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E7251-F5EB-4993-957C-00F3306509E5}" type="datetimeFigureOut">
              <a:rPr lang="cs-CZ" smtClean="0"/>
              <a:t>8. 6. 2023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857D4-1B66-4E09-A64E-BCFACF11E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8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398AF-D6E1-4ABD-804B-E32EBF9B3AF1}" type="datetimeFigureOut">
              <a:rPr lang="cs-CZ" smtClean="0"/>
              <a:t>8. 6. 2023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F4CCF-0631-478D-82AC-A54DF176D7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054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406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8652-E10E-4714-9C25-2AC15E7C6226}" type="datetime1">
              <a:rPr lang="cs-CZ" smtClean="0"/>
              <a:t>8. 6. 2023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05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A1E5-7D29-4540-9D06-152E6562E6E9}" type="datetime1">
              <a:rPr lang="cs-CZ" smtClean="0"/>
              <a:t>8. 6. 2023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51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E75B-FAC4-4C4E-BE43-3285D2AC271B}" type="datetime1">
              <a:rPr lang="cs-CZ" smtClean="0"/>
              <a:t>8. 6. 2023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6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506-2718-44B9-A0FA-9C430EF04FF6}" type="datetime1">
              <a:rPr lang="cs-CZ" smtClean="0"/>
              <a:t>8. 6. 2023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6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4853-8012-45A9-BD1F-219839B9AB72}" type="datetime1">
              <a:rPr lang="cs-CZ" smtClean="0"/>
              <a:t>8. 6. 2023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71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FAAF-0A93-4344-8CEA-91F30CB0407D}" type="datetime1">
              <a:rPr lang="cs-CZ" smtClean="0"/>
              <a:t>8. 6. 2023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4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2A05-1CD9-49D2-8656-B2A78FDEBF86}" type="datetime1">
              <a:rPr lang="cs-CZ" smtClean="0"/>
              <a:t>8. 6. 2023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0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60ED-4B36-4F22-8462-9EEA825FAEFB}" type="datetime1">
              <a:rPr lang="cs-CZ" smtClean="0"/>
              <a:t>8. 6. 2023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72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AD104-CCD3-4ADC-BCB8-CB1DED935218}" type="datetime1">
              <a:rPr lang="cs-CZ" smtClean="0"/>
              <a:t>8. 6. 2023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0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5D2-258F-45F3-AD16-A12307736080}" type="datetime1">
              <a:rPr lang="cs-CZ" smtClean="0"/>
              <a:t>8. 6. 2023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53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8C9E-B031-4302-BDBE-0065F02955A6}" type="datetime1">
              <a:rPr lang="cs-CZ" smtClean="0"/>
              <a:t>8. 6. 2023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5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BBDB5-2559-4E18-AFA3-F6EE40EBE1EF}" type="datetime1">
              <a:rPr lang="cs-CZ" smtClean="0"/>
              <a:t>8. 6. 2023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5BF87-68ED-4136-AC72-50ADACD8D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9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76029"/>
            <a:ext cx="9144000" cy="3332163"/>
          </a:xfrm>
        </p:spPr>
        <p:txBody>
          <a:bodyPr>
            <a:noAutofit/>
          </a:bodyPr>
          <a:lstStyle/>
          <a:p>
            <a:r>
              <a:rPr lang="en-US" sz="2400" b="1" spc="-1" dirty="0">
                <a:solidFill>
                  <a:srgbClr val="0F15FF"/>
                </a:solidFill>
                <a:latin typeface="Times New Roman"/>
                <a:ea typeface="DejaVu Sans"/>
              </a:rPr>
              <a:t>C3 OPTIMALIZACE 9. </a:t>
            </a:r>
            <a:r>
              <a:rPr lang="cs-CZ" sz="2400" b="1" spc="-1" dirty="0">
                <a:solidFill>
                  <a:srgbClr val="0F15FF"/>
                </a:solidFill>
                <a:latin typeface="Times New Roman"/>
                <a:ea typeface="DejaVu Sans"/>
              </a:rPr>
              <a:t>červen</a:t>
            </a:r>
            <a:r>
              <a:rPr lang="en-US" sz="2400" b="1" spc="-1" dirty="0">
                <a:solidFill>
                  <a:srgbClr val="0F15FF"/>
                </a:solidFill>
                <a:latin typeface="Times New Roman"/>
                <a:ea typeface="DejaVu Sans"/>
              </a:rPr>
              <a:t> 2023</a:t>
            </a:r>
            <a:b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</a:br>
            <a:br>
              <a:rPr lang="cs-CZ" sz="3600" b="1" spc="-1" dirty="0">
                <a:solidFill>
                  <a:srgbClr val="0F15FF"/>
                </a:solidFill>
                <a:latin typeface="Times New Roman"/>
                <a:ea typeface="DejaVu Sans"/>
              </a:rPr>
            </a:br>
            <a:br>
              <a:rPr lang="cs-CZ" sz="3600" spc="-1" dirty="0">
                <a:latin typeface="Arial"/>
              </a:rPr>
            </a:br>
            <a:r>
              <a:rPr lang="en-US" sz="3600" b="1" strike="noStrike" spc="-1" dirty="0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r>
              <a:rPr lang="en-US" sz="3600" b="1" spc="-1" dirty="0">
                <a:solidFill>
                  <a:srgbClr val="0F15FF"/>
                </a:solidFill>
                <a:latin typeface="Times New Roman"/>
                <a:ea typeface="DejaVu Sans"/>
              </a:rPr>
              <a:t>INFORMOVANÝ SOUHLAS MERATS*</a:t>
            </a:r>
            <a:br>
              <a:rPr lang="cs-CZ" sz="3600" b="1" spc="-1" dirty="0">
                <a:solidFill>
                  <a:srgbClr val="0F15FF"/>
                </a:solidFill>
                <a:latin typeface="Times New Roman"/>
                <a:ea typeface="DejaVu Sans"/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02137"/>
            <a:ext cx="9144000" cy="188228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Jan Ledvina a </a:t>
            </a:r>
            <a:r>
              <a:rPr lang="cs-CZ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Teodor</a:t>
            </a:r>
            <a:r>
              <a:rPr lang="en-US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r>
              <a:rPr lang="cs-CZ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Horváth </a:t>
            </a:r>
          </a:p>
          <a:p>
            <a:pPr>
              <a:lnSpc>
                <a:spcPct val="100000"/>
              </a:lnSpc>
            </a:pPr>
            <a:r>
              <a:rPr lang="cs-CZ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Klinika</a:t>
            </a:r>
            <a:r>
              <a:rPr lang="en-US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r>
              <a:rPr lang="cs-CZ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dětské</a:t>
            </a:r>
            <a:r>
              <a:rPr lang="en-US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r>
              <a:rPr lang="cs-CZ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chirurgie</a:t>
            </a:r>
            <a:r>
              <a:rPr lang="en-US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, </a:t>
            </a:r>
            <a:r>
              <a:rPr lang="cs-CZ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ortopedie a traumatologie</a:t>
            </a:r>
          </a:p>
          <a:p>
            <a:pPr>
              <a:lnSpc>
                <a:spcPct val="100000"/>
              </a:lnSpc>
            </a:pPr>
            <a:r>
              <a:rPr lang="en-US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&amp; </a:t>
            </a:r>
            <a:r>
              <a:rPr lang="cs-CZ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Chirurgická</a:t>
            </a:r>
            <a:r>
              <a:rPr lang="en-US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r>
              <a:rPr lang="cs-CZ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klinika</a:t>
            </a:r>
            <a:r>
              <a:rPr lang="en-US" sz="1900" b="1" spc="-1" dirty="0">
                <a:solidFill>
                  <a:srgbClr val="0F15FF"/>
                </a:solidFill>
                <a:latin typeface="Times New Roman"/>
                <a:ea typeface="DejaVu Sans"/>
              </a:rPr>
              <a:t> FN a LF MU CZ Brno EU</a:t>
            </a:r>
            <a:endParaRPr lang="cs-CZ" sz="1900" b="1" spc="-1" dirty="0">
              <a:solidFill>
                <a:srgbClr val="0F15FF"/>
              </a:solidFill>
              <a:latin typeface="Times New Roman"/>
              <a:ea typeface="DejaVu Sans"/>
            </a:endParaRPr>
          </a:p>
          <a:p>
            <a:endParaRPr lang="cs-CZ" dirty="0"/>
          </a:p>
          <a:p>
            <a:r>
              <a:rPr lang="en-US" sz="1900" i="1" dirty="0"/>
              <a:t>* MUNI </a:t>
            </a:r>
            <a:r>
              <a:rPr lang="cs-CZ" sz="1900" i="1" dirty="0"/>
              <a:t>Studie podpory zotavení v hrudní chirurgii</a:t>
            </a:r>
          </a:p>
          <a:p>
            <a:endParaRPr lang="cs-CZ" dirty="0"/>
          </a:p>
        </p:txBody>
      </p:sp>
      <p:pic>
        <p:nvPicPr>
          <p:cNvPr id="4" name="Obrázek 6_0" descr="FNB-ok.png"/>
          <p:cNvPicPr/>
          <p:nvPr/>
        </p:nvPicPr>
        <p:blipFill>
          <a:blip r:embed="rId3"/>
          <a:stretch/>
        </p:blipFill>
        <p:spPr>
          <a:xfrm>
            <a:off x="1524000" y="810360"/>
            <a:ext cx="1815120" cy="469440"/>
          </a:xfrm>
          <a:prstGeom prst="rect">
            <a:avLst/>
          </a:prstGeom>
          <a:ln w="0">
            <a:noFill/>
          </a:ln>
        </p:spPr>
      </p:pic>
      <p:pic>
        <p:nvPicPr>
          <p:cNvPr id="5" name="Picture 2_2"/>
          <p:cNvPicPr/>
          <p:nvPr/>
        </p:nvPicPr>
        <p:blipFill>
          <a:blip r:embed="rId4"/>
          <a:stretch/>
        </p:blipFill>
        <p:spPr>
          <a:xfrm>
            <a:off x="4518536" y="517680"/>
            <a:ext cx="973080" cy="1006560"/>
          </a:xfrm>
          <a:prstGeom prst="rect">
            <a:avLst/>
          </a:prstGeom>
          <a:ln w="9525">
            <a:noFill/>
          </a:ln>
        </p:spPr>
      </p:pic>
      <p:pic>
        <p:nvPicPr>
          <p:cNvPr id="6" name="Obrázek 5"/>
          <p:cNvPicPr/>
          <p:nvPr/>
        </p:nvPicPr>
        <p:blipFill>
          <a:blip r:embed="rId5"/>
          <a:stretch/>
        </p:blipFill>
        <p:spPr>
          <a:xfrm>
            <a:off x="6613446" y="419760"/>
            <a:ext cx="1507680" cy="1250640"/>
          </a:xfrm>
          <a:prstGeom prst="rect">
            <a:avLst/>
          </a:prstGeom>
          <a:ln w="0">
            <a:noFill/>
          </a:ln>
        </p:spPr>
      </p:pic>
      <p:pic>
        <p:nvPicPr>
          <p:cNvPr id="7" name="Obrázek 11_0" descr="MUNI_MED.jpg"/>
          <p:cNvPicPr/>
          <p:nvPr/>
        </p:nvPicPr>
        <p:blipFill>
          <a:blip r:embed="rId6"/>
          <a:stretch/>
        </p:blipFill>
        <p:spPr>
          <a:xfrm>
            <a:off x="9306480" y="541800"/>
            <a:ext cx="1361520" cy="95832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47890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-1" dirty="0">
                <a:solidFill>
                  <a:srgbClr val="0F15FF"/>
                </a:solidFill>
                <a:latin typeface="Times New Roman"/>
                <a:ea typeface="DejaVu Sans"/>
              </a:rPr>
              <a:t>Poučení o významu studie</a:t>
            </a:r>
          </a:p>
        </p:txBody>
      </p:sp>
      <p:pic>
        <p:nvPicPr>
          <p:cNvPr id="7" name="Obrázek3"/>
          <p:cNvPicPr>
            <a:picLocks noGrp="1" noChangeAspect="1"/>
          </p:cNvPicPr>
          <p:nvPr>
            <p:ph idx="1"/>
          </p:nvPr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612860" y="1690688"/>
            <a:ext cx="6966279" cy="468000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10022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-1" dirty="0">
                <a:solidFill>
                  <a:srgbClr val="0F15FF"/>
                </a:solidFill>
                <a:latin typeface="Times New Roman"/>
                <a:ea typeface="DejaVu Sans"/>
              </a:rPr>
              <a:t>Údaje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Sběr</a:t>
            </a:r>
          </a:p>
          <a:p>
            <a:r>
              <a:rPr lang="en-US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U</a:t>
            </a:r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chovávání</a:t>
            </a:r>
          </a:p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Sdílení</a:t>
            </a:r>
          </a:p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Rozbory</a:t>
            </a:r>
          </a:p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Ochrana</a:t>
            </a:r>
          </a:p>
          <a:p>
            <a:endParaRPr lang="cs-CZ" sz="3200" dirty="0"/>
          </a:p>
        </p:txBody>
      </p:sp>
      <p:pic>
        <p:nvPicPr>
          <p:cNvPr id="3" name="Zástupný obsah 2" descr="Obsah obrázku snímek obrazovky, kancelářské potřeby, text, design&#10;&#10;Popis byl vytvořen automaticky">
            <a:extLst>
              <a:ext uri="{FF2B5EF4-FFF2-40B4-BE49-F238E27FC236}">
                <a16:creationId xmlns:a16="http://schemas.microsoft.com/office/drawing/2014/main" id="{1CC6EAA8-3615-9853-00F1-C06F3237D6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802432"/>
            <a:ext cx="5253135" cy="5253135"/>
          </a:xfrm>
        </p:spPr>
      </p:pic>
    </p:spTree>
    <p:extLst>
      <p:ext uri="{BB962C8B-B14F-4D97-AF65-F5344CB8AC3E}">
        <p14:creationId xmlns:p14="http://schemas.microsoft.com/office/powerpoint/2010/main" val="1006374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-1" dirty="0">
                <a:solidFill>
                  <a:srgbClr val="0F15FF"/>
                </a:solidFill>
                <a:latin typeface="Times New Roman"/>
                <a:ea typeface="DejaVu Sans"/>
              </a:rPr>
              <a:t>Biologický materiál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Odběry</a:t>
            </a:r>
          </a:p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Rozbory</a:t>
            </a:r>
          </a:p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Léčba a výzkum</a:t>
            </a:r>
          </a:p>
          <a:p>
            <a:r>
              <a:rPr lang="en-US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U</a:t>
            </a:r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chovávání</a:t>
            </a:r>
          </a:p>
          <a:p>
            <a:endParaRPr lang="cs-CZ" sz="3200" dirty="0"/>
          </a:p>
        </p:txBody>
      </p:sp>
      <p:pic>
        <p:nvPicPr>
          <p:cNvPr id="6" name="Zástupný obsah 5" descr="Obsah obrázku umělá hmota, hračka, láhev&#10;&#10;Popis byl vytvořen automaticky">
            <a:extLst>
              <a:ext uri="{FF2B5EF4-FFF2-40B4-BE49-F238E27FC236}">
                <a16:creationId xmlns:a16="http://schemas.microsoft.com/office/drawing/2014/main" id="{825AE46A-F64C-840E-A2F4-5B71997B02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395222"/>
            <a:ext cx="5181600" cy="4067555"/>
          </a:xfrm>
        </p:spPr>
      </p:pic>
    </p:spTree>
    <p:extLst>
      <p:ext uri="{BB962C8B-B14F-4D97-AF65-F5344CB8AC3E}">
        <p14:creationId xmlns:p14="http://schemas.microsoft.com/office/powerpoint/2010/main" val="147342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-1" dirty="0">
                <a:solidFill>
                  <a:srgbClr val="0F15FF"/>
                </a:solidFill>
                <a:latin typeface="Times New Roman"/>
                <a:ea typeface="DejaVu Sans"/>
              </a:rPr>
              <a:t>Odvolání souhlasu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Bez vysvětlení</a:t>
            </a:r>
          </a:p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Bez diskriminace</a:t>
            </a:r>
          </a:p>
          <a:p>
            <a:r>
              <a:rPr lang="cs-CZ" sz="3200" b="1" spc="-1" dirty="0">
                <a:solidFill>
                  <a:srgbClr val="0F15FF"/>
                </a:solidFill>
                <a:latin typeface="Times New Roman"/>
                <a:ea typeface="DejaVu Sans"/>
              </a:rPr>
              <a:t>Konkrétní datum</a:t>
            </a:r>
          </a:p>
          <a:p>
            <a:endParaRPr lang="cs-CZ" sz="3200" b="1" spc="-1" dirty="0">
              <a:solidFill>
                <a:srgbClr val="0F15FF"/>
              </a:solidFill>
              <a:latin typeface="Times New Roman"/>
              <a:ea typeface="DejaVu Sans"/>
            </a:endParaRPr>
          </a:p>
          <a:p>
            <a:endParaRPr lang="cs-CZ" sz="3200" dirty="0"/>
          </a:p>
        </p:txBody>
      </p:sp>
      <p:pic>
        <p:nvPicPr>
          <p:cNvPr id="6" name="Zástupný obsah 5" descr="Obsah obrázku text, silueta, design">
            <a:extLst>
              <a:ext uri="{FF2B5EF4-FFF2-40B4-BE49-F238E27FC236}">
                <a16:creationId xmlns:a16="http://schemas.microsoft.com/office/drawing/2014/main" id="{09C286B4-375F-DFE5-14C6-B3CC143F96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111898"/>
            <a:ext cx="4634204" cy="4634204"/>
          </a:xfrm>
        </p:spPr>
      </p:pic>
    </p:spTree>
    <p:extLst>
      <p:ext uri="{BB962C8B-B14F-4D97-AF65-F5344CB8AC3E}">
        <p14:creationId xmlns:p14="http://schemas.microsoft.com/office/powerpoint/2010/main" val="94258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-1" dirty="0">
                <a:solidFill>
                  <a:srgbClr val="0F15FF"/>
                </a:solidFill>
                <a:latin typeface="Times New Roman"/>
                <a:ea typeface="DejaVu Sans"/>
              </a:rPr>
              <a:t>Zpětné datování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spc="-1" dirty="0">
                <a:solidFill>
                  <a:srgbClr val="0F15FF"/>
                </a:solidFill>
                <a:latin typeface="Times New Roman"/>
                <a:ea typeface="DejaVu Sans"/>
              </a:rPr>
              <a:t>Nepřijatelné</a:t>
            </a:r>
          </a:p>
          <a:p>
            <a:r>
              <a:rPr lang="cs-CZ" b="1" spc="-1" dirty="0">
                <a:solidFill>
                  <a:srgbClr val="0F15FF"/>
                </a:solidFill>
                <a:latin typeface="Times New Roman"/>
                <a:ea typeface="DejaVu Sans"/>
              </a:rPr>
              <a:t>Výsledky zpracované před datem odvolání zůstanou trvalou kódovanou součástí databáze</a:t>
            </a:r>
          </a:p>
        </p:txBody>
      </p:sp>
      <p:pic>
        <p:nvPicPr>
          <p:cNvPr id="10" name="Zástupný obsah 9" descr="Obsah obrázku kruh, skica, design&#10;&#10;Popis byl vytvořen automaticky">
            <a:extLst>
              <a:ext uri="{FF2B5EF4-FFF2-40B4-BE49-F238E27FC236}">
                <a16:creationId xmlns:a16="http://schemas.microsoft.com/office/drawing/2014/main" id="{F6C3D7DA-0012-899F-4CBF-EBB96780834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17" y="1430653"/>
            <a:ext cx="3996694" cy="3996694"/>
          </a:xfrm>
        </p:spPr>
      </p:pic>
    </p:spTree>
    <p:extLst>
      <p:ext uri="{BB962C8B-B14F-4D97-AF65-F5344CB8AC3E}">
        <p14:creationId xmlns:p14="http://schemas.microsoft.com/office/powerpoint/2010/main" val="1871304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Zástupný symbol pro obsah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979" y="96609"/>
            <a:ext cx="4712042" cy="6664782"/>
          </a:xfrm>
        </p:spPr>
      </p:pic>
    </p:spTree>
    <p:extLst>
      <p:ext uri="{BB962C8B-B14F-4D97-AF65-F5344CB8AC3E}">
        <p14:creationId xmlns:p14="http://schemas.microsoft.com/office/powerpoint/2010/main" val="26263413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87</Words>
  <Application>Microsoft Office PowerPoint</Application>
  <PresentationFormat>Širokoúhlá obrazovka</PresentationFormat>
  <Paragraphs>25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C3 OPTIMALIZACE 9. červen 2023    INFORMOVANÝ SOUHLAS MERATS* </vt:lpstr>
      <vt:lpstr>Poučení o významu studie</vt:lpstr>
      <vt:lpstr>Údaje</vt:lpstr>
      <vt:lpstr>Biologický materiál</vt:lpstr>
      <vt:lpstr>Odvolání souhlasu</vt:lpstr>
      <vt:lpstr>Zpětné datování odvolání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C3 OPTIMALIZACE 9. červen 2023   INFORMOVANÝ SOUHLAS MERATS* </dc:title>
  <dc:creator>Ledvina Jan</dc:creator>
  <cp:lastModifiedBy>Magdaléna Zacpalová</cp:lastModifiedBy>
  <cp:revision>12</cp:revision>
  <dcterms:created xsi:type="dcterms:W3CDTF">2023-05-25T07:03:39Z</dcterms:created>
  <dcterms:modified xsi:type="dcterms:W3CDTF">2023-06-08T19:03:49Z</dcterms:modified>
</cp:coreProperties>
</file>