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84" r:id="rId4"/>
    <p:sldId id="302" r:id="rId5"/>
    <p:sldId id="301" r:id="rId6"/>
    <p:sldId id="286" r:id="rId7"/>
    <p:sldId id="285" r:id="rId8"/>
    <p:sldId id="293" r:id="rId9"/>
    <p:sldId id="294" r:id="rId10"/>
    <p:sldId id="290" r:id="rId11"/>
    <p:sldId id="295" r:id="rId12"/>
    <p:sldId id="283" r:id="rId13"/>
    <p:sldId id="292" r:id="rId14"/>
    <p:sldId id="282" r:id="rId15"/>
    <p:sldId id="291" r:id="rId16"/>
    <p:sldId id="287" r:id="rId17"/>
    <p:sldId id="289" r:id="rId18"/>
    <p:sldId id="297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FA934-2FA1-4F44-A548-19749713F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D14119-67FB-4AF6-B7B4-18029DE09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5D4D5-7A86-49D1-96F5-750E667C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7588E1-DD6D-423A-8704-2CCD9A88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3940FB-C23B-473D-91ED-C556F40C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79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29698-F047-40E8-868E-CFD10059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3DB24B-E6B9-4185-8CE6-FBF6EB153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B7B51-2FD7-4013-9D91-D831BA32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E20F7B-829B-4B99-A747-83F90264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C45A11-4071-4D41-AD88-06D50B6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62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817BB43-CB50-46E3-B670-50B45395D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798DD3-B5E5-4388-86D5-D00B7025A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C23949-FD92-441E-9F24-6D9E367C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4ED14F-C222-4659-8AF3-23EF9406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461F1-18E8-4E65-A1A1-05C4065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09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18233-C265-4EDF-92F2-541D5FC8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2E793E-ED33-4D63-AF8D-FAAA830D2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0BCFB5-22C6-4899-BA8B-208AEFC8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858D9F-FEE4-41B4-8CEB-F71959B5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B81553-0F64-4244-BD97-3FAA2F35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10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D7F71-BDDB-43E6-85FE-AD9D0DD4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E2711F-BC10-494E-AD61-D133CABCB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28A72D-7F11-44EA-8C3C-2A00C406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18EBA2-ACBD-4FF5-931E-EAA90ABB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2B443B-6F94-4F06-9B46-B3CB604B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00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2EC7D-D7FA-48F8-A8C6-ABAEB280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865DE5-2203-4099-A7B0-CC2424CFD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E05807-7DB1-4C46-9F77-1E55BCE22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6113FD-D7A2-43B8-9937-FB4D6687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24B8AD-2E90-46C6-839D-A89A2AB6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AD23EC-F2E4-4DF4-8817-44AAF540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35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32649-88F5-4E63-A573-7461EF6F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EF6CA4A-53A9-4202-A1CE-C402DF95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AD78E4-07B9-4C53-84C1-446DCA06E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4F6813C-0E6B-4DC2-A2BF-D4E10EFCD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8D9CC67-0A02-41C7-9E8B-B1B176619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CDDAD3-07EE-4B3B-9D1E-4E7FAB4C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4BFA15-083E-4789-88A7-E077E385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5DBDA4-765B-4119-8CCF-B1ADFDFB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67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89A42-7E37-4C0C-8C5A-373BA178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BE96C89-6C63-4999-85D1-BC38C432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F99CD4-2F48-43DD-BA66-CF034851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8DF25F-5091-4CB2-A5A7-6B4738C3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3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B82F53-6BCF-43BD-9FCB-D7B4F1FB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0790E3-A70D-486E-8E77-3EB8AA42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86074F-F930-452E-B43D-328B71DD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58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1D14D-9FB0-490B-92B1-BB177264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65542F-996E-4D50-875D-049D3616A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0F2C1AD-2600-4D07-90AD-CA68A59F5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70B1F7-295C-40E8-9CFA-E16CF4BB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5A761F-0D01-46C1-B239-5E357E5F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82AE1F-54E5-442C-A254-34D98390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81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597A5-91FD-4118-9D85-D555868E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D79893-ACB2-49B5-B7E1-48603E166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5E14F1-989C-4D7E-AB86-AB114F8FE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0E3D2C-F689-4B60-88D7-564A3A1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FE30D2-3AEF-417C-891E-EA5F54A0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FC1BE9-1217-469E-AE85-FE17B82F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2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E9FB38-8C5A-4BBE-B1F3-519FC140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C34C74-2FBC-4B7E-8CAA-526BC24B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0F102A-1494-4AE0-83FC-6AC76489B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29FE-1687-4CB0-8365-DDBCD0ED62BA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F5A91C-C18D-43B7-9F98-B195C9727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BDC5C4-2D10-4E0B-8173-1C7DE6B34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2A3CC-EDEC-40EB-9061-3B8F8E3C6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13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hyperlink" Target="http://www.linkos.cz/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02559-7475-4959-A62B-17910CF38E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Ukazatele kvality péče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23C3A4-5E60-453F-898D-2C5054C1C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175" y="5278438"/>
            <a:ext cx="9144000" cy="1655762"/>
          </a:xfrm>
        </p:spPr>
        <p:txBody>
          <a:bodyPr/>
          <a:lstStyle/>
          <a:p>
            <a:r>
              <a:rPr lang="cs-CZ" dirty="0"/>
              <a:t>MUDr. Adam </a:t>
            </a:r>
            <a:r>
              <a:rPr lang="cs-CZ" dirty="0" err="1"/>
              <a:t>Peštál</a:t>
            </a:r>
            <a:r>
              <a:rPr lang="cs-CZ" dirty="0"/>
              <a:t>, Ph.D.</a:t>
            </a:r>
          </a:p>
          <a:p>
            <a:r>
              <a:rPr lang="cs-CZ" dirty="0"/>
              <a:t>I. chirurgická klinika FN u sv. Anny v Brně</a:t>
            </a:r>
          </a:p>
        </p:txBody>
      </p:sp>
    </p:spTree>
    <p:extLst>
      <p:ext uri="{BB962C8B-B14F-4D97-AF65-F5344CB8AC3E}">
        <p14:creationId xmlns:p14="http://schemas.microsoft.com/office/powerpoint/2010/main" val="329860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194AC-B24D-497D-B79B-9621A02F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Kritéria hodnocení kvality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2AD286-B6F7-4CB4-A59E-71CF56215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Porovnávat s existující normou</a:t>
            </a:r>
          </a:p>
          <a:p>
            <a:endParaRPr lang="cs-CZ" dirty="0"/>
          </a:p>
          <a:p>
            <a:r>
              <a:rPr lang="cs-CZ" dirty="0"/>
              <a:t>- standard (musí existovat), přípustné procento komplikací  (MZ, VZP, Odborné společnosti, ÚZIS)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Porovnat s výsledky ostatních pracovišť</a:t>
            </a:r>
          </a:p>
          <a:p>
            <a:endParaRPr lang="cs-CZ" dirty="0"/>
          </a:p>
          <a:p>
            <a:r>
              <a:rPr lang="cs-CZ" dirty="0"/>
              <a:t>- dostupná data (databáze), sdílení výsledků, komplikací</a:t>
            </a:r>
          </a:p>
        </p:txBody>
      </p:sp>
    </p:spTree>
    <p:extLst>
      <p:ext uri="{BB962C8B-B14F-4D97-AF65-F5344CB8AC3E}">
        <p14:creationId xmlns:p14="http://schemas.microsoft.com/office/powerpoint/2010/main" val="121102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49CB7D3-1F96-455C-AE7C-6A68933E8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59" y="0"/>
            <a:ext cx="9640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4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DDA25-A941-4C6D-BDC4-81E25E9F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ERAS - ESATS  </a:t>
            </a:r>
            <a:r>
              <a:rPr lang="cs-CZ" dirty="0"/>
              <a:t>(ESTS  </a:t>
            </a:r>
            <a:r>
              <a:rPr lang="cs-CZ" dirty="0" err="1"/>
              <a:t>guidelines</a:t>
            </a:r>
            <a:r>
              <a:rPr lang="cs-CZ" dirty="0"/>
              <a:t>  2018)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0C3E56-FF2A-4F15-B27E-C42999155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2128"/>
            <a:ext cx="5181600" cy="5055961"/>
          </a:xfrm>
        </p:spPr>
        <p:txBody>
          <a:bodyPr/>
          <a:lstStyle/>
          <a:p>
            <a:r>
              <a:rPr lang="cs-CZ" dirty="0"/>
              <a:t>Edukace</a:t>
            </a:r>
          </a:p>
          <a:p>
            <a:r>
              <a:rPr lang="cs-CZ" dirty="0"/>
              <a:t>Odvykání kouření, alkohol</a:t>
            </a:r>
          </a:p>
          <a:p>
            <a:r>
              <a:rPr lang="cs-CZ" dirty="0"/>
              <a:t>Korekce anemie (ne T.U.)</a:t>
            </a:r>
          </a:p>
          <a:p>
            <a:r>
              <a:rPr lang="cs-CZ" dirty="0"/>
              <a:t>Vyšetření plicních funkcí</a:t>
            </a:r>
          </a:p>
          <a:p>
            <a:r>
              <a:rPr lang="cs-CZ" dirty="0"/>
              <a:t>Sanace dýchacích cest (ATB, </a:t>
            </a:r>
            <a:r>
              <a:rPr lang="cs-CZ" dirty="0" err="1"/>
              <a:t>bronchodilatace</a:t>
            </a:r>
            <a:r>
              <a:rPr lang="cs-CZ" dirty="0"/>
              <a:t>, </a:t>
            </a:r>
            <a:r>
              <a:rPr lang="cs-CZ" dirty="0" err="1"/>
              <a:t>mukolytika</a:t>
            </a:r>
            <a:r>
              <a:rPr lang="cs-CZ" dirty="0"/>
              <a:t>)</a:t>
            </a:r>
          </a:p>
          <a:p>
            <a:r>
              <a:rPr lang="cs-CZ" dirty="0"/>
              <a:t>Dechová </a:t>
            </a:r>
            <a:r>
              <a:rPr lang="cs-CZ" dirty="0" err="1"/>
              <a:t>rhb</a:t>
            </a:r>
            <a:endParaRPr lang="cs-CZ" dirty="0"/>
          </a:p>
          <a:p>
            <a:r>
              <a:rPr lang="cs-CZ" dirty="0"/>
              <a:t>Nutrice</a:t>
            </a:r>
          </a:p>
          <a:p>
            <a:r>
              <a:rPr lang="cs-CZ" dirty="0" err="1"/>
              <a:t>Intraoperační</a:t>
            </a:r>
            <a:r>
              <a:rPr lang="cs-CZ" dirty="0"/>
              <a:t> management</a:t>
            </a:r>
          </a:p>
          <a:p>
            <a:r>
              <a:rPr lang="cs-CZ" dirty="0"/>
              <a:t>Chirurgická léčba-taktika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9537438-422C-43CE-8573-37AD5C33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78702"/>
            <a:ext cx="5181600" cy="4667250"/>
          </a:xfrm>
        </p:spPr>
        <p:txBody>
          <a:bodyPr/>
          <a:lstStyle/>
          <a:p>
            <a:r>
              <a:rPr lang="cs-CZ" dirty="0"/>
              <a:t>Premedikace, ATB</a:t>
            </a:r>
          </a:p>
          <a:p>
            <a:r>
              <a:rPr lang="cs-CZ" dirty="0"/>
              <a:t>Perioperační péče, oper. pole</a:t>
            </a:r>
          </a:p>
          <a:p>
            <a:r>
              <a:rPr lang="cs-CZ" dirty="0"/>
              <a:t>Analgetika, lokální anestetika</a:t>
            </a:r>
          </a:p>
          <a:p>
            <a:r>
              <a:rPr lang="cs-CZ" dirty="0"/>
              <a:t>Prevence TEN, hypotermie</a:t>
            </a:r>
          </a:p>
          <a:p>
            <a:r>
              <a:rPr lang="cs-CZ" dirty="0"/>
              <a:t>Včasné </a:t>
            </a:r>
            <a:r>
              <a:rPr lang="cs-CZ" dirty="0" err="1"/>
              <a:t>p.o</a:t>
            </a:r>
            <a:r>
              <a:rPr lang="cs-CZ" dirty="0"/>
              <a:t>. nutrice</a:t>
            </a:r>
          </a:p>
          <a:p>
            <a:r>
              <a:rPr lang="cs-CZ" dirty="0"/>
              <a:t>Drenáž hrudníku ? Brzká evakuace</a:t>
            </a:r>
          </a:p>
          <a:p>
            <a:r>
              <a:rPr lang="cs-CZ" dirty="0"/>
              <a:t>MK  ano x ne</a:t>
            </a:r>
          </a:p>
          <a:p>
            <a:r>
              <a:rPr lang="cs-CZ" dirty="0"/>
              <a:t>Včasná </a:t>
            </a:r>
            <a:r>
              <a:rPr lang="cs-CZ" dirty="0" err="1"/>
              <a:t>rhb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F7C868B-A4BA-4FB5-B338-6B2DC5999060}"/>
              </a:ext>
            </a:extLst>
          </p:cNvPr>
          <p:cNvSpPr txBox="1"/>
          <p:nvPr/>
        </p:nvSpPr>
        <p:spPr>
          <a:xfrm>
            <a:off x="5010150" y="6362700"/>
            <a:ext cx="6819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A6BE6E-9932-4BA7-B14C-65551697F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06" y="4647934"/>
            <a:ext cx="2781688" cy="19052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DE29E81-434C-41C0-B2B0-FFD1AD72A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463" y="365125"/>
            <a:ext cx="1495634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0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8BA3C-9D26-4D8D-B542-397C9B44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10515600" cy="1325563"/>
          </a:xfrm>
        </p:spPr>
        <p:txBody>
          <a:bodyPr/>
          <a:lstStyle/>
          <a:p>
            <a:r>
              <a:rPr lang="cs-CZ" b="1" dirty="0"/>
              <a:t>Identické „startovací“ výchozí podmínky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DA02B2-9B6E-490F-A111-C4F9AD401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75176"/>
            <a:ext cx="10515600" cy="4351338"/>
          </a:xfrm>
        </p:spPr>
        <p:txBody>
          <a:bodyPr/>
          <a:lstStyle/>
          <a:p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recovery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thoracic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 (ERATS)</a:t>
            </a:r>
          </a:p>
          <a:p>
            <a:r>
              <a:rPr lang="cs-CZ" dirty="0"/>
              <a:t>Při léčbě NSCLC identické stadium (ideálně i všechny TNM)</a:t>
            </a:r>
          </a:p>
          <a:p>
            <a:r>
              <a:rPr lang="cs-CZ" dirty="0" err="1"/>
              <a:t>cTNM</a:t>
            </a:r>
            <a:r>
              <a:rPr lang="cs-CZ" dirty="0"/>
              <a:t>, </a:t>
            </a:r>
            <a:r>
              <a:rPr lang="cs-CZ" dirty="0" err="1"/>
              <a:t>pTNM</a:t>
            </a:r>
            <a:r>
              <a:rPr lang="cs-CZ" dirty="0"/>
              <a:t>, </a:t>
            </a:r>
            <a:r>
              <a:rPr lang="cs-CZ" dirty="0" err="1"/>
              <a:t>yTNM</a:t>
            </a:r>
            <a:r>
              <a:rPr lang="cs-CZ" dirty="0"/>
              <a:t> </a:t>
            </a:r>
          </a:p>
          <a:p>
            <a:r>
              <a:rPr lang="cs-CZ" dirty="0"/>
              <a:t>N histologie (EBUS, VMS, VAST) x PET/CT</a:t>
            </a:r>
          </a:p>
          <a:p>
            <a:r>
              <a:rPr lang="cs-CZ" dirty="0" err="1"/>
              <a:t>neodjuvance</a:t>
            </a:r>
            <a:r>
              <a:rPr lang="cs-CZ" dirty="0"/>
              <a:t>, </a:t>
            </a:r>
            <a:r>
              <a:rPr lang="cs-CZ" dirty="0" err="1"/>
              <a:t>adjuvance</a:t>
            </a:r>
            <a:r>
              <a:rPr lang="cs-CZ" dirty="0"/>
              <a:t> (CHT, RT, biologická, imunoterapie)</a:t>
            </a:r>
          </a:p>
          <a:p>
            <a:r>
              <a:rPr lang="cs-CZ" dirty="0"/>
              <a:t>ASA klasifikace interního stavu nemocných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DD676A-75EA-4BE1-9291-C6D8CDA3B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02" y="75875"/>
            <a:ext cx="2589144" cy="22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0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20" y="4007142"/>
            <a:ext cx="1544492" cy="20058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12" y="426938"/>
            <a:ext cx="2431636" cy="35830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54" y="1991388"/>
            <a:ext cx="2480550" cy="275341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744072" y="574054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http://www.ests.org/guidelines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19537" y="5925215"/>
            <a:ext cx="39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https://www.nccn.org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16FE44F-DCF3-4FFD-9774-136F1AE39894}"/>
              </a:ext>
            </a:extLst>
          </p:cNvPr>
          <p:cNvSpPr txBox="1"/>
          <p:nvPr/>
        </p:nvSpPr>
        <p:spPr>
          <a:xfrm>
            <a:off x="6249082" y="6340734"/>
            <a:ext cx="368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http://www.linkos.cz</a:t>
            </a:r>
            <a:r>
              <a:rPr lang="cs-CZ" dirty="0"/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A89A861-C14D-4E6A-A1F9-E7E6AC131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9" y="1474742"/>
            <a:ext cx="3055217" cy="433248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5423CDA-E5CE-4C2D-ACE7-D0E54F7236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77" y="1273536"/>
            <a:ext cx="2201281" cy="14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3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2DFF2-1017-4A34-A9D5-2A8D9A5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Reprodukovatelné výstupy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ECB18D-838F-486A-A0FF-384F0C4A1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5676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Nutnost podání  transfuzí</a:t>
            </a:r>
          </a:p>
          <a:p>
            <a:r>
              <a:rPr lang="cs-CZ" b="1" dirty="0"/>
              <a:t>Pooperační sepse</a:t>
            </a:r>
          </a:p>
          <a:p>
            <a:r>
              <a:rPr lang="cs-CZ" b="1" dirty="0"/>
              <a:t>30denní mortalita</a:t>
            </a:r>
          </a:p>
          <a:p>
            <a:r>
              <a:rPr lang="cs-CZ" dirty="0"/>
              <a:t>Počet </a:t>
            </a:r>
            <a:r>
              <a:rPr lang="cs-CZ" dirty="0" err="1"/>
              <a:t>rehospitalizací</a:t>
            </a:r>
            <a:endParaRPr lang="cs-CZ" dirty="0"/>
          </a:p>
          <a:p>
            <a:r>
              <a:rPr lang="cs-CZ" dirty="0"/>
              <a:t>Počet </a:t>
            </a:r>
            <a:r>
              <a:rPr lang="cs-CZ" dirty="0" err="1"/>
              <a:t>reoperací</a:t>
            </a:r>
            <a:endParaRPr lang="cs-CZ" dirty="0"/>
          </a:p>
          <a:p>
            <a:r>
              <a:rPr lang="cs-CZ" dirty="0"/>
              <a:t>R1</a:t>
            </a:r>
          </a:p>
          <a:p>
            <a:r>
              <a:rPr lang="cs-CZ" dirty="0"/>
              <a:t>Air </a:t>
            </a:r>
            <a:r>
              <a:rPr lang="cs-CZ" dirty="0" err="1"/>
              <a:t>leak</a:t>
            </a:r>
            <a:endParaRPr lang="cs-CZ" dirty="0"/>
          </a:p>
          <a:p>
            <a:r>
              <a:rPr lang="cs-CZ" dirty="0"/>
              <a:t>Počet </a:t>
            </a:r>
            <a:r>
              <a:rPr lang="cs-CZ" dirty="0" err="1"/>
              <a:t>segmentektomií</a:t>
            </a:r>
            <a:r>
              <a:rPr lang="cs-CZ" dirty="0"/>
              <a:t> x lobektomií x </a:t>
            </a:r>
            <a:r>
              <a:rPr lang="cs-CZ" dirty="0" err="1"/>
              <a:t>pneumonektomií</a:t>
            </a:r>
            <a:endParaRPr lang="cs-CZ" dirty="0"/>
          </a:p>
          <a:p>
            <a:pPr lvl="1"/>
            <a:r>
              <a:rPr lang="cs-CZ" dirty="0"/>
              <a:t>.</a:t>
            </a:r>
          </a:p>
          <a:p>
            <a:pPr lvl="1"/>
            <a:r>
              <a:rPr lang="cs-CZ" dirty="0"/>
              <a:t>.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B50B1E9-14F4-4A39-B2E2-D74076927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41537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 léčbě  maligního onemocnění</a:t>
            </a:r>
          </a:p>
          <a:p>
            <a:r>
              <a:rPr lang="cs-CZ" b="1" dirty="0"/>
              <a:t>DFI  -  </a:t>
            </a:r>
            <a:r>
              <a:rPr lang="cs-CZ" b="1" dirty="0" err="1"/>
              <a:t>Diesease</a:t>
            </a:r>
            <a:r>
              <a:rPr lang="cs-CZ" b="1" dirty="0"/>
              <a:t> Free Interval</a:t>
            </a:r>
          </a:p>
          <a:p>
            <a:r>
              <a:rPr lang="cs-CZ" b="1" dirty="0"/>
              <a:t>OS – </a:t>
            </a:r>
            <a:r>
              <a:rPr lang="cs-CZ" b="1" dirty="0" err="1"/>
              <a:t>Overall</a:t>
            </a:r>
            <a:r>
              <a:rPr lang="cs-CZ" b="1" dirty="0"/>
              <a:t> </a:t>
            </a:r>
            <a:r>
              <a:rPr lang="cs-CZ" b="1" dirty="0" err="1"/>
              <a:t>survival</a:t>
            </a:r>
            <a:endParaRPr lang="cs-CZ" b="1" dirty="0"/>
          </a:p>
          <a:p>
            <a:r>
              <a:rPr lang="cs-CZ" dirty="0"/>
              <a:t>QOL –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Live</a:t>
            </a:r>
          </a:p>
          <a:p>
            <a:r>
              <a:rPr lang="cs-CZ" dirty="0"/>
              <a:t>.</a:t>
            </a:r>
          </a:p>
          <a:p>
            <a:r>
              <a:rPr lang="cs-CZ" dirty="0"/>
              <a:t>.</a:t>
            </a:r>
          </a:p>
          <a:p>
            <a:r>
              <a:rPr lang="cs-CZ" dirty="0"/>
              <a:t>.</a:t>
            </a:r>
          </a:p>
          <a:p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50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42DD0-D575-4635-B911-E9ECDFD6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Transfuze, sepse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2E449D-483C-40E0-BAD3-E93431661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8B8FC80-857E-4E91-BF3A-9501A1E08B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442461"/>
            <a:ext cx="3397531" cy="5219596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9A3213-DD44-44A9-BB78-3BB29B7CA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73DEE4B2-7377-49CA-B3FE-C4C3707586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09" y="956060"/>
            <a:ext cx="4090378" cy="247294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86D06D6-3AB8-45FF-8C91-116B596D0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08" y="4052259"/>
            <a:ext cx="5763429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6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DD169-3476-4FB1-ACC9-BE60ABFD3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Clavien</a:t>
            </a:r>
            <a:r>
              <a:rPr lang="cs-CZ" b="1" dirty="0"/>
              <a:t> – </a:t>
            </a:r>
            <a:r>
              <a:rPr lang="cs-CZ" b="1" dirty="0" err="1"/>
              <a:t>Dindo</a:t>
            </a:r>
            <a:r>
              <a:rPr lang="cs-CZ" b="1" dirty="0"/>
              <a:t> klasifikace chirurgických komplikací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177E08C-DABB-4B3B-9916-2E8208229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12" y="1825625"/>
            <a:ext cx="6440374" cy="4669948"/>
          </a:xfrm>
        </p:spPr>
      </p:pic>
    </p:spTree>
    <p:extLst>
      <p:ext uri="{BB962C8B-B14F-4D97-AF65-F5344CB8AC3E}">
        <p14:creationId xmlns:p14="http://schemas.microsoft.com/office/powerpoint/2010/main" val="50166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44590-0E73-4646-B144-B0B61E67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FD7883-55A7-4D6E-A979-AD2295D46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dostupné informace –  zdroje, databáze ??</a:t>
            </a:r>
          </a:p>
          <a:p>
            <a:r>
              <a:rPr lang="cs-CZ" dirty="0"/>
              <a:t>MZ ?</a:t>
            </a:r>
          </a:p>
          <a:p>
            <a:r>
              <a:rPr lang="cs-CZ" dirty="0"/>
              <a:t>ZP ?</a:t>
            </a:r>
          </a:p>
          <a:p>
            <a:r>
              <a:rPr lang="cs-CZ" dirty="0"/>
              <a:t>tlak odborných společností ?</a:t>
            </a:r>
          </a:p>
        </p:txBody>
      </p:sp>
    </p:spTree>
    <p:extLst>
      <p:ext uri="{BB962C8B-B14F-4D97-AF65-F5344CB8AC3E}">
        <p14:creationId xmlns:p14="http://schemas.microsoft.com/office/powerpoint/2010/main" val="83872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DDBDF-9A09-4A24-927A-A007E8A0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194F71-6300-4A99-9410-4C0CD3045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Trvalé monitorování </a:t>
            </a:r>
            <a:r>
              <a:rPr lang="cs-CZ" dirty="0"/>
              <a:t>a hodnocení kvality naší činnosti by mělo být nedílnou součástí naší práce. </a:t>
            </a:r>
          </a:p>
          <a:p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Hodnocením výsledků </a:t>
            </a:r>
            <a:r>
              <a:rPr lang="cs-CZ" dirty="0"/>
              <a:t>a porovnáváním s ostatními můžeme sledovat kvalitu naší práce. Tento postup je jedním ze základů, jak udržet naší péči na standardní úrovni.  </a:t>
            </a:r>
          </a:p>
          <a:p>
            <a:r>
              <a:rPr lang="cs-CZ" dirty="0"/>
              <a:t>V případě zjištění významných rozdílů je nutné </a:t>
            </a:r>
            <a:r>
              <a:rPr lang="cs-CZ" dirty="0">
                <a:solidFill>
                  <a:srgbClr val="FF0000"/>
                </a:solidFill>
              </a:rPr>
              <a:t>hledat příčinu</a:t>
            </a:r>
            <a:r>
              <a:rPr lang="cs-CZ" dirty="0"/>
              <a:t> a následně se snažit, v případě negativního nálezu, </a:t>
            </a:r>
            <a:r>
              <a:rPr lang="cs-CZ" dirty="0">
                <a:solidFill>
                  <a:srgbClr val="FF0000"/>
                </a:solidFill>
              </a:rPr>
              <a:t>tuto odstranit</a:t>
            </a:r>
            <a:r>
              <a:rPr lang="cs-CZ" dirty="0"/>
              <a:t>. </a:t>
            </a:r>
          </a:p>
          <a:p>
            <a:r>
              <a:rPr lang="cs-CZ" dirty="0"/>
              <a:t>K posouzení kvality poskytované chirurgické činnosti je </a:t>
            </a:r>
            <a:r>
              <a:rPr lang="cs-CZ" dirty="0">
                <a:solidFill>
                  <a:srgbClr val="FF0000"/>
                </a:solidFill>
              </a:rPr>
              <a:t>nutné stanovit jasné parametry</a:t>
            </a:r>
            <a:r>
              <a:rPr lang="cs-CZ" dirty="0"/>
              <a:t> sledování. Kritéria kvality by měly být stanoveny na podkladě </a:t>
            </a:r>
            <a:r>
              <a:rPr lang="cs-CZ" dirty="0">
                <a:solidFill>
                  <a:srgbClr val="FF0000"/>
                </a:solidFill>
              </a:rPr>
              <a:t>hodnocení reprodukovatelných dat.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1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B4839E9-EF47-445C-B398-C5EB3D3A0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46" y="0"/>
            <a:ext cx="8324058" cy="617791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19A970B-CF5C-4C22-9FDA-AB5A93B38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751" y="1598703"/>
            <a:ext cx="2922700" cy="19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6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90B53A7-BCAB-4FC1-BCDD-5DEC224AD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78" y="0"/>
            <a:ext cx="7929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8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455E0-3BD6-4947-9139-846AF3CC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Akreditační komise MZ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B881AF-DBE0-477C-8AAA-59295EDF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2700" cy="574675"/>
          </a:xfrm>
        </p:spPr>
        <p:txBody>
          <a:bodyPr/>
          <a:lstStyle/>
          <a:p>
            <a:r>
              <a:rPr lang="cs-CZ" dirty="0"/>
              <a:t>Hodnocení kvality a bezpečí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C4BF34-B4C5-47F8-98E3-0F77ED55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6" y="2535237"/>
            <a:ext cx="4210638" cy="35437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BA8FE9-0DD5-45E1-98B6-8FDDE826A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86" y="1358735"/>
            <a:ext cx="2343477" cy="2353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326948A-3D08-43F5-AFA3-01504655F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7400"/>
            <a:ext cx="4534533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0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1A20614-BDAE-46A9-93BA-4EB16BCF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06" y="496472"/>
            <a:ext cx="3786618" cy="25508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40AFA19-A0AC-4A0B-9A91-C9678326B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66" y="496472"/>
            <a:ext cx="3528634" cy="255081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F27D831-2F9B-4FC5-A843-7C57FB06AB91}"/>
              </a:ext>
            </a:extLst>
          </p:cNvPr>
          <p:cNvSpPr txBox="1"/>
          <p:nvPr/>
        </p:nvSpPr>
        <p:spPr>
          <a:xfrm>
            <a:off x="5695949" y="3362325"/>
            <a:ext cx="58674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systém vzdělávání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odborné atestace  (2011 </a:t>
            </a:r>
            <a:r>
              <a:rPr lang="cs-CZ" sz="2400" dirty="0" err="1"/>
              <a:t>onkochirurgická</a:t>
            </a:r>
            <a:r>
              <a:rPr lang="cs-CZ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průběžné vzdělávání (kredity ?)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akreditace pracoviště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KOC  (komplexní onkologické centra)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CSP  (centra specializované péče)  HVC – průkaz nižšího % komplikací a garance korektní indikace léčby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C8C4DD4-C6B8-4030-A863-A801F09192A7}"/>
              </a:ext>
            </a:extLst>
          </p:cNvPr>
          <p:cNvSpPr txBox="1"/>
          <p:nvPr/>
        </p:nvSpPr>
        <p:spPr>
          <a:xfrm>
            <a:off x="933450" y="3810710"/>
            <a:ext cx="4010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odborný garant pracoviště  -přednosta , primář</a:t>
            </a:r>
          </a:p>
          <a:p>
            <a:pPr marL="285750" indent="-285750">
              <a:buFontTx/>
              <a:buChar char="-"/>
            </a:pP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garant daného programu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multioborové indikační semináře</a:t>
            </a:r>
          </a:p>
        </p:txBody>
      </p:sp>
    </p:spTree>
    <p:extLst>
      <p:ext uri="{BB962C8B-B14F-4D97-AF65-F5344CB8AC3E}">
        <p14:creationId xmlns:p14="http://schemas.microsoft.com/office/powerpoint/2010/main" val="393678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57642D-3E00-4582-AF13-99D850877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5" y="1061441"/>
            <a:ext cx="2706081" cy="18001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4933363-3DE8-4E2F-A189-21B422A01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1" y="695943"/>
            <a:ext cx="2720790" cy="23313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26A8AE-5C68-48B6-88BE-CB59C71A8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5" y="3429000"/>
            <a:ext cx="2043398" cy="30817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5A2EE22-478F-414D-923C-0428AFC88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47" y="4010297"/>
            <a:ext cx="2720790" cy="217769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87E54FA-B216-4561-B6EC-DE42D77A0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60" y="3783063"/>
            <a:ext cx="2998381" cy="263216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695E917D-3224-4D60-ACEF-BBCC197A1AFA}"/>
              </a:ext>
            </a:extLst>
          </p:cNvPr>
          <p:cNvSpPr txBox="1"/>
          <p:nvPr/>
        </p:nvSpPr>
        <p:spPr>
          <a:xfrm>
            <a:off x="986157" y="209550"/>
            <a:ext cx="188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Vedení   ZP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3060BC9C-B4A1-4883-BF6F-6D891EF26194}"/>
              </a:ext>
            </a:extLst>
          </p:cNvPr>
          <p:cNvSpPr/>
          <p:nvPr/>
        </p:nvSpPr>
        <p:spPr>
          <a:xfrm>
            <a:off x="3062328" y="4969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4190AFEB-62F9-480A-8249-B06AA46E54D5}"/>
              </a:ext>
            </a:extLst>
          </p:cNvPr>
          <p:cNvSpPr/>
          <p:nvPr/>
        </p:nvSpPr>
        <p:spPr>
          <a:xfrm>
            <a:off x="7277246" y="49963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9B71086-0688-43C9-846B-4390583D4C0A}"/>
              </a:ext>
            </a:extLst>
          </p:cNvPr>
          <p:cNvSpPr txBox="1"/>
          <p:nvPr/>
        </p:nvSpPr>
        <p:spPr>
          <a:xfrm>
            <a:off x="2051311" y="34906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??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94370AD-E1FB-4BF3-8B96-A9C7974D431E}"/>
              </a:ext>
            </a:extLst>
          </p:cNvPr>
          <p:cNvSpPr txBox="1"/>
          <p:nvPr/>
        </p:nvSpPr>
        <p:spPr>
          <a:xfrm>
            <a:off x="10601325" y="3562349"/>
            <a:ext cx="804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!!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880FC4DA-6634-467C-AAE3-45067BCDA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49" y="171370"/>
            <a:ext cx="2504384" cy="167856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9BF4C3F-E405-4482-A63F-6B2AEB62CF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79" y="1522979"/>
            <a:ext cx="2214707" cy="13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9D75C-1AC9-467D-9684-8B211683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>
                <a:solidFill>
                  <a:schemeClr val="accent1"/>
                </a:solidFill>
              </a:rPr>
              <a:t>DRG - platba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F0858C-121E-4277-A7CF-A974296B5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8" y="1904003"/>
            <a:ext cx="10515600" cy="4351338"/>
          </a:xfrm>
        </p:spPr>
        <p:txBody>
          <a:bodyPr/>
          <a:lstStyle/>
          <a:p>
            <a:r>
              <a:rPr lang="cs-CZ" sz="7200" dirty="0"/>
              <a:t>délka hospitalizace</a:t>
            </a:r>
          </a:p>
          <a:p>
            <a:endParaRPr lang="cs-CZ" dirty="0"/>
          </a:p>
          <a:p>
            <a:r>
              <a:rPr lang="cs-CZ" sz="7200" dirty="0"/>
              <a:t>komplikace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04659D-77CD-4BEE-9671-CB95701E7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33" y="1904003"/>
            <a:ext cx="3791479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1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62744-58CF-46C9-B6E1-46F61630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55568"/>
            <a:ext cx="3932237" cy="1600200"/>
          </a:xfrm>
        </p:spPr>
        <p:txBody>
          <a:bodyPr/>
          <a:lstStyle/>
          <a:p>
            <a:r>
              <a:rPr lang="cs-CZ" b="1" dirty="0"/>
              <a:t>Ošetřovatelství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3781422-842E-4701-BF39-AF4779EBF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51" y="644532"/>
            <a:ext cx="3932236" cy="5568935"/>
          </a:xfr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25F9CC9-C270-4001-AB0F-0132AB602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400" dirty="0"/>
              <a:t>Pátrání po </a:t>
            </a:r>
            <a:r>
              <a:rPr lang="cs-CZ" sz="2400" dirty="0" err="1"/>
              <a:t>lignu</a:t>
            </a:r>
            <a:r>
              <a:rPr lang="cs-CZ" sz="2400" dirty="0"/>
              <a:t> adaptovaném na předmět denní potřeby se u reflektanta ataku šelmy čeledi </a:t>
            </a:r>
            <a:r>
              <a:rPr lang="cs-CZ" sz="2400" dirty="0" err="1"/>
              <a:t>Canidae</a:t>
            </a:r>
            <a:r>
              <a:rPr lang="cs-CZ" sz="2400" dirty="0"/>
              <a:t> setkává s úspěchem za všech podmínek.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Kdo chce psa bít, hůl si vždy najde.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66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491</Words>
  <Application>Microsoft Office PowerPoint</Application>
  <PresentationFormat>Širokoúhlá obrazovka</PresentationFormat>
  <Paragraphs>100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Ukazatele kvality péče </vt:lpstr>
      <vt:lpstr>Prezentace aplikace PowerPoint</vt:lpstr>
      <vt:lpstr>Prezentace aplikace PowerPoint</vt:lpstr>
      <vt:lpstr>Prezentace aplikace PowerPoint</vt:lpstr>
      <vt:lpstr>Akreditační komise MZ</vt:lpstr>
      <vt:lpstr>Prezentace aplikace PowerPoint</vt:lpstr>
      <vt:lpstr>Prezentace aplikace PowerPoint</vt:lpstr>
      <vt:lpstr>DRG - platba</vt:lpstr>
      <vt:lpstr>Ošetřovatelství</vt:lpstr>
      <vt:lpstr>Kritéria hodnocení kvality</vt:lpstr>
      <vt:lpstr>Prezentace aplikace PowerPoint</vt:lpstr>
      <vt:lpstr>ERAS - ESATS  (ESTS  guidelines  2018)</vt:lpstr>
      <vt:lpstr>Identické „startovací“ výchozí podmínky</vt:lpstr>
      <vt:lpstr>zdroje</vt:lpstr>
      <vt:lpstr>Reprodukovatelné výstupy</vt:lpstr>
      <vt:lpstr>Transfuze, sepse</vt:lpstr>
      <vt:lpstr>Clavien – Dindo klasifikace chirurgických komplikací </vt:lpstr>
      <vt:lpstr>Závěr: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</dc:creator>
  <cp:lastModifiedBy>uziv</cp:lastModifiedBy>
  <cp:revision>37</cp:revision>
  <dcterms:created xsi:type="dcterms:W3CDTF">2023-04-07T09:16:35Z</dcterms:created>
  <dcterms:modified xsi:type="dcterms:W3CDTF">2023-06-06T09:55:33Z</dcterms:modified>
</cp:coreProperties>
</file>