
<file path=[Content_Types].xml><?xml version="1.0" encoding="utf-8"?>
<Types xmlns="http://schemas.openxmlformats.org/package/2006/content-types">
  <Default Extension="tmp" ContentType="image/pn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4"/>
    <p:sldMasterId id="2147483721" r:id="rId5"/>
  </p:sldMasterIdLst>
  <p:notesMasterIdLst>
    <p:notesMasterId r:id="rId25"/>
  </p:notesMasterIdLst>
  <p:handoutMasterIdLst>
    <p:handoutMasterId r:id="rId26"/>
  </p:handoutMasterIdLst>
  <p:sldIdLst>
    <p:sldId id="257" r:id="rId6"/>
    <p:sldId id="258" r:id="rId7"/>
    <p:sldId id="306" r:id="rId8"/>
    <p:sldId id="308" r:id="rId9"/>
    <p:sldId id="309" r:id="rId10"/>
    <p:sldId id="295" r:id="rId11"/>
    <p:sldId id="296" r:id="rId12"/>
    <p:sldId id="297" r:id="rId13"/>
    <p:sldId id="298" r:id="rId14"/>
    <p:sldId id="300" r:id="rId15"/>
    <p:sldId id="301" r:id="rId16"/>
    <p:sldId id="303" r:id="rId17"/>
    <p:sldId id="302" r:id="rId18"/>
    <p:sldId id="304" r:id="rId19"/>
    <p:sldId id="305" r:id="rId20"/>
    <p:sldId id="312" r:id="rId21"/>
    <p:sldId id="315" r:id="rId22"/>
    <p:sldId id="313" r:id="rId23"/>
    <p:sldId id="314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pos="428" userDrawn="1">
          <p15:clr>
            <a:srgbClr val="A4A3A4"/>
          </p15:clr>
        </p15:guide>
        <p15:guide id="7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4B98"/>
    <a:srgbClr val="FAC101"/>
    <a:srgbClr val="00287D"/>
    <a:srgbClr val="0000DC"/>
    <a:srgbClr val="9100DC"/>
    <a:srgbClr val="F01928"/>
    <a:srgbClr val="5AC8A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24" autoAdjust="0"/>
    <p:restoredTop sz="95768" autoAdjust="0"/>
  </p:normalViewPr>
  <p:slideViewPr>
    <p:cSldViewPr snapToGrid="0">
      <p:cViewPr varScale="1">
        <p:scale>
          <a:sx n="75" d="100"/>
          <a:sy n="75" d="100"/>
        </p:scale>
        <p:origin x="78" y="792"/>
      </p:cViewPr>
      <p:guideLst>
        <p:guide pos="428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FFFFC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List1!$A$2:$A$11</c:f>
              <c:strCache>
                <c:ptCount val="10"/>
                <c:pt idx="0">
                  <c:v>do 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List1!$B$2:$B$11</c:f>
              <c:numCache>
                <c:formatCode>General</c:formatCode>
                <c:ptCount val="10"/>
                <c:pt idx="0">
                  <c:v>0.56902356902356899</c:v>
                </c:pt>
                <c:pt idx="1">
                  <c:v>0.4526627218934911</c:v>
                </c:pt>
                <c:pt idx="2">
                  <c:v>0.39369158878504673</c:v>
                </c:pt>
                <c:pt idx="3">
                  <c:v>0.41402714932126694</c:v>
                </c:pt>
                <c:pt idx="4">
                  <c:v>0.39064200217627859</c:v>
                </c:pt>
                <c:pt idx="5">
                  <c:v>0.42828077314343843</c:v>
                </c:pt>
                <c:pt idx="6">
                  <c:v>0.42559241706161138</c:v>
                </c:pt>
                <c:pt idx="7">
                  <c:v>0.38293838862559243</c:v>
                </c:pt>
                <c:pt idx="8">
                  <c:v>0.38023152270703475</c:v>
                </c:pt>
                <c:pt idx="9">
                  <c:v>0.39902280130293166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03-416C-9A24-911EE4AA223C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rgbClr val="81ABE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List1!$A$2:$A$11</c:f>
              <c:strCache>
                <c:ptCount val="10"/>
                <c:pt idx="0">
                  <c:v>do 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List1!$C$2:$C$11</c:f>
              <c:numCache>
                <c:formatCode>General</c:formatCode>
                <c:ptCount val="10"/>
                <c:pt idx="0">
                  <c:v>0.23367003367003367</c:v>
                </c:pt>
                <c:pt idx="1">
                  <c:v>0.2588757396449704</c:v>
                </c:pt>
                <c:pt idx="2">
                  <c:v>0.24883177570093459</c:v>
                </c:pt>
                <c:pt idx="3">
                  <c:v>0.22511312217194571</c:v>
                </c:pt>
                <c:pt idx="4">
                  <c:v>0.25353645266594121</c:v>
                </c:pt>
                <c:pt idx="5">
                  <c:v>0.24720244150559512</c:v>
                </c:pt>
                <c:pt idx="6">
                  <c:v>0.20853080568720381</c:v>
                </c:pt>
                <c:pt idx="7">
                  <c:v>0.24265402843601896</c:v>
                </c:pt>
                <c:pt idx="8">
                  <c:v>0.24042742653606411</c:v>
                </c:pt>
                <c:pt idx="9">
                  <c:v>0.22149837133550487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41-47BD-9F1F-1172DB432C44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rgbClr val="AF340D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List1!$A$2:$A$11</c:f>
              <c:strCache>
                <c:ptCount val="10"/>
                <c:pt idx="0">
                  <c:v>do 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List1!$D$2:$D$11</c:f>
              <c:numCache>
                <c:formatCode>General</c:formatCode>
                <c:ptCount val="10"/>
                <c:pt idx="0">
                  <c:v>0.11851851851851852</c:v>
                </c:pt>
                <c:pt idx="1">
                  <c:v>0.14053254437869822</c:v>
                </c:pt>
                <c:pt idx="2">
                  <c:v>0.15887850467289719</c:v>
                </c:pt>
                <c:pt idx="3">
                  <c:v>0.13687782805429866</c:v>
                </c:pt>
                <c:pt idx="4">
                  <c:v>0.1588683351468988</c:v>
                </c:pt>
                <c:pt idx="5">
                  <c:v>0.14343845371312308</c:v>
                </c:pt>
                <c:pt idx="6">
                  <c:v>0.15924170616113745</c:v>
                </c:pt>
                <c:pt idx="7">
                  <c:v>0.15165876777251186</c:v>
                </c:pt>
                <c:pt idx="8">
                  <c:v>0.15048975957257346</c:v>
                </c:pt>
                <c:pt idx="9">
                  <c:v>0.14983713355048861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41-47BD-9F1F-1172DB432C44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Řada 4</c:v>
                </c:pt>
              </c:strCache>
            </c:strRef>
          </c:tx>
          <c:spPr>
            <a:solidFill>
              <a:srgbClr val="FFCC99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20446962555220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E41-47BD-9F1F-1172DB432C4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List1!$A$2:$A$11</c:f>
              <c:strCache>
                <c:ptCount val="10"/>
                <c:pt idx="0">
                  <c:v>do 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List1!$E$2:$E$11</c:f>
              <c:numCache>
                <c:formatCode>General</c:formatCode>
                <c:ptCount val="10"/>
                <c:pt idx="0">
                  <c:v>4.2424242424242434E-2</c:v>
                </c:pt>
                <c:pt idx="1">
                  <c:v>9.3195266272189367E-2</c:v>
                </c:pt>
                <c:pt idx="2">
                  <c:v>0.10046728971962617</c:v>
                </c:pt>
                <c:pt idx="3">
                  <c:v>8.2579185520361975E-2</c:v>
                </c:pt>
                <c:pt idx="4">
                  <c:v>8.5963003264417845E-2</c:v>
                </c:pt>
                <c:pt idx="5">
                  <c:v>8.2400813835198358E-2</c:v>
                </c:pt>
                <c:pt idx="6">
                  <c:v>8.9099526066350715E-2</c:v>
                </c:pt>
                <c:pt idx="7">
                  <c:v>0.10331753554502371</c:v>
                </c:pt>
                <c:pt idx="8">
                  <c:v>9.5280498664292071E-2</c:v>
                </c:pt>
                <c:pt idx="9">
                  <c:v>8.9576547231270356E-2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41-47BD-9F1F-1172DB432C44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Řada 5</c:v>
                </c:pt>
              </c:strCache>
            </c:strRef>
          </c:tx>
          <c:spPr>
            <a:solidFill>
              <a:srgbClr val="99CC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41-47BD-9F1F-1172DB432C4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List1!$A$2:$A$11</c:f>
              <c:strCache>
                <c:ptCount val="10"/>
                <c:pt idx="0">
                  <c:v>do 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List1!$F$2:$F$11</c:f>
              <c:numCache>
                <c:formatCode>General</c:formatCode>
                <c:ptCount val="10"/>
                <c:pt idx="0">
                  <c:v>3.6363636363636362E-2</c:v>
                </c:pt>
                <c:pt idx="1">
                  <c:v>5.4733727810650896E-2</c:v>
                </c:pt>
                <c:pt idx="2">
                  <c:v>9.8130841121495324E-2</c:v>
                </c:pt>
                <c:pt idx="3">
                  <c:v>0.14140271493212669</c:v>
                </c:pt>
                <c:pt idx="4">
                  <c:v>0.11099020674646357</c:v>
                </c:pt>
                <c:pt idx="5">
                  <c:v>9.8677517802644971E-2</c:v>
                </c:pt>
                <c:pt idx="6">
                  <c:v>0.11753554502369669</c:v>
                </c:pt>
                <c:pt idx="7">
                  <c:v>0.11943127962085308</c:v>
                </c:pt>
                <c:pt idx="8">
                  <c:v>0.13357079252003562</c:v>
                </c:pt>
                <c:pt idx="9">
                  <c:v>0.14006514657980457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41-47BD-9F1F-1172DB432C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100"/>
        <c:axId val="126061184"/>
        <c:axId val="126075264"/>
      </c:barChart>
      <c:catAx>
        <c:axId val="12606118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26075264"/>
        <c:crosses val="autoZero"/>
        <c:auto val="1"/>
        <c:lblAlgn val="ctr"/>
        <c:lblOffset val="100"/>
        <c:noMultiLvlLbl val="0"/>
      </c:catAx>
      <c:valAx>
        <c:axId val="126075264"/>
        <c:scaling>
          <c:orientation val="minMax"/>
          <c:max val="1"/>
        </c:scaling>
        <c:delete val="1"/>
        <c:axPos val="t"/>
        <c:numFmt formatCode="0%" sourceLinked="0"/>
        <c:majorTickMark val="out"/>
        <c:minorTickMark val="none"/>
        <c:tickLblPos val="nextTo"/>
        <c:crossAx val="12606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645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3485B-1B65-42FB-89B7-DE576F8A1B2F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68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6200" y="8686273"/>
            <a:ext cx="2971800" cy="45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DAE1A-AF70-4CF9-818C-B53B6AFA0482}" type="slidenum">
              <a:rPr kumimoji="0" lang="ru-RU" alt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890"/>
            <a:ext cx="5486400" cy="41135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239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806C9A-528A-49A0-AC3F-84679DEE0C9A}" type="slidenum">
              <a:rPr kumimoji="0" lang="ru-RU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05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495675" y="65088"/>
            <a:ext cx="13849350" cy="779145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charset="0"/>
              </a:rPr>
              <a:t>::.</a:t>
            </a:r>
          </a:p>
        </p:txBody>
      </p:sp>
    </p:spTree>
    <p:extLst>
      <p:ext uri="{BB962C8B-B14F-4D97-AF65-F5344CB8AC3E}">
        <p14:creationId xmlns:p14="http://schemas.microsoft.com/office/powerpoint/2010/main" val="3027728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76B52A-F391-475F-91D1-044C975A3405}" type="slidenum">
              <a:rPr kumimoji="0" lang="ru-RU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890"/>
            <a:ext cx="5486400" cy="41135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209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9782-5822-49D8-AD9F-9DF71BB33480}" type="datetimeFigureOut">
              <a:rPr lang="cs-CZ" smtClean="0"/>
              <a:t>30.05.2023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C37C-9D0D-4C99-A4E7-4D14C4467F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658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9782-5822-49D8-AD9F-9DF71BB33480}" type="datetimeFigureOut">
              <a:rPr lang="cs-CZ" smtClean="0"/>
              <a:t>30.05.2023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C37C-9D0D-4C99-A4E7-4D14C4467F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151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9782-5822-49D8-AD9F-9DF71BB33480}" type="datetimeFigureOut">
              <a:rPr lang="cs-CZ" smtClean="0"/>
              <a:t>30.05.2023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C37C-9D0D-4C99-A4E7-4D14C4467F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507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30517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10193"/>
            <a:ext cx="9144000" cy="86588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pic>
        <p:nvPicPr>
          <p:cNvPr id="7" name="Obrázek 6" descr="Homepage - RMG Registry - Mozilla Firefox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7" t="11122" r="29919" b="82150"/>
          <a:stretch/>
        </p:blipFill>
        <p:spPr>
          <a:xfrm>
            <a:off x="2720528" y="1"/>
            <a:ext cx="9471472" cy="784735"/>
          </a:xfrm>
          <a:prstGeom prst="rect">
            <a:avLst/>
          </a:prstGeom>
        </p:spPr>
      </p:pic>
      <p:sp>
        <p:nvSpPr>
          <p:cNvPr id="9" name="Vývojový diagram: postup 8"/>
          <p:cNvSpPr/>
          <p:nvPr userDrawn="1"/>
        </p:nvSpPr>
        <p:spPr>
          <a:xfrm>
            <a:off x="-1" y="5679695"/>
            <a:ext cx="12192001" cy="449767"/>
          </a:xfrm>
          <a:prstGeom prst="flowChartProcess">
            <a:avLst/>
          </a:prstGeom>
          <a:solidFill>
            <a:srgbClr val="FFE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pic>
        <p:nvPicPr>
          <p:cNvPr id="11" name="Picture 2" descr="IBA MU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00" y="6293009"/>
            <a:ext cx="1536000" cy="42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rmgnew.registry.cz/res/image/logo/logo-cmg-400px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11" y="146993"/>
            <a:ext cx="2016000" cy="55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752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93544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2948"/>
            <a:ext cx="10515600" cy="43266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pic>
        <p:nvPicPr>
          <p:cNvPr id="7" name="Obrázek 6" descr="Homepage - RMG Registry - Mozilla Firefox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2" t="11258" r="34314" b="82150"/>
          <a:stretch/>
        </p:blipFill>
        <p:spPr>
          <a:xfrm>
            <a:off x="3200612" y="6317797"/>
            <a:ext cx="5790776" cy="532771"/>
          </a:xfrm>
          <a:prstGeom prst="rect">
            <a:avLst/>
          </a:prstGeom>
        </p:spPr>
      </p:pic>
      <p:pic>
        <p:nvPicPr>
          <p:cNvPr id="1026" name="Picture 2" descr="IBA MU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995" y="6384988"/>
            <a:ext cx="1536000" cy="42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Přímá spojnice 8"/>
          <p:cNvCxnSpPr/>
          <p:nvPr userDrawn="1"/>
        </p:nvCxnSpPr>
        <p:spPr>
          <a:xfrm>
            <a:off x="0" y="6310645"/>
            <a:ext cx="12192000" cy="1486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rmgnew.registry.cz/res/image/logo/logo-cmg-400px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75" y="6375546"/>
            <a:ext cx="1584000" cy="43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214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Homepage - RMG Registry - Mozilla Firefox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2" t="11258" r="34314" b="82150"/>
          <a:stretch/>
        </p:blipFill>
        <p:spPr>
          <a:xfrm>
            <a:off x="3200612" y="6317797"/>
            <a:ext cx="5790776" cy="532771"/>
          </a:xfrm>
          <a:prstGeom prst="rect">
            <a:avLst/>
          </a:prstGeom>
        </p:spPr>
      </p:pic>
      <p:pic>
        <p:nvPicPr>
          <p:cNvPr id="10" name="Picture 2" descr="IBA MU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995" y="6384988"/>
            <a:ext cx="1536000" cy="42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Přímá spojnice 10"/>
          <p:cNvCxnSpPr/>
          <p:nvPr userDrawn="1"/>
        </p:nvCxnSpPr>
        <p:spPr>
          <a:xfrm>
            <a:off x="0" y="6310645"/>
            <a:ext cx="12192000" cy="1486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rmgnew.registry.cz/res/image/logo/logo-cmg-400px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75" y="6375546"/>
            <a:ext cx="1584000" cy="43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93544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065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Homepage - RMG Registry - Mozilla Firefox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2" t="11258" r="34314" b="82150"/>
          <a:stretch/>
        </p:blipFill>
        <p:spPr>
          <a:xfrm>
            <a:off x="3200612" y="6317797"/>
            <a:ext cx="5790776" cy="532771"/>
          </a:xfrm>
          <a:prstGeom prst="rect">
            <a:avLst/>
          </a:prstGeom>
        </p:spPr>
      </p:pic>
      <p:pic>
        <p:nvPicPr>
          <p:cNvPr id="9" name="Picture 2" descr="IBA MU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995" y="6384988"/>
            <a:ext cx="1536000" cy="42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Přímá spojnice 9"/>
          <p:cNvCxnSpPr/>
          <p:nvPr userDrawn="1"/>
        </p:nvCxnSpPr>
        <p:spPr>
          <a:xfrm>
            <a:off x="0" y="6310645"/>
            <a:ext cx="12192000" cy="1486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http://rmgnew.registry.cz/res/image/logo/logo-cmg-400px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75" y="6375546"/>
            <a:ext cx="1584000" cy="43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889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 - redukova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>
          <a:xfrm>
            <a:off x="424343" y="147411"/>
            <a:ext cx="10515600" cy="572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024533" y="6415058"/>
            <a:ext cx="1329267" cy="282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F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06/12/2016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2"/>
          <a:srcRect b="41804"/>
          <a:stretch/>
        </p:blipFill>
        <p:spPr>
          <a:xfrm>
            <a:off x="7192423" y="6226310"/>
            <a:ext cx="5017951" cy="63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05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90651" y="2"/>
            <a:ext cx="10629900" cy="62071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43933" y="1052513"/>
            <a:ext cx="5801784" cy="532923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48921" y="1052513"/>
            <a:ext cx="5803900" cy="532923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87922005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9782-5822-49D8-AD9F-9DF71BB33480}" type="datetimeFigureOut">
              <a:rPr lang="cs-CZ" smtClean="0"/>
              <a:t>30.05.2023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C37C-9D0D-4C99-A4E7-4D14C4467F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469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9782-5822-49D8-AD9F-9DF71BB33480}" type="datetimeFigureOut">
              <a:rPr lang="cs-CZ" smtClean="0"/>
              <a:t>30.05.2023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C37C-9D0D-4C99-A4E7-4D14C4467F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32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9782-5822-49D8-AD9F-9DF71BB33480}" type="datetimeFigureOut">
              <a:rPr lang="cs-CZ" smtClean="0"/>
              <a:t>30.05.2023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C37C-9D0D-4C99-A4E7-4D14C4467F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18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9782-5822-49D8-AD9F-9DF71BB33480}" type="datetimeFigureOut">
              <a:rPr lang="cs-CZ" smtClean="0"/>
              <a:t>30.05.2023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C37C-9D0D-4C99-A4E7-4D14C4467F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954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9782-5822-49D8-AD9F-9DF71BB33480}" type="datetimeFigureOut">
              <a:rPr lang="cs-CZ" smtClean="0"/>
              <a:t>30.05.2023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C37C-9D0D-4C99-A4E7-4D14C4467F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84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9782-5822-49D8-AD9F-9DF71BB33480}" type="datetimeFigureOut">
              <a:rPr lang="cs-CZ" smtClean="0"/>
              <a:t>30.05.2023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C37C-9D0D-4C99-A4E7-4D14C4467F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86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9782-5822-49D8-AD9F-9DF71BB33480}" type="datetimeFigureOut">
              <a:rPr lang="cs-CZ" smtClean="0"/>
              <a:t>30.05.2023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C37C-9D0D-4C99-A4E7-4D14C4467F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5665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9782-5822-49D8-AD9F-9DF71BB33480}" type="datetimeFigureOut">
              <a:rPr lang="cs-CZ" smtClean="0"/>
              <a:t>30.05.2023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C37C-9D0D-4C99-A4E7-4D14C4467F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98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29782-5822-49D8-AD9F-9DF71BB33480}" type="datetimeFigureOut">
              <a:rPr lang="cs-CZ" smtClean="0"/>
              <a:t>30.05.2023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EC37C-9D0D-4C99-A4E7-4D14C4467F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801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91ABE-C3FD-4E47-86E2-E2AAE3CC17F3}" type="datetimeFigureOut">
              <a:rPr lang="cs-CZ" smtClean="0"/>
              <a:t>30.05.2023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22EDD-0A1F-45B6-9CD8-BED5966984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22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274B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cpu.biostatistika.cz/sample-apps/RMG-vizualizace/" TargetMode="Externa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 idx="4294967295"/>
          </p:nvPr>
        </p:nvSpPr>
        <p:spPr>
          <a:xfrm>
            <a:off x="1524000" y="198303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altLang="cs-CZ" sz="3600" dirty="0"/>
              <a:t/>
            </a:r>
            <a:br>
              <a:rPr lang="cs-CZ" altLang="cs-CZ" sz="3600" dirty="0"/>
            </a:br>
            <a:r>
              <a:rPr lang="cs-CZ" altLang="cs-CZ" sz="3600" dirty="0"/>
              <a:t/>
            </a:r>
            <a:br>
              <a:rPr lang="cs-CZ" altLang="cs-CZ" sz="3600" dirty="0"/>
            </a:br>
            <a:r>
              <a:rPr lang="cs-CZ" altLang="cs-CZ" sz="3600" dirty="0"/>
              <a:t/>
            </a:r>
            <a:br>
              <a:rPr lang="cs-CZ" altLang="cs-CZ" sz="3600" dirty="0"/>
            </a:br>
            <a:r>
              <a:rPr lang="cs-CZ" altLang="cs-CZ" sz="3600" dirty="0"/>
              <a:t/>
            </a:r>
            <a:br>
              <a:rPr lang="cs-CZ" altLang="cs-CZ" sz="3600" dirty="0"/>
            </a:br>
            <a:r>
              <a:rPr lang="cs-CZ" altLang="cs-CZ" sz="3600" dirty="0"/>
              <a:t/>
            </a:r>
            <a:br>
              <a:rPr lang="cs-CZ" altLang="cs-CZ" sz="3600" dirty="0"/>
            </a:br>
            <a:r>
              <a:rPr lang="en-US" sz="3600" dirty="0" err="1"/>
              <a:t>Význam</a:t>
            </a:r>
            <a:r>
              <a:rPr lang="cs-CZ" sz="3600" dirty="0"/>
              <a:t> parametrizace dat v onkologii -  registr RMG </a:t>
            </a:r>
            <a:br>
              <a:rPr lang="cs-CZ" sz="3600" dirty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/>
              <a:t>Luděk Pour</a:t>
            </a:r>
            <a:r>
              <a:rPr lang="cs-CZ" altLang="cs-CZ" sz="4000" dirty="0"/>
              <a:t/>
            </a:r>
            <a:br>
              <a:rPr lang="cs-CZ" altLang="cs-CZ" sz="4000" dirty="0"/>
            </a:br>
            <a:r>
              <a:rPr lang="cs-CZ" altLang="cs-CZ" sz="3600" dirty="0"/>
              <a:t/>
            </a:r>
            <a:br>
              <a:rPr lang="cs-CZ" altLang="cs-CZ" sz="3600" dirty="0"/>
            </a:br>
            <a:r>
              <a:rPr lang="cs-CZ" altLang="cs-CZ" sz="3600" dirty="0"/>
              <a:t>Brno 9</a:t>
            </a:r>
            <a:r>
              <a:rPr lang="cs-CZ" altLang="cs-CZ" sz="3600" dirty="0" smtClean="0"/>
              <a:t>. 6. 2023</a:t>
            </a:r>
            <a:r>
              <a:rPr lang="en-US" altLang="cs-CZ" sz="3600" dirty="0"/>
              <a:t/>
            </a:r>
            <a:br>
              <a:rPr lang="en-US" altLang="cs-CZ" sz="3600" dirty="0"/>
            </a:br>
            <a:r>
              <a:rPr lang="cs-CZ" altLang="cs-CZ" sz="3600" dirty="0"/>
              <a:t/>
            </a:r>
            <a:br>
              <a:rPr lang="cs-CZ" altLang="cs-CZ" sz="3600" dirty="0"/>
            </a:br>
            <a:r>
              <a:rPr lang="cs-CZ" altLang="cs-CZ" sz="3600" dirty="0"/>
              <a:t/>
            </a:r>
            <a:br>
              <a:rPr lang="cs-CZ" altLang="cs-CZ" sz="3600" dirty="0"/>
            </a:br>
            <a:endParaRPr lang="en-US" altLang="cs-CZ" sz="3600" dirty="0"/>
          </a:p>
        </p:txBody>
      </p:sp>
      <p:sp>
        <p:nvSpPr>
          <p:cNvPr id="23555" name="Rectangle 9"/>
          <p:cNvSpPr>
            <a:spLocks noChangeArrowheads="1"/>
          </p:cNvSpPr>
          <p:nvPr/>
        </p:nvSpPr>
        <p:spPr bwMode="auto">
          <a:xfrm>
            <a:off x="3287713" y="6165855"/>
            <a:ext cx="5689600" cy="36513"/>
          </a:xfrm>
          <a:prstGeom prst="rect">
            <a:avLst/>
          </a:prstGeom>
          <a:solidFill>
            <a:srgbClr val="FCDA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30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None/>
            </a:pPr>
            <a:endParaRPr lang="en-US" altLang="cs-CZ" sz="1100">
              <a:solidFill>
                <a:srgbClr val="FFFFFF"/>
              </a:solidFill>
            </a:endParaRPr>
          </a:p>
        </p:txBody>
      </p:sp>
      <p:sp>
        <p:nvSpPr>
          <p:cNvPr id="23558" name="Rectangle 9"/>
          <p:cNvSpPr>
            <a:spLocks noChangeArrowheads="1"/>
          </p:cNvSpPr>
          <p:nvPr/>
        </p:nvSpPr>
        <p:spPr bwMode="auto">
          <a:xfrm>
            <a:off x="1524000" y="685800"/>
            <a:ext cx="9144000" cy="58738"/>
          </a:xfrm>
          <a:prstGeom prst="rect">
            <a:avLst/>
          </a:prstGeom>
          <a:solidFill>
            <a:srgbClr val="FCDA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30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None/>
            </a:pPr>
            <a:endParaRPr lang="en-US" altLang="cs-CZ" sz="1100">
              <a:solidFill>
                <a:srgbClr val="FFFFFF"/>
              </a:solidFill>
            </a:endParaRPr>
          </a:p>
        </p:txBody>
      </p:sp>
      <p:pic>
        <p:nvPicPr>
          <p:cNvPr id="2050" name="Picture 2" descr="Vnitřní Informační Systé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2" y="6202367"/>
            <a:ext cx="2247898" cy="6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logoIH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6208717"/>
            <a:ext cx="19431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-LF-6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741" y="6161581"/>
            <a:ext cx="699506" cy="69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084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06/12/2016</a:t>
            </a:r>
          </a:p>
        </p:txBody>
      </p:sp>
      <p:sp>
        <p:nvSpPr>
          <p:cNvPr id="21" name="TextovéPole 20"/>
          <p:cNvSpPr txBox="1">
            <a:spLocks noChangeArrowheads="1"/>
          </p:cNvSpPr>
          <p:nvPr/>
        </p:nvSpPr>
        <p:spPr bwMode="auto">
          <a:xfrm>
            <a:off x="1842257" y="801918"/>
            <a:ext cx="17524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altLang="cs-CZ" sz="1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9.650 linií léčby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842257" y="229660"/>
            <a:ext cx="8349493" cy="572256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latin typeface="+mn-lt"/>
              </a:rPr>
              <a:t>Léčebné linie zahájené v letech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930402" y="1327399"/>
          <a:ext cx="8328027" cy="449898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012956">
                  <a:extLst>
                    <a:ext uri="{9D8B030D-6E8A-4147-A177-3AD203B41FA5}">
                      <a16:colId xmlns:a16="http://schemas.microsoft.com/office/drawing/2014/main" val="597455002"/>
                    </a:ext>
                  </a:extLst>
                </a:gridCol>
                <a:gridCol w="628624">
                  <a:extLst>
                    <a:ext uri="{9D8B030D-6E8A-4147-A177-3AD203B41FA5}">
                      <a16:colId xmlns:a16="http://schemas.microsoft.com/office/drawing/2014/main" val="3466765369"/>
                    </a:ext>
                  </a:extLst>
                </a:gridCol>
                <a:gridCol w="628624">
                  <a:extLst>
                    <a:ext uri="{9D8B030D-6E8A-4147-A177-3AD203B41FA5}">
                      <a16:colId xmlns:a16="http://schemas.microsoft.com/office/drawing/2014/main" val="4212828811"/>
                    </a:ext>
                  </a:extLst>
                </a:gridCol>
                <a:gridCol w="628624">
                  <a:extLst>
                    <a:ext uri="{9D8B030D-6E8A-4147-A177-3AD203B41FA5}">
                      <a16:colId xmlns:a16="http://schemas.microsoft.com/office/drawing/2014/main" val="4038834176"/>
                    </a:ext>
                  </a:extLst>
                </a:gridCol>
                <a:gridCol w="628624">
                  <a:extLst>
                    <a:ext uri="{9D8B030D-6E8A-4147-A177-3AD203B41FA5}">
                      <a16:colId xmlns:a16="http://schemas.microsoft.com/office/drawing/2014/main" val="2448005763"/>
                    </a:ext>
                  </a:extLst>
                </a:gridCol>
                <a:gridCol w="628624">
                  <a:extLst>
                    <a:ext uri="{9D8B030D-6E8A-4147-A177-3AD203B41FA5}">
                      <a16:colId xmlns:a16="http://schemas.microsoft.com/office/drawing/2014/main" val="1241382260"/>
                    </a:ext>
                  </a:extLst>
                </a:gridCol>
                <a:gridCol w="4171951">
                  <a:extLst>
                    <a:ext uri="{9D8B030D-6E8A-4147-A177-3AD203B41FA5}">
                      <a16:colId xmlns:a16="http://schemas.microsoft.com/office/drawing/2014/main" val="327281909"/>
                    </a:ext>
                  </a:extLst>
                </a:gridCol>
              </a:tblGrid>
              <a:tr h="40899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Rok zahájení léčby</a:t>
                      </a:r>
                      <a:endParaRPr lang="cs-CZ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D9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1. </a:t>
                      </a:r>
                      <a:r>
                        <a:rPr lang="en-US" sz="1200" b="1" i="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linie</a:t>
                      </a:r>
                      <a:endParaRPr lang="cs-CZ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D9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2. </a:t>
                      </a:r>
                      <a:r>
                        <a:rPr lang="en-US" sz="1200" b="1" i="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linie</a:t>
                      </a:r>
                      <a:endParaRPr lang="cs-CZ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D9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3. </a:t>
                      </a:r>
                      <a:r>
                        <a:rPr lang="en-US" sz="1200" b="1" i="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linie</a:t>
                      </a:r>
                      <a:endParaRPr lang="cs-CZ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D9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4. </a:t>
                      </a:r>
                      <a:r>
                        <a:rPr lang="en-US" sz="1200" b="1" i="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linie</a:t>
                      </a:r>
                      <a:endParaRPr lang="cs-CZ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D9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≥</a:t>
                      </a:r>
                      <a:r>
                        <a:rPr lang="cs-CZ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5. </a:t>
                      </a:r>
                      <a:r>
                        <a:rPr lang="en-US" sz="1200" b="1" i="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linie</a:t>
                      </a:r>
                      <a:endParaRPr lang="cs-CZ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D9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%</a:t>
                      </a:r>
                      <a:endParaRPr lang="cs-CZ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D9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882836"/>
                  </a:ext>
                </a:extLst>
              </a:tr>
              <a:tr h="408999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u="none" strike="noStrike" dirty="0">
                          <a:effectLst/>
                        </a:rPr>
                        <a:t>do 2007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3951479"/>
                  </a:ext>
                </a:extLst>
              </a:tr>
              <a:tr h="408999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u="none" strike="noStrike" dirty="0">
                          <a:effectLst/>
                        </a:rPr>
                        <a:t>2008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6979115"/>
                  </a:ext>
                </a:extLst>
              </a:tr>
              <a:tr h="408999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u="none" strike="noStrike" dirty="0">
                          <a:effectLst/>
                        </a:rPr>
                        <a:t>2009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9826528"/>
                  </a:ext>
                </a:extLst>
              </a:tr>
              <a:tr h="408999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u="none" strike="noStrike" dirty="0">
                          <a:effectLst/>
                        </a:rPr>
                        <a:t>2010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335671"/>
                  </a:ext>
                </a:extLst>
              </a:tr>
              <a:tr h="408999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u="none" strike="noStrike" dirty="0">
                          <a:effectLst/>
                        </a:rPr>
                        <a:t>2011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60950278"/>
                  </a:ext>
                </a:extLst>
              </a:tr>
              <a:tr h="408999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u="none" strike="noStrike" dirty="0">
                          <a:effectLst/>
                        </a:rPr>
                        <a:t>2012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605607"/>
                  </a:ext>
                </a:extLst>
              </a:tr>
              <a:tr h="408999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u="none" strike="noStrike" dirty="0">
                          <a:effectLst/>
                        </a:rPr>
                        <a:t>2013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3795862"/>
                  </a:ext>
                </a:extLst>
              </a:tr>
              <a:tr h="408999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u="none" strike="noStrike" dirty="0">
                          <a:effectLst/>
                        </a:rPr>
                        <a:t>2014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5252156"/>
                  </a:ext>
                </a:extLst>
              </a:tr>
              <a:tr h="408999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u="none" strike="noStrike" dirty="0">
                          <a:effectLst/>
                        </a:rPr>
                        <a:t>2015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6914733"/>
                  </a:ext>
                </a:extLst>
              </a:tr>
              <a:tr h="408999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u="none" strike="noStrike" dirty="0">
                          <a:effectLst/>
                        </a:rPr>
                        <a:t>2016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6366953"/>
                  </a:ext>
                </a:extLst>
              </a:tr>
            </a:tbl>
          </a:graphicData>
        </a:graphic>
      </p:graphicFrame>
      <p:graphicFrame>
        <p:nvGraphicFramePr>
          <p:cNvPr id="7" name="Graf 6"/>
          <p:cNvGraphicFramePr/>
          <p:nvPr/>
        </p:nvGraphicFramePr>
        <p:xfrm>
          <a:off x="6132000" y="1597400"/>
          <a:ext cx="4217624" cy="4346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219"/>
          <p:cNvSpPr>
            <a:spLocks noChangeArrowheads="1"/>
          </p:cNvSpPr>
          <p:nvPr/>
        </p:nvSpPr>
        <p:spPr bwMode="auto">
          <a:xfrm>
            <a:off x="9225291" y="1006507"/>
            <a:ext cx="282575" cy="20637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altLang="cs-CZ" sz="1400" b="1">
              <a:solidFill>
                <a:prstClr val="black"/>
              </a:solidFill>
              <a:latin typeface="Calibri" panose="020F0502020204030204"/>
              <a:cs typeface="Arial" pitchFamily="34" charset="0"/>
            </a:endParaRPr>
          </a:p>
        </p:txBody>
      </p:sp>
      <p:sp>
        <p:nvSpPr>
          <p:cNvPr id="10" name="Rectangle 215"/>
          <p:cNvSpPr>
            <a:spLocks noChangeArrowheads="1"/>
          </p:cNvSpPr>
          <p:nvPr/>
        </p:nvSpPr>
        <p:spPr bwMode="auto">
          <a:xfrm>
            <a:off x="8290708" y="1006507"/>
            <a:ext cx="282575" cy="2063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altLang="cs-CZ" sz="1400" b="1">
              <a:solidFill>
                <a:prstClr val="black"/>
              </a:solidFill>
              <a:latin typeface="Calibri" panose="020F0502020204030204"/>
              <a:cs typeface="Arial" pitchFamily="34" charset="0"/>
            </a:endParaRPr>
          </a:p>
        </p:txBody>
      </p:sp>
      <p:sp>
        <p:nvSpPr>
          <p:cNvPr id="11" name="Rectangle 217"/>
          <p:cNvSpPr>
            <a:spLocks noChangeArrowheads="1"/>
          </p:cNvSpPr>
          <p:nvPr/>
        </p:nvSpPr>
        <p:spPr bwMode="auto">
          <a:xfrm>
            <a:off x="7327550" y="1006507"/>
            <a:ext cx="282575" cy="206375"/>
          </a:xfrm>
          <a:prstGeom prst="rect">
            <a:avLst/>
          </a:prstGeom>
          <a:solidFill>
            <a:srgbClr val="AF340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altLang="cs-CZ" sz="1400" b="1">
              <a:solidFill>
                <a:prstClr val="black"/>
              </a:solidFill>
              <a:latin typeface="Calibri" panose="020F0502020204030204"/>
              <a:cs typeface="Arial" pitchFamily="34" charset="0"/>
            </a:endParaRPr>
          </a:p>
        </p:txBody>
      </p:sp>
      <p:sp>
        <p:nvSpPr>
          <p:cNvPr id="12" name="Rectangle 213"/>
          <p:cNvSpPr>
            <a:spLocks noChangeArrowheads="1"/>
          </p:cNvSpPr>
          <p:nvPr/>
        </p:nvSpPr>
        <p:spPr bwMode="auto">
          <a:xfrm>
            <a:off x="6380267" y="1006507"/>
            <a:ext cx="282575" cy="206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altLang="cs-CZ" sz="1400" b="1">
              <a:solidFill>
                <a:prstClr val="black"/>
              </a:solidFill>
              <a:latin typeface="Calibri" panose="020F0502020204030204"/>
              <a:cs typeface="Arial" pitchFamily="34" charset="0"/>
            </a:endParaRPr>
          </a:p>
        </p:txBody>
      </p:sp>
      <p:sp>
        <p:nvSpPr>
          <p:cNvPr id="13" name="Text Box 214"/>
          <p:cNvSpPr txBox="1">
            <a:spLocks noChangeArrowheads="1"/>
          </p:cNvSpPr>
          <p:nvPr/>
        </p:nvSpPr>
        <p:spPr bwMode="auto">
          <a:xfrm>
            <a:off x="6627916" y="955806"/>
            <a:ext cx="6848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altLang="cs-CZ" sz="1400" b="1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2. linie</a:t>
            </a:r>
          </a:p>
        </p:txBody>
      </p:sp>
      <p:sp>
        <p:nvSpPr>
          <p:cNvPr id="14" name="Text Box 216"/>
          <p:cNvSpPr txBox="1">
            <a:spLocks noChangeArrowheads="1"/>
          </p:cNvSpPr>
          <p:nvPr/>
        </p:nvSpPr>
        <p:spPr bwMode="auto">
          <a:xfrm>
            <a:off x="8528832" y="955806"/>
            <a:ext cx="6848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altLang="cs-CZ" sz="1400" b="1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4. linie</a:t>
            </a:r>
          </a:p>
        </p:txBody>
      </p:sp>
      <p:sp>
        <p:nvSpPr>
          <p:cNvPr id="15" name="Text Box 218"/>
          <p:cNvSpPr txBox="1">
            <a:spLocks noChangeArrowheads="1"/>
          </p:cNvSpPr>
          <p:nvPr/>
        </p:nvSpPr>
        <p:spPr bwMode="auto">
          <a:xfrm>
            <a:off x="7565673" y="955806"/>
            <a:ext cx="6848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altLang="cs-CZ" sz="1400" b="1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3. linie</a:t>
            </a:r>
          </a:p>
        </p:txBody>
      </p:sp>
      <p:sp>
        <p:nvSpPr>
          <p:cNvPr id="16" name="Text Box 216"/>
          <p:cNvSpPr txBox="1">
            <a:spLocks noChangeArrowheads="1"/>
          </p:cNvSpPr>
          <p:nvPr/>
        </p:nvSpPr>
        <p:spPr bwMode="auto">
          <a:xfrm>
            <a:off x="9472941" y="955806"/>
            <a:ext cx="8146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altLang="cs-CZ" sz="1400" b="1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≥ 5. linie</a:t>
            </a:r>
          </a:p>
        </p:txBody>
      </p:sp>
      <p:sp>
        <p:nvSpPr>
          <p:cNvPr id="17" name="Rectangle 213"/>
          <p:cNvSpPr>
            <a:spLocks noChangeArrowheads="1"/>
          </p:cNvSpPr>
          <p:nvPr/>
        </p:nvSpPr>
        <p:spPr bwMode="auto">
          <a:xfrm>
            <a:off x="5448859" y="1006507"/>
            <a:ext cx="282575" cy="206375"/>
          </a:xfrm>
          <a:prstGeom prst="rect">
            <a:avLst/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altLang="cs-CZ" sz="1400" b="1">
              <a:solidFill>
                <a:prstClr val="black"/>
              </a:solidFill>
              <a:latin typeface="Calibri" panose="020F0502020204030204"/>
              <a:cs typeface="Arial" pitchFamily="34" charset="0"/>
            </a:endParaRPr>
          </a:p>
        </p:txBody>
      </p:sp>
      <p:sp>
        <p:nvSpPr>
          <p:cNvPr id="18" name="Text Box 214"/>
          <p:cNvSpPr txBox="1">
            <a:spLocks noChangeArrowheads="1"/>
          </p:cNvSpPr>
          <p:nvPr/>
        </p:nvSpPr>
        <p:spPr bwMode="auto">
          <a:xfrm>
            <a:off x="5686983" y="955806"/>
            <a:ext cx="6848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altLang="cs-CZ" sz="1400" b="1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1. linie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18294"/>
            <a:ext cx="9144000" cy="53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165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ulka 3"/>
          <p:cNvGraphicFramePr>
            <a:graphicFrameLocks noGrp="1"/>
          </p:cNvGraphicFramePr>
          <p:nvPr/>
        </p:nvGraphicFramePr>
        <p:xfrm>
          <a:off x="1991547" y="1628809"/>
          <a:ext cx="8568949" cy="3627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1677032199"/>
                    </a:ext>
                  </a:extLst>
                </a:gridCol>
                <a:gridCol w="721583">
                  <a:extLst>
                    <a:ext uri="{9D8B030D-6E8A-4147-A177-3AD203B41FA5}">
                      <a16:colId xmlns:a16="http://schemas.microsoft.com/office/drawing/2014/main" val="2437700686"/>
                    </a:ext>
                  </a:extLst>
                </a:gridCol>
                <a:gridCol w="826204">
                  <a:extLst>
                    <a:ext uri="{9D8B030D-6E8A-4147-A177-3AD203B41FA5}">
                      <a16:colId xmlns:a16="http://schemas.microsoft.com/office/drawing/2014/main" val="3195616514"/>
                    </a:ext>
                  </a:extLst>
                </a:gridCol>
                <a:gridCol w="826204">
                  <a:extLst>
                    <a:ext uri="{9D8B030D-6E8A-4147-A177-3AD203B41FA5}">
                      <a16:colId xmlns:a16="http://schemas.microsoft.com/office/drawing/2014/main" val="1220210885"/>
                    </a:ext>
                  </a:extLst>
                </a:gridCol>
                <a:gridCol w="826204">
                  <a:extLst>
                    <a:ext uri="{9D8B030D-6E8A-4147-A177-3AD203B41FA5}">
                      <a16:colId xmlns:a16="http://schemas.microsoft.com/office/drawing/2014/main" val="1900308516"/>
                    </a:ext>
                  </a:extLst>
                </a:gridCol>
                <a:gridCol w="826204">
                  <a:extLst>
                    <a:ext uri="{9D8B030D-6E8A-4147-A177-3AD203B41FA5}">
                      <a16:colId xmlns:a16="http://schemas.microsoft.com/office/drawing/2014/main" val="796372756"/>
                    </a:ext>
                  </a:extLst>
                </a:gridCol>
                <a:gridCol w="939273">
                  <a:extLst>
                    <a:ext uri="{9D8B030D-6E8A-4147-A177-3AD203B41FA5}">
                      <a16:colId xmlns:a16="http://schemas.microsoft.com/office/drawing/2014/main" val="4237636262"/>
                    </a:ext>
                  </a:extLst>
                </a:gridCol>
                <a:gridCol w="1054770">
                  <a:extLst>
                    <a:ext uri="{9D8B030D-6E8A-4147-A177-3AD203B41FA5}">
                      <a16:colId xmlns:a16="http://schemas.microsoft.com/office/drawing/2014/main" val="427401892"/>
                    </a:ext>
                  </a:extLst>
                </a:gridCol>
                <a:gridCol w="1252363">
                  <a:extLst>
                    <a:ext uri="{9D8B030D-6E8A-4147-A177-3AD203B41FA5}">
                      <a16:colId xmlns:a16="http://schemas.microsoft.com/office/drawing/2014/main" val="381514237"/>
                    </a:ext>
                  </a:extLst>
                </a:gridCol>
              </a:tblGrid>
              <a:tr h="291508">
                <a:tc rowSpan="2"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Treatment regimen </a:t>
                      </a:r>
                      <a:r>
                        <a:rPr lang="en-US" sz="1200" b="1" u="none" strike="noStrike" kern="1200" baseline="300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cs-CZ" sz="1200" b="1" u="none" strike="noStrike" kern="1200" baseline="300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200" b="1" u="none" strike="noStrike" kern="1200" baseline="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</a:t>
                      </a:r>
                      <a:endParaRPr lang="en-US" sz="1200" b="1" i="0" u="none" strike="noStrike" kern="1200" baseline="300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17" marR="8317" marT="8317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noProof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Line of therapy </a:t>
                      </a:r>
                      <a:r>
                        <a:rPr lang="en-US" sz="1600" b="1" u="none" strike="noStrike" kern="1200" noProof="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 (%)</a:t>
                      </a:r>
                    </a:p>
                  </a:txBody>
                  <a:tcPr marL="8317" marR="8317" marT="8317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u="none" strike="noStrike" kern="1200" noProof="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N (%)</a:t>
                      </a:r>
                      <a:r>
                        <a:rPr lang="cs-CZ" sz="1200" b="1" i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cs-CZ" sz="1200" b="1" i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1" i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 = 1 485)</a:t>
                      </a:r>
                      <a:endParaRPr lang="en-US" sz="1200" b="1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 dose per day*</a:t>
                      </a: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cycles*</a:t>
                      </a: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176764"/>
                  </a:ext>
                </a:extLst>
              </a:tr>
              <a:tr h="415523"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u="none" strike="noStrike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17" marR="8317" marT="8317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1st line </a:t>
                      </a:r>
                      <a:br>
                        <a:rPr lang="en-US" sz="12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(N = </a:t>
                      </a:r>
                      <a:r>
                        <a:rPr lang="sk-SK" sz="12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550</a:t>
                      </a:r>
                      <a:r>
                        <a:rPr lang="en-US" sz="12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8317" marR="8317" marT="8317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2nd line</a:t>
                      </a:r>
                      <a:br>
                        <a:rPr lang="en-US" sz="12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(N = </a:t>
                      </a:r>
                      <a:r>
                        <a:rPr lang="sk-SK" sz="12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373</a:t>
                      </a:r>
                      <a:r>
                        <a:rPr lang="en-US" sz="12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n-US" sz="1200" b="1" i="0" u="none" strike="noStrike" noProof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317" marR="8317" marT="8317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3rd line</a:t>
                      </a:r>
                      <a:br>
                        <a:rPr lang="en-US" sz="12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(N = </a:t>
                      </a:r>
                      <a:r>
                        <a:rPr lang="sk-SK" sz="12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225</a:t>
                      </a:r>
                      <a:r>
                        <a:rPr lang="en-US" sz="12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n-US" sz="1200" b="1" i="0" u="none" strike="noStrike" noProof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317" marR="8317" marT="8317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4th line</a:t>
                      </a:r>
                      <a:br>
                        <a:rPr lang="en-US" sz="12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(N = </a:t>
                      </a:r>
                      <a:r>
                        <a:rPr lang="sk-SK" sz="12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132</a:t>
                      </a:r>
                      <a:r>
                        <a:rPr lang="en-US" sz="12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n-US" sz="1200" b="1" i="0" u="none" strike="noStrike" noProof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317" marR="8317" marT="8317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5th line</a:t>
                      </a:r>
                      <a:br>
                        <a:rPr lang="en-US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 = </a:t>
                      </a:r>
                      <a:r>
                        <a:rPr lang="sk-SK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205</a:t>
                      </a:r>
                      <a:r>
                        <a:rPr lang="en-US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200" b="1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17" marR="8317" marT="8317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F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65619"/>
                  </a:ext>
                </a:extLst>
              </a:tr>
              <a:tr h="417831">
                <a:tc>
                  <a:txBody>
                    <a:bodyPr/>
                    <a:lstStyle/>
                    <a:p>
                      <a:pPr marL="36000" algn="ctr" fontAlgn="ctr">
                        <a:spcAft>
                          <a:spcPts val="600"/>
                        </a:spcAft>
                      </a:pPr>
                      <a:r>
                        <a:rPr lang="sk-SK" sz="1600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</a:t>
                      </a:r>
                      <a:r>
                        <a:rPr lang="en-US" sz="160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ortezomib</a:t>
                      </a:r>
                      <a:endParaRPr lang="en-US" sz="1600" b="1" i="0" u="none" strike="noStrike" noProof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317" marR="8317" marT="8317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478 </a:t>
                      </a:r>
                      <a:r>
                        <a:rPr lang="en-GB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(86.9%)</a:t>
                      </a:r>
                    </a:p>
                  </a:txBody>
                  <a:tcPr marL="6350" marR="6350" marT="6351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 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(26.3%)</a:t>
                      </a:r>
                    </a:p>
                  </a:txBody>
                  <a:tcPr marL="6350" marR="6350" marT="6351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 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(26.7%)</a:t>
                      </a:r>
                    </a:p>
                  </a:txBody>
                  <a:tcPr marL="6350" marR="6350" marT="6351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(20.5%)</a:t>
                      </a:r>
                    </a:p>
                  </a:txBody>
                  <a:tcPr marL="6350" marR="6350" marT="6351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 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(19.0%)</a:t>
                      </a:r>
                    </a:p>
                  </a:txBody>
                  <a:tcPr marL="6350" marR="6350" marT="6351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702 </a:t>
                      </a:r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(47.3%)</a:t>
                      </a:r>
                    </a:p>
                  </a:txBody>
                  <a:tcPr marL="6350" marR="6350" marT="6351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 </a:t>
                      </a:r>
                      <a:b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(1.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–3.0)</a:t>
                      </a:r>
                    </a:p>
                  </a:txBody>
                  <a:tcPr marL="6350" marR="6350" marT="6351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b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(1.0–1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.0)</a:t>
                      </a:r>
                    </a:p>
                  </a:txBody>
                  <a:tcPr marL="6350" marR="6350" marT="6351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81600245"/>
                  </a:ext>
                </a:extLst>
              </a:tr>
              <a:tr h="413339">
                <a:tc>
                  <a:txBody>
                    <a:bodyPr/>
                    <a:lstStyle/>
                    <a:p>
                      <a:pPr marL="36000" algn="ctr" fontAlgn="ctr">
                        <a:spcAft>
                          <a:spcPts val="600"/>
                        </a:spcAft>
                      </a:pPr>
                      <a:r>
                        <a:rPr lang="sk-SK" sz="1600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</a:t>
                      </a:r>
                      <a:r>
                        <a:rPr lang="en-US" sz="160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halidomide</a:t>
                      </a:r>
                      <a:endParaRPr lang="en-US" sz="1600" b="1" i="0" u="none" strike="noStrike" noProof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317" marR="8317" marT="831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263 </a:t>
                      </a:r>
                      <a:r>
                        <a:rPr lang="en-GB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(47.8%)</a:t>
                      </a:r>
                    </a:p>
                  </a:txBody>
                  <a:tcPr marL="6350" marR="6350" marT="63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 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(18.8%)</a:t>
                      </a:r>
                    </a:p>
                  </a:txBody>
                  <a:tcPr marL="6350" marR="6350" marT="63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(19.1%)</a:t>
                      </a:r>
                    </a:p>
                  </a:txBody>
                  <a:tcPr marL="6350" marR="6350" marT="63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(17.4%)</a:t>
                      </a:r>
                    </a:p>
                  </a:txBody>
                  <a:tcPr marL="6350" marR="6350" marT="63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(8.8%)</a:t>
                      </a:r>
                    </a:p>
                  </a:txBody>
                  <a:tcPr marL="6350" marR="6350" marT="63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417 </a:t>
                      </a:r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(28.1%)</a:t>
                      </a:r>
                    </a:p>
                  </a:txBody>
                  <a:tcPr marL="6350" marR="6350" marT="635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b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(2.0–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00.0)</a:t>
                      </a: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 </a:t>
                      </a:r>
                      <a:b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(1.0–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.0)</a:t>
                      </a:r>
                    </a:p>
                  </a:txBody>
                  <a:tcPr marL="6350" marR="6350" marT="6351" marB="0" anchor="ctr"/>
                </a:tc>
                <a:extLst>
                  <a:ext uri="{0D108BD9-81ED-4DB2-BD59-A6C34878D82A}">
                    <a16:rowId xmlns:a16="http://schemas.microsoft.com/office/drawing/2014/main" val="1909934944"/>
                  </a:ext>
                </a:extLst>
              </a:tr>
              <a:tr h="417831">
                <a:tc>
                  <a:txBody>
                    <a:bodyPr/>
                    <a:lstStyle/>
                    <a:p>
                      <a:pPr marL="36000" algn="ctr" fontAlgn="ctr">
                        <a:spcAft>
                          <a:spcPts val="600"/>
                        </a:spcAft>
                      </a:pPr>
                      <a:r>
                        <a:rPr lang="sk-SK" sz="1600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</a:t>
                      </a:r>
                      <a:r>
                        <a:rPr lang="en-US" sz="160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enalidomide</a:t>
                      </a:r>
                      <a:endParaRPr lang="en-US" sz="1600" b="1" i="0" u="none" strike="noStrike" noProof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317" marR="8317" marT="831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(1.1%)</a:t>
                      </a:r>
                    </a:p>
                  </a:txBody>
                  <a:tcPr marL="6350" marR="6350" marT="63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 </a:t>
                      </a:r>
                      <a:r>
                        <a:rPr lang="en-GB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(52.3%)</a:t>
                      </a:r>
                    </a:p>
                  </a:txBody>
                  <a:tcPr marL="6350" marR="6350" marT="63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 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(38.2%)</a:t>
                      </a:r>
                    </a:p>
                  </a:txBody>
                  <a:tcPr marL="6350" marR="6350" marT="63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(22.0%)</a:t>
                      </a:r>
                    </a:p>
                  </a:txBody>
                  <a:tcPr marL="6350" marR="6350" marT="63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(14.1%)</a:t>
                      </a:r>
                    </a:p>
                  </a:txBody>
                  <a:tcPr marL="6350" marR="6350" marT="63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345 </a:t>
                      </a:r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(23.2%)</a:t>
                      </a:r>
                    </a:p>
                  </a:txBody>
                  <a:tcPr marL="6350" marR="6350" marT="635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b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–25.0)</a:t>
                      </a: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.0 </a:t>
                      </a:r>
                      <a:b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(1.0–1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.0)</a:t>
                      </a:r>
                    </a:p>
                  </a:txBody>
                  <a:tcPr marL="6350" marR="6350" marT="6351" marB="0" anchor="ctr"/>
                </a:tc>
                <a:extLst>
                  <a:ext uri="{0D108BD9-81ED-4DB2-BD59-A6C34878D82A}">
                    <a16:rowId xmlns:a16="http://schemas.microsoft.com/office/drawing/2014/main" val="1765323410"/>
                  </a:ext>
                </a:extLst>
              </a:tr>
              <a:tr h="417831">
                <a:tc>
                  <a:txBody>
                    <a:bodyPr/>
                    <a:lstStyle/>
                    <a:p>
                      <a:pPr marL="36000" marR="0" lvl="0" indent="0" algn="ctr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="1" i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pomalidomid</a:t>
                      </a:r>
                      <a:endParaRPr lang="en-US" sz="1600" b="1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17" marR="8317" marT="831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(0.0%)</a:t>
                      </a:r>
                    </a:p>
                  </a:txBody>
                  <a:tcPr marL="6350" marR="6350" marT="63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(0.8%)</a:t>
                      </a:r>
                    </a:p>
                  </a:txBody>
                  <a:tcPr marL="6350" marR="6350" marT="63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(6.7%)</a:t>
                      </a:r>
                    </a:p>
                  </a:txBody>
                  <a:tcPr marL="6350" marR="6350" marT="63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(15.2%)</a:t>
                      </a:r>
                    </a:p>
                  </a:txBody>
                  <a:tcPr marL="6350" marR="6350" marT="63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(24.9%)</a:t>
                      </a:r>
                    </a:p>
                  </a:txBody>
                  <a:tcPr marL="6350" marR="6350" marT="63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 </a:t>
                      </a:r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(6.0%)</a:t>
                      </a:r>
                    </a:p>
                  </a:txBody>
                  <a:tcPr marL="6350" marR="6350" marT="635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 </a:t>
                      </a:r>
                      <a:b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.0 </a:t>
                      </a:r>
                      <a:b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.0–2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.0)</a:t>
                      </a:r>
                    </a:p>
                  </a:txBody>
                  <a:tcPr marL="6350" marR="6350" marT="6351" marB="0" anchor="ctr"/>
                </a:tc>
                <a:extLst>
                  <a:ext uri="{0D108BD9-81ED-4DB2-BD59-A6C34878D82A}">
                    <a16:rowId xmlns:a16="http://schemas.microsoft.com/office/drawing/2014/main" val="3611195629"/>
                  </a:ext>
                </a:extLst>
              </a:tr>
              <a:tr h="417831">
                <a:tc>
                  <a:txBody>
                    <a:bodyPr/>
                    <a:lstStyle/>
                    <a:p>
                      <a:pPr marL="36000" marR="0" lvl="0" indent="0" algn="ctr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600" b="1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arfilzomi</a:t>
                      </a:r>
                      <a:r>
                        <a:rPr lang="sk-SK" sz="16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US" sz="1600" b="1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17" marR="8317" marT="831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(0.2%)</a:t>
                      </a:r>
                    </a:p>
                  </a:txBody>
                  <a:tcPr marL="6350" marR="6350" marT="63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(0.3%)</a:t>
                      </a:r>
                    </a:p>
                  </a:txBody>
                  <a:tcPr marL="6350" marR="6350" marT="63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(0.9%)</a:t>
                      </a:r>
                    </a:p>
                  </a:txBody>
                  <a:tcPr marL="6350" marR="6350" marT="63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(6.8%)</a:t>
                      </a:r>
                    </a:p>
                  </a:txBody>
                  <a:tcPr marL="6350" marR="6350" marT="63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(6.3%)</a:t>
                      </a:r>
                    </a:p>
                  </a:txBody>
                  <a:tcPr marL="6350" marR="6350" marT="63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</a:t>
                      </a:r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(1.8%)</a:t>
                      </a:r>
                    </a:p>
                  </a:txBody>
                  <a:tcPr marL="6350" marR="6350" marT="635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.0 </a:t>
                      </a:r>
                      <a:b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.0–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.0 </a:t>
                      </a:r>
                      <a:b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.0–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.0)</a:t>
                      </a:r>
                    </a:p>
                  </a:txBody>
                  <a:tcPr marL="6350" marR="6350" marT="6351" marB="0" anchor="ctr"/>
                </a:tc>
                <a:extLst>
                  <a:ext uri="{0D108BD9-81ED-4DB2-BD59-A6C34878D82A}">
                    <a16:rowId xmlns:a16="http://schemas.microsoft.com/office/drawing/2014/main" val="1063319813"/>
                  </a:ext>
                </a:extLst>
              </a:tr>
              <a:tr h="417831">
                <a:tc>
                  <a:txBody>
                    <a:bodyPr/>
                    <a:lstStyle/>
                    <a:p>
                      <a:pPr marL="36000" marR="0" lvl="0" indent="0" algn="ctr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600" b="1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endamustine</a:t>
                      </a:r>
                      <a:endParaRPr lang="en-US" sz="1600" b="1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17" marR="8317" marT="8317" marB="0"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(0.0%)</a:t>
                      </a:r>
                    </a:p>
                  </a:txBody>
                  <a:tcPr marL="6350" marR="6350" marT="6351" marB="0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(0.3%)</a:t>
                      </a:r>
                    </a:p>
                  </a:txBody>
                  <a:tcPr marL="6350" marR="6350" marT="6351" marB="0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(0.4%)</a:t>
                      </a:r>
                    </a:p>
                  </a:txBody>
                  <a:tcPr marL="6350" marR="6350" marT="6351" marB="0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(3.0%)</a:t>
                      </a:r>
                    </a:p>
                  </a:txBody>
                  <a:tcPr marL="6350" marR="6350" marT="6351" marB="0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(5.4%)</a:t>
                      </a:r>
                    </a:p>
                  </a:txBody>
                  <a:tcPr marL="6350" marR="6350" marT="6351" marB="0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</a:t>
                      </a:r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(1.1%)</a:t>
                      </a:r>
                    </a:p>
                  </a:txBody>
                  <a:tcPr marL="6350" marR="6350" marT="6351" marB="0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b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.0–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350" marR="6350" marT="6351" marB="0"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b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.0–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.0)</a:t>
                      </a:r>
                    </a:p>
                  </a:txBody>
                  <a:tcPr marL="6350" marR="6350" marT="6351" marB="0"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101375"/>
                  </a:ext>
                </a:extLst>
              </a:tr>
              <a:tr h="417831">
                <a:tc>
                  <a:txBody>
                    <a:bodyPr/>
                    <a:lstStyle/>
                    <a:p>
                      <a:pPr marL="36000" marR="0" lvl="0" indent="0" algn="ctr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="1" i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en-US" sz="1600" b="1" i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aratumumab</a:t>
                      </a:r>
                      <a:endParaRPr lang="en-US" sz="1600" b="1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17" marR="8317" marT="83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(0.2%)</a:t>
                      </a:r>
                    </a:p>
                  </a:txBody>
                  <a:tcPr marL="6350" marR="6350" marT="6351" marB="0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(0.3%)</a:t>
                      </a:r>
                    </a:p>
                  </a:txBody>
                  <a:tcPr marL="6350" marR="6350" marT="6351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(0.4%)</a:t>
                      </a:r>
                    </a:p>
                  </a:txBody>
                  <a:tcPr marL="6350" marR="6350" marT="6351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(1.5%)</a:t>
                      </a:r>
                    </a:p>
                  </a:txBody>
                  <a:tcPr marL="6350" marR="6350" marT="6351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(4.4%)</a:t>
                      </a:r>
                    </a:p>
                  </a:txBody>
                  <a:tcPr marL="6350" marR="6350" marT="6351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</a:t>
                      </a:r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(0.9%)</a:t>
                      </a:r>
                    </a:p>
                  </a:txBody>
                  <a:tcPr marL="6350" marR="6350" marT="6351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</a:t>
                      </a:r>
                      <a:endParaRPr lang="en-GB" sz="12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b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.0–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.0)</a:t>
                      </a:r>
                    </a:p>
                  </a:txBody>
                  <a:tcPr marL="6350" marR="6350" marT="635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7458743"/>
                  </a:ext>
                </a:extLst>
              </a:tr>
            </a:tbl>
          </a:graphicData>
        </a:graphic>
      </p:graphicFrame>
      <p:sp>
        <p:nvSpPr>
          <p:cNvPr id="14" name="Nadpis 24"/>
          <p:cNvSpPr>
            <a:spLocks noGrp="1"/>
          </p:cNvSpPr>
          <p:nvPr>
            <p:ph type="title"/>
          </p:nvPr>
        </p:nvSpPr>
        <p:spPr>
          <a:xfrm>
            <a:off x="2321044" y="266192"/>
            <a:ext cx="8167444" cy="538383"/>
          </a:xfrm>
        </p:spPr>
        <p:txBody>
          <a:bodyPr>
            <a:noAutofit/>
          </a:bodyPr>
          <a:lstStyle/>
          <a:p>
            <a:r>
              <a:rPr lang="cs-CZ" sz="3600" b="1" dirty="0">
                <a:latin typeface="+mn-lt"/>
                <a:ea typeface="ＭＳ Ｐゴシック" pitchFamily="34" charset="-128"/>
                <a:cs typeface="Arial" charset="0"/>
              </a:rPr>
              <a:t>Využití léčivých přípravků dle linie léčby</a:t>
            </a:r>
            <a:r>
              <a:rPr lang="sk-SK" sz="3600" b="1" dirty="0">
                <a:latin typeface="+mn-lt"/>
                <a:ea typeface="ＭＳ Ｐゴシック" pitchFamily="34" charset="-128"/>
                <a:cs typeface="Arial" charset="0"/>
              </a:rPr>
              <a:t> </a:t>
            </a:r>
            <a:endParaRPr lang="cs-CZ" sz="3600" b="1" dirty="0"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18" name="Obdélník 30"/>
          <p:cNvSpPr/>
          <p:nvPr/>
        </p:nvSpPr>
        <p:spPr>
          <a:xfrm>
            <a:off x="2464334" y="5446971"/>
            <a:ext cx="8240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aseline="30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One treatment line can include more than one drug; sorted by total frequencies</a:t>
            </a:r>
            <a:b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* median (5</a:t>
            </a:r>
            <a:r>
              <a:rPr lang="en-US" sz="1200" baseline="30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–95</a:t>
            </a:r>
            <a:r>
              <a:rPr lang="en-US" sz="1200" baseline="30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percentile)</a:t>
            </a:r>
            <a:b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12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#</a:t>
            </a:r>
            <a:r>
              <a:rPr lang="cs-CZ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1200" dirty="0" err="1">
                <a:solidFill>
                  <a:prstClr val="black"/>
                </a:solidFill>
                <a:latin typeface="Calibri" panose="020F0502020204030204"/>
              </a:rPr>
              <a:t>currently</a:t>
            </a:r>
            <a:r>
              <a:rPr lang="cs-CZ" sz="1200" dirty="0">
                <a:solidFill>
                  <a:prstClr val="black"/>
                </a:solidFill>
                <a:latin typeface="Calibri" panose="020F0502020204030204"/>
              </a:rPr>
              <a:t> not </a:t>
            </a:r>
            <a:r>
              <a:rPr lang="cs-CZ" sz="1200" dirty="0" err="1">
                <a:solidFill>
                  <a:prstClr val="black"/>
                </a:solidFill>
                <a:latin typeface="Calibri" panose="020F0502020204030204"/>
              </a:rPr>
              <a:t>collected</a:t>
            </a:r>
            <a:r>
              <a:rPr lang="cs-CZ" sz="1200" dirty="0">
                <a:solidFill>
                  <a:prstClr val="black"/>
                </a:solidFill>
                <a:latin typeface="Calibri" panose="020F0502020204030204"/>
              </a:rPr>
              <a:t> in RMG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ovéPole 20"/>
          <p:cNvSpPr txBox="1">
            <a:spLocks noChangeArrowheads="1"/>
          </p:cNvSpPr>
          <p:nvPr/>
        </p:nvSpPr>
        <p:spPr bwMode="auto">
          <a:xfrm>
            <a:off x="2464334" y="804573"/>
            <a:ext cx="7450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400" b="1" dirty="0">
                <a:solidFill>
                  <a:prstClr val="black"/>
                </a:solidFill>
                <a:cs typeface="Arial" panose="020B0604020202020204" pitchFamily="34" charset="0"/>
              </a:rPr>
              <a:t>Treatment of multiple myeloma (MM) in Czech </a:t>
            </a:r>
            <a:r>
              <a:rPr lang="en-US" altLang="en-US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centres</a:t>
            </a:r>
            <a:r>
              <a:rPr lang="en-US" altLang="en-US" sz="1400" b="1" dirty="0">
                <a:solidFill>
                  <a:prstClr val="black"/>
                </a:solidFill>
                <a:cs typeface="Arial" panose="020B0604020202020204" pitchFamily="34" charset="0"/>
              </a:rPr>
              <a:t> ongoing in 2016</a:t>
            </a:r>
            <a:r>
              <a:rPr lang="cs-CZ" altLang="en-US" sz="1400" b="1" dirty="0">
                <a:solidFill>
                  <a:prstClr val="black"/>
                </a:solidFill>
                <a:cs typeface="Arial" panose="020B0604020202020204" pitchFamily="34" charset="0"/>
              </a:rPr>
              <a:t> – </a:t>
            </a:r>
            <a:r>
              <a:rPr lang="cs-CZ" altLang="en-US" sz="1400" b="1" dirty="0" err="1">
                <a:solidFill>
                  <a:srgbClr val="990099"/>
                </a:solidFill>
                <a:cs typeface="Arial" panose="020B0604020202020204" pitchFamily="34" charset="0"/>
              </a:rPr>
              <a:t>clinical</a:t>
            </a:r>
            <a:r>
              <a:rPr lang="cs-CZ" altLang="en-US" sz="1400" b="1" dirty="0">
                <a:solidFill>
                  <a:srgbClr val="990099"/>
                </a:solidFill>
                <a:cs typeface="Arial" panose="020B0604020202020204" pitchFamily="34" charset="0"/>
              </a:rPr>
              <a:t> </a:t>
            </a:r>
            <a:r>
              <a:rPr lang="cs-CZ" altLang="en-US" sz="1400" b="1" dirty="0" err="1">
                <a:solidFill>
                  <a:srgbClr val="990099"/>
                </a:solidFill>
                <a:cs typeface="Arial" panose="020B0604020202020204" pitchFamily="34" charset="0"/>
              </a:rPr>
              <a:t>trials</a:t>
            </a:r>
            <a:endParaRPr lang="cs-CZ" altLang="en-US" sz="1400" b="1" dirty="0">
              <a:solidFill>
                <a:srgbClr val="990099"/>
              </a:solidFill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altLang="en-US" sz="1400" b="1" dirty="0">
                <a:solidFill>
                  <a:srgbClr val="990099"/>
                </a:solidFill>
                <a:cs typeface="Arial" panose="020B0604020202020204" pitchFamily="34" charset="0"/>
              </a:rPr>
              <a:t> </a:t>
            </a:r>
            <a:r>
              <a:rPr lang="cs-CZ" altLang="en-US" sz="1400" b="1" dirty="0" err="1">
                <a:solidFill>
                  <a:srgbClr val="990099"/>
                </a:solidFill>
                <a:cs typeface="Arial" panose="020B0604020202020204" pitchFamily="34" charset="0"/>
              </a:rPr>
              <a:t>excluded</a:t>
            </a:r>
            <a:r>
              <a:rPr lang="cs-CZ" altLang="en-US" sz="1400" b="1" dirty="0">
                <a:solidFill>
                  <a:srgbClr val="99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>
                <a:solidFill>
                  <a:srgbClr val="990099"/>
                </a:solidFill>
                <a:cs typeface="Arial" panose="020B0604020202020204" pitchFamily="34" charset="0"/>
              </a:rPr>
              <a:t>(N </a:t>
            </a:r>
            <a:r>
              <a:rPr lang="cs-CZ" altLang="en-US" sz="1400" b="1" dirty="0">
                <a:solidFill>
                  <a:srgbClr val="990099"/>
                </a:solidFill>
                <a:cs typeface="Arial" panose="020B0604020202020204" pitchFamily="34" charset="0"/>
              </a:rPr>
              <a:t>= </a:t>
            </a:r>
            <a:r>
              <a:rPr lang="en-US" altLang="en-US" sz="1400" b="1" dirty="0">
                <a:solidFill>
                  <a:srgbClr val="990099"/>
                </a:solidFill>
                <a:cs typeface="Arial" panose="020B0604020202020204" pitchFamily="34" charset="0"/>
              </a:rPr>
              <a:t>1</a:t>
            </a:r>
            <a:r>
              <a:rPr lang="cs-CZ" altLang="en-US" sz="1400" b="1" dirty="0">
                <a:solidFill>
                  <a:srgbClr val="990099"/>
                </a:solidFill>
                <a:cs typeface="Arial" panose="020B0604020202020204" pitchFamily="34" charset="0"/>
              </a:rPr>
              <a:t>.</a:t>
            </a:r>
            <a:r>
              <a:rPr lang="sk-SK" altLang="en-US" sz="1400" b="1" dirty="0">
                <a:solidFill>
                  <a:srgbClr val="990099"/>
                </a:solidFill>
                <a:cs typeface="Arial" panose="020B0604020202020204" pitchFamily="34" charset="0"/>
              </a:rPr>
              <a:t>485</a:t>
            </a:r>
            <a:r>
              <a:rPr lang="cs-CZ" altLang="en-US" sz="1400" b="1" dirty="0">
                <a:solidFill>
                  <a:srgbClr val="990099"/>
                </a:solidFill>
                <a:cs typeface="Arial" panose="020B0604020202020204" pitchFamily="34" charset="0"/>
              </a:rPr>
              <a:t>)</a:t>
            </a:r>
            <a:endParaRPr lang="cs-CZ" altLang="cs-CZ" sz="1400" b="1" dirty="0">
              <a:solidFill>
                <a:srgbClr val="990099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9001247" y="5717007"/>
          <a:ext cx="1240234" cy="588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Rastrový obrázek" r:id="rId3" imgW="3858164" imgH="1828571" progId="PBrush">
                  <p:embed/>
                </p:oleObj>
              </mc:Choice>
              <mc:Fallback>
                <p:oleObj name="Rastrový obrázek" r:id="rId3" imgW="3858164" imgH="1828571" progId="PBrush">
                  <p:embed/>
                  <p:pic>
                    <p:nvPicPr>
                      <p:cNvPr id="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247" y="5717007"/>
                        <a:ext cx="1240234" cy="5886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2534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92406"/>
            <a:ext cx="9144000" cy="666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653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1774825" y="134256"/>
            <a:ext cx="8642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cs-CZ" altLang="cs-CZ" sz="3600" b="1" dirty="0">
                <a:solidFill>
                  <a:srgbClr val="4274B9"/>
                </a:solidFill>
                <a:latin typeface="Calibri" panose="020F0502020204030204"/>
                <a:cs typeface="Tahoma" pitchFamily="34" charset="0"/>
              </a:rPr>
              <a:t>Výstupy z RMG – léčba </a:t>
            </a:r>
            <a:r>
              <a:rPr lang="cs-CZ" altLang="cs-CZ" sz="3600" b="1" dirty="0" err="1">
                <a:solidFill>
                  <a:srgbClr val="4274B9"/>
                </a:solidFill>
                <a:latin typeface="Calibri" panose="020F0502020204030204"/>
                <a:cs typeface="Tahoma" pitchFamily="34" charset="0"/>
              </a:rPr>
              <a:t>lenalidomidem</a:t>
            </a:r>
            <a:endParaRPr lang="cs-CZ" altLang="cs-CZ" sz="3600" b="1" dirty="0">
              <a:solidFill>
                <a:srgbClr val="4274B9"/>
              </a:solidFill>
              <a:latin typeface="Calibri" panose="020F0502020204030204"/>
              <a:cs typeface="Tahoma" pitchFamily="34" charset="0"/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992313" y="1484314"/>
            <a:ext cx="8424862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None/>
            </a:pPr>
            <a:endParaRPr lang="cs-CZ" altLang="cs-CZ" sz="2400" b="1">
              <a:solidFill>
                <a:srgbClr val="FFFF66"/>
              </a:solidFill>
              <a:latin typeface="Tahoma" pitchFamily="34" charset="0"/>
              <a:sym typeface="Symbol" pitchFamily="18" charset="2"/>
            </a:endParaRPr>
          </a:p>
        </p:txBody>
      </p:sp>
      <p:pic>
        <p:nvPicPr>
          <p:cNvPr id="22533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883175"/>
            <a:ext cx="3651250" cy="4033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534" y="1883175"/>
            <a:ext cx="3649662" cy="4033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1774825" y="780587"/>
            <a:ext cx="8570124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prstClr val="black"/>
                </a:solidFill>
                <a:latin typeface="Calibri" panose="020F0502020204030204"/>
                <a:cs typeface="Arial" pitchFamily="34" charset="0"/>
                <a:sym typeface="Symbol" pitchFamily="18" charset="2"/>
              </a:rPr>
              <a:t> </a:t>
            </a:r>
            <a:r>
              <a:rPr lang="cs-CZ" b="1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porovnání léčby ve studiích a „na pojišťovnu“ v rámci ČR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prstClr val="black"/>
                </a:solidFill>
                <a:latin typeface="Calibri" panose="020F0502020204030204"/>
                <a:cs typeface="Arial" pitchFamily="34" charset="0"/>
                <a:sym typeface="Symbol" pitchFamily="18" charset="2"/>
              </a:rPr>
              <a:t>SPC přípravku: </a:t>
            </a:r>
            <a:r>
              <a:rPr lang="cs-CZ" dirty="0">
                <a:solidFill>
                  <a:prstClr val="black"/>
                </a:solidFill>
                <a:latin typeface="Calibri" panose="020F0502020204030204"/>
                <a:cs typeface="Arial" pitchFamily="34" charset="0"/>
                <a:sym typeface="Symbol" pitchFamily="18" charset="2"/>
              </a:rPr>
              <a:t>„ … je indikována léčba do progrese onemocnění “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prstClr val="black"/>
                </a:solidFill>
                <a:latin typeface="Calibri" panose="020F0502020204030204"/>
                <a:cs typeface="Arial" pitchFamily="34" charset="0"/>
                <a:sym typeface="Symbol" pitchFamily="18" charset="2"/>
              </a:rPr>
              <a:t>  x </a:t>
            </a:r>
            <a:r>
              <a:rPr lang="cs-CZ" dirty="0">
                <a:solidFill>
                  <a:prstClr val="black"/>
                </a:solidFill>
                <a:latin typeface="Calibri" panose="020F0502020204030204"/>
                <a:cs typeface="Arial" pitchFamily="34" charset="0"/>
                <a:sym typeface="Symbol" pitchFamily="18" charset="2"/>
              </a:rPr>
              <a:t>v ČR nejprve omezení </a:t>
            </a:r>
            <a:r>
              <a:rPr lang="cs-CZ" b="1" dirty="0">
                <a:solidFill>
                  <a:prstClr val="black"/>
                </a:solidFill>
                <a:latin typeface="Calibri" panose="020F0502020204030204"/>
                <a:cs typeface="Arial" pitchFamily="34" charset="0"/>
                <a:sym typeface="Symbol" pitchFamily="18" charset="2"/>
              </a:rPr>
              <a:t>„STOP </a:t>
            </a:r>
            <a:r>
              <a:rPr lang="cs-CZ" b="1" dirty="0" err="1">
                <a:solidFill>
                  <a:prstClr val="black"/>
                </a:solidFill>
                <a:latin typeface="Calibri" panose="020F0502020204030204"/>
                <a:cs typeface="Arial" pitchFamily="34" charset="0"/>
                <a:sym typeface="Symbol" pitchFamily="18" charset="2"/>
              </a:rPr>
              <a:t>rules</a:t>
            </a:r>
            <a:r>
              <a:rPr lang="cs-CZ" b="1" dirty="0">
                <a:solidFill>
                  <a:prstClr val="black"/>
                </a:solidFill>
                <a:latin typeface="Calibri" panose="020F0502020204030204"/>
                <a:cs typeface="Arial" pitchFamily="34" charset="0"/>
                <a:sym typeface="Symbol" pitchFamily="18" charset="2"/>
              </a:rPr>
              <a:t>“, </a:t>
            </a:r>
            <a:r>
              <a:rPr lang="cs-CZ" dirty="0">
                <a:solidFill>
                  <a:prstClr val="black"/>
                </a:solidFill>
                <a:latin typeface="Calibri" panose="020F0502020204030204"/>
                <a:cs typeface="Arial" pitchFamily="34" charset="0"/>
                <a:sym typeface="Symbol" pitchFamily="18" charset="2"/>
              </a:rPr>
              <a:t>následně </a:t>
            </a:r>
            <a:r>
              <a:rPr lang="cs-CZ" b="1" dirty="0">
                <a:solidFill>
                  <a:prstClr val="black"/>
                </a:solidFill>
                <a:latin typeface="Calibri" panose="020F0502020204030204"/>
                <a:cs typeface="Arial" pitchFamily="34" charset="0"/>
                <a:sym typeface="Symbol" pitchFamily="18" charset="2"/>
              </a:rPr>
              <a:t>dávkou 4200mg ! </a:t>
            </a: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4151316" y="3284541"/>
            <a:ext cx="10810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b="1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PFS</a:t>
            </a:r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8328025" y="3284541"/>
            <a:ext cx="1081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b="1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OS</a:t>
            </a: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1774825" y="5783939"/>
            <a:ext cx="8642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= nebyl využit léčebný potenciál léku</a:t>
            </a:r>
            <a:r>
              <a:rPr lang="cs-CZ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 (ČR </a:t>
            </a:r>
            <a:r>
              <a:rPr lang="cs-CZ" sz="1800" b="1" dirty="0">
                <a:solidFill>
                  <a:prstClr val="black"/>
                </a:solidFill>
                <a:latin typeface="Calibri" panose="020F0502020204030204"/>
                <a:cs typeface="Arial" pitchFamily="34" charset="0"/>
                <a:sym typeface="Symbol"/>
              </a:rPr>
              <a:t></a:t>
            </a:r>
            <a:r>
              <a:rPr lang="cs-CZ" dirty="0">
                <a:solidFill>
                  <a:prstClr val="black"/>
                </a:solidFill>
                <a:latin typeface="Calibri" panose="020F0502020204030204"/>
                <a:cs typeface="Arial" pitchFamily="34" charset="0"/>
                <a:sym typeface="Symbol"/>
              </a:rPr>
              <a:t> </a:t>
            </a:r>
            <a:r>
              <a:rPr lang="cs-CZ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5 </a:t>
            </a:r>
            <a:r>
              <a:rPr lang="cs-CZ" b="1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x</a:t>
            </a:r>
            <a:r>
              <a:rPr lang="cs-CZ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 ve studiích 10 cyklů)  </a:t>
            </a:r>
          </a:p>
        </p:txBody>
      </p:sp>
    </p:spTree>
    <p:extLst>
      <p:ext uri="{BB962C8B-B14F-4D97-AF65-F5344CB8AC3E}">
        <p14:creationId xmlns:p14="http://schemas.microsoft.com/office/powerpoint/2010/main" val="273829151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0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0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78001" y="273850"/>
            <a:ext cx="8510387" cy="532601"/>
          </a:xfrm>
        </p:spPr>
        <p:txBody>
          <a:bodyPr>
            <a:noAutofit/>
          </a:bodyPr>
          <a:lstStyle/>
          <a:p>
            <a:r>
              <a:rPr lang="cs-CZ" sz="3600" b="1" dirty="0">
                <a:latin typeface="+mn-lt"/>
              </a:rPr>
              <a:t>RMG </a:t>
            </a:r>
            <a:r>
              <a:rPr lang="en-GB" sz="3600" b="1" dirty="0">
                <a:latin typeface="+mn-lt"/>
              </a:rPr>
              <a:t>je </a:t>
            </a:r>
            <a:r>
              <a:rPr lang="cs-CZ" sz="3600" b="1" dirty="0">
                <a:latin typeface="+mn-lt"/>
              </a:rPr>
              <a:t>„</a:t>
            </a:r>
            <a:r>
              <a:rPr lang="en-GB" sz="3600" b="1" dirty="0" err="1">
                <a:latin typeface="+mn-lt"/>
              </a:rPr>
              <a:t>cestou</a:t>
            </a:r>
            <a:r>
              <a:rPr lang="cs-CZ" sz="3600" b="1" dirty="0">
                <a:latin typeface="+mn-lt"/>
              </a:rPr>
              <a:t>“</a:t>
            </a:r>
            <a:r>
              <a:rPr lang="en-GB" sz="3600" b="1" dirty="0">
                <a:latin typeface="+mn-lt"/>
              </a:rPr>
              <a:t> pro </a:t>
            </a:r>
            <a:r>
              <a:rPr lang="en-GB" sz="3600" b="1" dirty="0" err="1">
                <a:latin typeface="+mn-lt"/>
              </a:rPr>
              <a:t>schval</a:t>
            </a:r>
            <a:r>
              <a:rPr lang="cs-CZ" sz="3600" b="1" dirty="0" err="1">
                <a:latin typeface="+mn-lt"/>
              </a:rPr>
              <a:t>ení</a:t>
            </a:r>
            <a:r>
              <a:rPr lang="cs-CZ" sz="3600" b="1" dirty="0">
                <a:latin typeface="+mn-lt"/>
              </a:rPr>
              <a:t> úhrady VILP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5951" y="1008801"/>
            <a:ext cx="8547099" cy="5104992"/>
          </a:xfrm>
        </p:spPr>
        <p:txBody>
          <a:bodyPr>
            <a:normAutofit/>
          </a:bodyPr>
          <a:lstStyle/>
          <a:p>
            <a:pPr marL="268288" indent="-268288">
              <a:lnSpc>
                <a:spcPct val="120000"/>
              </a:lnSpc>
              <a:spcBef>
                <a:spcPct val="50000"/>
              </a:spcBef>
              <a:defRPr/>
            </a:pPr>
            <a:r>
              <a:rPr lang="cs-CZ" altLang="cs-CZ" b="1" dirty="0">
                <a:solidFill>
                  <a:srgbClr val="FF0000"/>
                </a:solidFill>
                <a:sym typeface="Symbol" pitchFamily="18" charset="2"/>
              </a:rPr>
              <a:t>RMG je jediným akceptovaným zdrojovým registrem pro sledování léčby VILP </a:t>
            </a:r>
          </a:p>
          <a:p>
            <a:pPr marL="725488" lvl="1" indent="-268288">
              <a:lnSpc>
                <a:spcPct val="120000"/>
              </a:lnSpc>
              <a:spcBef>
                <a:spcPts val="600"/>
              </a:spcBef>
              <a:defRPr/>
            </a:pPr>
            <a:r>
              <a:rPr lang="cs-CZ" altLang="cs-CZ" sz="2500" b="1" dirty="0">
                <a:solidFill>
                  <a:schemeClr val="tx1"/>
                </a:solidFill>
                <a:sym typeface="Symbol" pitchFamily="18" charset="2"/>
              </a:rPr>
              <a:t>Jde o výraznou výhodu oproti jiným skupinám, kde vznikají registry pro každý další nový lék</a:t>
            </a:r>
          </a:p>
          <a:p>
            <a:pPr marL="268288" lvl="1" indent="-268288">
              <a:lnSpc>
                <a:spcPct val="110000"/>
              </a:lnSpc>
              <a:spcBef>
                <a:spcPct val="50000"/>
              </a:spcBef>
              <a:defRPr/>
            </a:pPr>
            <a:r>
              <a:rPr lang="cs-CZ" altLang="cs-CZ" sz="2800" b="1" dirty="0">
                <a:solidFill>
                  <a:schemeClr val="tx1"/>
                </a:solidFill>
                <a:sym typeface="Symbol" pitchFamily="18" charset="2"/>
              </a:rPr>
              <a:t>Dnes je resp. bylo </a:t>
            </a:r>
            <a:r>
              <a:rPr lang="cs-CZ" altLang="cs-CZ" sz="2800" b="1" dirty="0">
                <a:solidFill>
                  <a:srgbClr val="FF0000"/>
                </a:solidFill>
                <a:sym typeface="Symbol" pitchFamily="18" charset="2"/>
              </a:rPr>
              <a:t>u MM sledováno již 7 léků (režimů) </a:t>
            </a:r>
            <a:endParaRPr lang="cs-CZ" altLang="cs-CZ" sz="2800" b="1" dirty="0">
              <a:solidFill>
                <a:schemeClr val="tx1"/>
              </a:solidFill>
              <a:sym typeface="Symbol" pitchFamily="18" charset="2"/>
            </a:endParaRPr>
          </a:p>
          <a:p>
            <a:pPr marL="725488" lvl="2" indent="-268288">
              <a:lnSpc>
                <a:spcPct val="120000"/>
              </a:lnSpc>
              <a:spcBef>
                <a:spcPct val="50000"/>
              </a:spcBef>
              <a:defRPr/>
            </a:pPr>
            <a:r>
              <a:rPr lang="cs-CZ" altLang="cs-CZ" sz="2400" b="1" dirty="0">
                <a:solidFill>
                  <a:schemeClr val="tx1"/>
                </a:solidFill>
                <a:sym typeface="Symbol" pitchFamily="18" charset="2"/>
              </a:rPr>
              <a:t>Ještě mimo VILP byla dříve sledována účinnost (+ toxicita) </a:t>
            </a:r>
            <a:r>
              <a:rPr lang="cs-CZ" altLang="cs-CZ" sz="2400" b="1" dirty="0" err="1">
                <a:solidFill>
                  <a:schemeClr val="tx1"/>
                </a:solidFill>
                <a:sym typeface="Symbol" pitchFamily="18" charset="2"/>
              </a:rPr>
              <a:t>bortezomibu</a:t>
            </a:r>
            <a:r>
              <a:rPr lang="cs-CZ" altLang="cs-CZ" sz="2400" b="1" dirty="0">
                <a:solidFill>
                  <a:schemeClr val="tx1"/>
                </a:solidFill>
                <a:sym typeface="Symbol" pitchFamily="18" charset="2"/>
              </a:rPr>
              <a:t>  a </a:t>
            </a:r>
            <a:r>
              <a:rPr lang="cs-CZ" altLang="cs-CZ" sz="2400" b="1" dirty="0" err="1">
                <a:solidFill>
                  <a:schemeClr val="tx1"/>
                </a:solidFill>
                <a:sym typeface="Symbol" pitchFamily="18" charset="2"/>
              </a:rPr>
              <a:t>lenalidomidu</a:t>
            </a:r>
            <a:r>
              <a:rPr lang="cs-CZ" altLang="cs-CZ" sz="2400" b="1" dirty="0">
                <a:solidFill>
                  <a:schemeClr val="tx1"/>
                </a:solidFill>
                <a:sym typeface="Symbol" pitchFamily="18" charset="2"/>
              </a:rPr>
              <a:t> (</a:t>
            </a:r>
            <a:r>
              <a:rPr lang="cs-CZ" altLang="cs-CZ" sz="2400" b="1" dirty="0">
                <a:solidFill>
                  <a:srgbClr val="4274B9"/>
                </a:solidFill>
                <a:sym typeface="Symbol" pitchFamily="18" charset="2"/>
              </a:rPr>
              <a:t>= první využití RMG v jednání s regulačními autoritami</a:t>
            </a:r>
            <a:r>
              <a:rPr lang="cs-CZ" altLang="cs-CZ" sz="2400" b="1" dirty="0">
                <a:solidFill>
                  <a:schemeClr val="tx1"/>
                </a:solidFill>
                <a:sym typeface="Symbol" pitchFamily="18" charset="2"/>
              </a:rPr>
              <a:t>) </a:t>
            </a:r>
          </a:p>
          <a:p>
            <a:pPr marL="725488" lvl="2" indent="-268288">
              <a:lnSpc>
                <a:spcPct val="110000"/>
              </a:lnSpc>
              <a:spcBef>
                <a:spcPct val="50000"/>
              </a:spcBef>
              <a:defRPr/>
            </a:pPr>
            <a:endParaRPr lang="cs-CZ" altLang="cs-CZ" sz="2400" b="1" dirty="0">
              <a:solidFill>
                <a:srgbClr val="0070C0"/>
              </a:solidFill>
              <a:sym typeface="Symbol" pitchFamily="18" charset="2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832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123828"/>
            <a:ext cx="9144000" cy="935445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latin typeface="+mn-lt"/>
              </a:rPr>
              <a:t>Srovnání PFS režimu RVD VILP </a:t>
            </a:r>
            <a:r>
              <a:rPr lang="cs-CZ" sz="3600" b="1" dirty="0">
                <a:solidFill>
                  <a:srgbClr val="D20000"/>
                </a:solidFill>
                <a:latin typeface="+mn-lt"/>
              </a:rPr>
              <a:t>x</a:t>
            </a:r>
            <a:r>
              <a:rPr lang="cs-CZ" sz="3600" b="1" dirty="0">
                <a:latin typeface="+mn-lt"/>
              </a:rPr>
              <a:t> SWOG 80777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816064"/>
            <a:ext cx="8407400" cy="549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683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3821" y="288355"/>
            <a:ext cx="8535588" cy="572256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+mn-lt"/>
              </a:rPr>
              <a:t>Výstupy vizualizace – celkové přehledy</a:t>
            </a:r>
          </a:p>
        </p:txBody>
      </p:sp>
      <p:sp>
        <p:nvSpPr>
          <p:cNvPr id="3" name="Obdélník 2"/>
          <p:cNvSpPr/>
          <p:nvPr/>
        </p:nvSpPr>
        <p:spPr>
          <a:xfrm>
            <a:off x="3628506" y="2851265"/>
            <a:ext cx="443373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u="sng" dirty="0">
                <a:solidFill>
                  <a:srgbClr val="0563C1"/>
                </a:solidFill>
                <a:latin typeface="Segoe UI" panose="020B0502040204020203" pitchFamily="34" charset="0"/>
                <a:ea typeface="Calibri" panose="020F0502020204030204" pitchFamily="34" charset="0"/>
                <a:hlinkClick r:id="rId2"/>
              </a:rPr>
              <a:t>https://opencpu.biostatistika.cz/sample-apps/RMG-vizualizace/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0974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A45CFF8C-FFDD-4945-9236-57567F1EF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3917" y="2554561"/>
            <a:ext cx="698777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8500" rIns="148500">
            <a:spAutoFit/>
          </a:bodyPr>
          <a:lstStyle>
            <a:lvl1pPr>
              <a:defRPr sz="28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buClr>
                <a:srgbClr val="FAFD00"/>
              </a:buClr>
              <a:buChar char="n"/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2022 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 </a:t>
            </a:r>
            <a:r>
              <a:rPr kumimoji="0" lang="cs-CZ" altLang="cs-CZ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43</a:t>
            </a: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Publikací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    37 </a:t>
            </a:r>
            <a:r>
              <a:rPr kumimoji="0" lang="cs-CZ" altLang="cs-CZ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Impact</a:t>
            </a: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    15 </a:t>
            </a:r>
            <a:r>
              <a:rPr lang="cs-CZ" altLang="cs-CZ" sz="3600" dirty="0" err="1">
                <a:solidFill>
                  <a:prstClr val="black"/>
                </a:solidFill>
              </a:rPr>
              <a:t>I</a:t>
            </a:r>
            <a:r>
              <a:rPr kumimoji="0" lang="cs-CZ" altLang="cs-CZ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mpact</a:t>
            </a: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nad 10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33AE0EE-9E4A-4922-BC16-073018D6B05A}"/>
              </a:ext>
            </a:extLst>
          </p:cNvPr>
          <p:cNvSpPr txBox="1">
            <a:spLocks noChangeArrowheads="1"/>
          </p:cNvSpPr>
          <p:nvPr/>
        </p:nvSpPr>
        <p:spPr>
          <a:xfrm>
            <a:off x="2753917" y="600457"/>
            <a:ext cx="8064900" cy="3386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Mnohočetný myelom – CMG RMG</a:t>
            </a:r>
          </a:p>
        </p:txBody>
      </p:sp>
    </p:spTree>
    <p:extLst>
      <p:ext uri="{BB962C8B-B14F-4D97-AF65-F5344CB8AC3E}">
        <p14:creationId xmlns:p14="http://schemas.microsoft.com/office/powerpoint/2010/main" val="3185373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ChangeArrowheads="1"/>
          </p:cNvSpPr>
          <p:nvPr/>
        </p:nvSpPr>
        <p:spPr bwMode="auto">
          <a:xfrm>
            <a:off x="1677314" y="115889"/>
            <a:ext cx="88621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solidFill>
                  <a:srgbClr val="4274B9"/>
                </a:solidFill>
                <a:latin typeface="Calibri" panose="020F0502020204030204"/>
              </a:rPr>
              <a:t>RMG</a:t>
            </a:r>
            <a:r>
              <a:rPr lang="cs-CZ" sz="3600" dirty="0">
                <a:solidFill>
                  <a:srgbClr val="4274B9"/>
                </a:solidFill>
                <a:latin typeface="Calibri" panose="020F0502020204030204"/>
              </a:rPr>
              <a:t> – Registry </a:t>
            </a:r>
            <a:r>
              <a:rPr lang="cs-CZ" sz="3600" dirty="0" err="1">
                <a:solidFill>
                  <a:srgbClr val="4274B9"/>
                </a:solidFill>
                <a:latin typeface="Calibri" panose="020F0502020204030204"/>
              </a:rPr>
              <a:t>of</a:t>
            </a:r>
            <a:r>
              <a:rPr lang="cs-CZ" sz="3600" dirty="0">
                <a:solidFill>
                  <a:srgbClr val="4274B9"/>
                </a:solidFill>
                <a:latin typeface="Calibri" panose="020F0502020204030204"/>
              </a:rPr>
              <a:t> </a:t>
            </a:r>
            <a:r>
              <a:rPr lang="cs-CZ" sz="3600" dirty="0" err="1">
                <a:solidFill>
                  <a:srgbClr val="4274B9"/>
                </a:solidFill>
                <a:latin typeface="Calibri" panose="020F0502020204030204"/>
              </a:rPr>
              <a:t>Monoclonal</a:t>
            </a:r>
            <a:r>
              <a:rPr lang="cs-CZ" sz="3600" dirty="0">
                <a:solidFill>
                  <a:srgbClr val="4274B9"/>
                </a:solidFill>
                <a:latin typeface="Calibri" panose="020F0502020204030204"/>
              </a:rPr>
              <a:t> </a:t>
            </a:r>
            <a:r>
              <a:rPr lang="cs-CZ" sz="3600" dirty="0" err="1">
                <a:solidFill>
                  <a:srgbClr val="4274B9"/>
                </a:solidFill>
                <a:latin typeface="Calibri" panose="020F0502020204030204"/>
              </a:rPr>
              <a:t>Gammopathies</a:t>
            </a:r>
            <a:r>
              <a:rPr lang="cs-CZ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/>
            </a:r>
            <a:br>
              <a:rPr lang="cs-CZ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</a:br>
            <a:r>
              <a:rPr lang="cs-CZ" sz="2800" b="1" dirty="0">
                <a:solidFill>
                  <a:srgbClr val="4274B9"/>
                </a:solidFill>
                <a:latin typeface="Calibri" panose="020F0502020204030204"/>
              </a:rPr>
              <a:t>závěry:</a:t>
            </a:r>
            <a:endParaRPr lang="en-US" sz="2800" b="1" dirty="0">
              <a:solidFill>
                <a:srgbClr val="4274B9"/>
              </a:solidFill>
              <a:latin typeface="Calibri" panose="020F0502020204030204"/>
            </a:endParaRP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1797804" y="1052515"/>
            <a:ext cx="8686047" cy="599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>
              <a:spcBef>
                <a:spcPct val="20000"/>
              </a:spcBef>
              <a:buClr>
                <a:srgbClr val="660066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625475" indent="-265113">
              <a:spcBef>
                <a:spcPct val="20000"/>
              </a:spcBef>
              <a:buClr>
                <a:srgbClr val="660066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660066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660066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Char char="•"/>
              <a:defRPr/>
            </a:pPr>
            <a:r>
              <a:rPr lang="cs-CZ" altLang="cs-CZ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altLang="cs-CZ" sz="2600" b="1" dirty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dnešní stav = plně funkční mezinárodní databáze !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  <a:buClrTx/>
              <a:buFontTx/>
              <a:buChar char="•"/>
              <a:defRPr/>
            </a:pPr>
            <a:r>
              <a:rPr lang="cs-CZ" altLang="cs-CZ" sz="26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jeden z největších registrů MG v Evropě </a:t>
            </a:r>
            <a:r>
              <a:rPr lang="cs-CZ" altLang="cs-CZ" sz="2600" b="1" dirty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(na světě)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  <a:buClrTx/>
              <a:buFontTx/>
              <a:buChar char="•"/>
              <a:defRPr/>
            </a:pPr>
            <a:r>
              <a:rPr lang="cs-CZ" altLang="cs-CZ" sz="2600" b="1" dirty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zatím jediný monitorovaný registr MG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  <a:buClrTx/>
              <a:buFontTx/>
              <a:buChar char="•"/>
              <a:defRPr/>
            </a:pPr>
            <a:r>
              <a:rPr lang="cs-CZ" altLang="cs-CZ" sz="2600" dirty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stále se vyvíjí jak formuláře i navazující analytické nástroje</a:t>
            </a:r>
            <a:endParaRPr lang="cs-CZ" altLang="cs-CZ" sz="2600" b="1" dirty="0">
              <a:solidFill>
                <a:prstClr val="black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268288" indent="-268288" fontAlgn="auto">
              <a:spcBef>
                <a:spcPts val="18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2600" b="1" dirty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výhody z funkční databáze = </a:t>
            </a:r>
            <a:r>
              <a:rPr lang="cs-CZ" altLang="cs-CZ" sz="2600" dirty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jednotný sběr „</a:t>
            </a:r>
            <a:r>
              <a:rPr lang="cs-CZ" altLang="cs-CZ" sz="2600" dirty="0" err="1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real</a:t>
            </a:r>
            <a:r>
              <a:rPr lang="cs-CZ" altLang="cs-CZ" sz="2600" dirty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600" dirty="0" err="1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world</a:t>
            </a:r>
            <a:r>
              <a:rPr lang="cs-CZ" altLang="cs-CZ" sz="2600" dirty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“ dat  x KS, potřebné výstupy pro jednání s pojišťovnami a SÚKL, při přípravě nových </a:t>
            </a:r>
            <a:r>
              <a:rPr lang="cs-CZ" altLang="cs-CZ" sz="2600" dirty="0" err="1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guidelines</a:t>
            </a:r>
            <a:r>
              <a:rPr lang="cs-CZ" altLang="cs-CZ" sz="2600" dirty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sledování efektivity vlastní léčby,</a:t>
            </a:r>
            <a:r>
              <a:rPr lang="cs-CZ" altLang="cs-CZ" sz="2600" dirty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Symbol" pitchFamily="18" charset="2"/>
              </a:rPr>
              <a:t> řešení grantů a dalších společných projektů, společné </a:t>
            </a:r>
            <a:r>
              <a:rPr lang="cs-CZ" altLang="cs-CZ" sz="2600" dirty="0" err="1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Symbol" pitchFamily="18" charset="2"/>
              </a:rPr>
              <a:t>publi-kační</a:t>
            </a:r>
            <a:r>
              <a:rPr lang="cs-CZ" altLang="cs-CZ" sz="2600" dirty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Symbol" pitchFamily="18" charset="2"/>
              </a:rPr>
              <a:t> výstupy atd.</a:t>
            </a:r>
            <a:endParaRPr lang="cs-CZ" altLang="cs-CZ" sz="2600" dirty="0">
              <a:solidFill>
                <a:prstClr val="black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268288" lvl="1" indent="-268288" fontAlgn="auto">
              <a:spcBef>
                <a:spcPts val="18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2600" b="1" dirty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zvyšující se objem dat zvyšuje nároky jak na </a:t>
            </a:r>
            <a:r>
              <a:rPr lang="cs-CZ" altLang="cs-CZ" sz="2600" b="1" dirty="0" err="1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datamanažery</a:t>
            </a:r>
            <a:r>
              <a:rPr lang="cs-CZ" altLang="cs-CZ" sz="2600" b="1" dirty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tak i monitoring = nezbytná součást udržení věrohodnosti !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  <a:buClrTx/>
              <a:buNone/>
              <a:defRPr/>
            </a:pPr>
            <a:endParaRPr lang="cs-CZ" altLang="cs-CZ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fontAlgn="auto">
              <a:spcAft>
                <a:spcPts val="0"/>
              </a:spcAft>
              <a:buClrTx/>
              <a:buNone/>
              <a:defRPr/>
            </a:pPr>
            <a:endParaRPr lang="cs-CZ" altLang="cs-CZ" dirty="0">
              <a:solidFill>
                <a:prstClr val="black"/>
              </a:solidFill>
            </a:endParaRPr>
          </a:p>
        </p:txBody>
      </p:sp>
      <p:pic>
        <p:nvPicPr>
          <p:cNvPr id="4" name="Picture 4" descr="D:\. ZAKAZKY\. IV IHK FH HK\2016_10_22_logo kliniky\logo final_poslano\pc prezentace a web\logo_IV IHK__varA__bar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580" y="426899"/>
            <a:ext cx="842134" cy="116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919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48250" y="4343400"/>
            <a:ext cx="476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4000" b="1" dirty="0">
                <a:solidFill>
                  <a:prstClr val="black"/>
                </a:solidFill>
                <a:latin typeface="Calibri" panose="020F0502020204030204"/>
              </a:rPr>
              <a:t>Děkuji za pozornost !</a:t>
            </a:r>
          </a:p>
        </p:txBody>
      </p:sp>
    </p:spTree>
    <p:extLst>
      <p:ext uri="{BB962C8B-B14F-4D97-AF65-F5344CB8AC3E}">
        <p14:creationId xmlns:p14="http://schemas.microsoft.com/office/powerpoint/2010/main" val="953101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0CBB54-EA72-454C-B119-3E69B11F9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65539" name="Picture 2">
            <a:extLst>
              <a:ext uri="{FF2B5EF4-FFF2-40B4-BE49-F238E27FC236}">
                <a16:creationId xmlns:a16="http://schemas.microsoft.com/office/drawing/2014/main" id="{755C5509-B457-44AE-97A9-6DC30B4AF7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4001" y="857250"/>
            <a:ext cx="3038475" cy="3028950"/>
          </a:xfrm>
        </p:spPr>
      </p:pic>
      <p:sp>
        <p:nvSpPr>
          <p:cNvPr id="65540" name="Obdélník 5">
            <a:extLst>
              <a:ext uri="{FF2B5EF4-FFF2-40B4-BE49-F238E27FC236}">
                <a16:creationId xmlns:a16="http://schemas.microsoft.com/office/drawing/2014/main" id="{E4A23C38-522D-414D-BCB9-CA363BC8D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1676" y="5308330"/>
            <a:ext cx="38576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buClr>
                <a:srgbClr val="FAFD00"/>
              </a:buClr>
              <a:buChar char="n"/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cs-CZ" sz="750" b="0" dirty="0" err="1">
                <a:solidFill>
                  <a:prstClr val="black"/>
                </a:solidFill>
              </a:rPr>
              <a:t>Solly</a:t>
            </a:r>
            <a:r>
              <a:rPr lang="en-US" altLang="cs-CZ" sz="750" b="0" dirty="0">
                <a:solidFill>
                  <a:prstClr val="black"/>
                </a:solidFill>
              </a:rPr>
              <a:t>, S.  Remarks on the pathology of </a:t>
            </a:r>
            <a:r>
              <a:rPr lang="en-US" altLang="cs-CZ" sz="750" b="0" dirty="0" err="1">
                <a:solidFill>
                  <a:prstClr val="black"/>
                </a:solidFill>
              </a:rPr>
              <a:t>mollities</a:t>
            </a:r>
            <a:r>
              <a:rPr lang="en-US" altLang="cs-CZ" sz="750" b="0" dirty="0">
                <a:solidFill>
                  <a:prstClr val="black"/>
                </a:solidFill>
              </a:rPr>
              <a:t> </a:t>
            </a:r>
            <a:r>
              <a:rPr lang="en-US" altLang="cs-CZ" sz="750" b="0" dirty="0" err="1">
                <a:solidFill>
                  <a:prstClr val="black"/>
                </a:solidFill>
              </a:rPr>
              <a:t>ossium</a:t>
            </a:r>
            <a:r>
              <a:rPr lang="en-US" altLang="cs-CZ" sz="750" b="0" dirty="0">
                <a:solidFill>
                  <a:prstClr val="black"/>
                </a:solidFill>
              </a:rPr>
              <a:t> with cases. Medical and Chirurgical Transactions of London, </a:t>
            </a:r>
            <a:r>
              <a:rPr lang="cs-CZ" altLang="cs-CZ" sz="750" b="0" dirty="0">
                <a:solidFill>
                  <a:prstClr val="black"/>
                </a:solidFill>
              </a:rPr>
              <a:t> 1844,  </a:t>
            </a:r>
            <a:r>
              <a:rPr lang="en-US" altLang="cs-CZ" sz="750" b="0" dirty="0">
                <a:solidFill>
                  <a:prstClr val="black"/>
                </a:solidFill>
              </a:rPr>
              <a:t>27, 435 – 461</a:t>
            </a:r>
            <a:r>
              <a:rPr lang="cs-CZ" altLang="cs-CZ" sz="750" b="0" dirty="0">
                <a:solidFill>
                  <a:prstClr val="black"/>
                </a:solidFill>
              </a:rPr>
              <a:t>,184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altLang="cs-CZ" sz="750" b="0" dirty="0">
                <a:solidFill>
                  <a:prstClr val="black"/>
                </a:solidFill>
              </a:rPr>
              <a:t>Kahler, O. Zur </a:t>
            </a:r>
            <a:r>
              <a:rPr lang="de-DE" altLang="cs-CZ" sz="750" b="0" dirty="0" err="1">
                <a:solidFill>
                  <a:prstClr val="black"/>
                </a:solidFill>
              </a:rPr>
              <a:t>Symptomatologii</a:t>
            </a:r>
            <a:r>
              <a:rPr lang="de-DE" altLang="cs-CZ" sz="750" b="0" dirty="0">
                <a:solidFill>
                  <a:prstClr val="black"/>
                </a:solidFill>
              </a:rPr>
              <a:t> des multiplen </a:t>
            </a:r>
            <a:r>
              <a:rPr lang="de-DE" altLang="cs-CZ" sz="750" b="0" dirty="0" err="1">
                <a:solidFill>
                  <a:prstClr val="black"/>
                </a:solidFill>
              </a:rPr>
              <a:t>Myleoms</a:t>
            </a:r>
            <a:r>
              <a:rPr lang="de-DE" altLang="cs-CZ" sz="750" b="0" dirty="0">
                <a:solidFill>
                  <a:prstClr val="black"/>
                </a:solidFill>
              </a:rPr>
              <a:t>; Beobachtung von </a:t>
            </a:r>
            <a:r>
              <a:rPr lang="de-DE" altLang="cs-CZ" sz="750" b="0" dirty="0" err="1">
                <a:solidFill>
                  <a:prstClr val="black"/>
                </a:solidFill>
              </a:rPr>
              <a:t>Albumosurie</a:t>
            </a:r>
            <a:r>
              <a:rPr lang="de-DE" altLang="cs-CZ" sz="750" b="0" dirty="0">
                <a:solidFill>
                  <a:prstClr val="black"/>
                </a:solidFill>
              </a:rPr>
              <a:t>. Prager </a:t>
            </a:r>
            <a:r>
              <a:rPr lang="de-DE" altLang="cs-CZ" sz="750" b="0" dirty="0" err="1">
                <a:solidFill>
                  <a:prstClr val="black"/>
                </a:solidFill>
              </a:rPr>
              <a:t>Medicinische</a:t>
            </a:r>
            <a:r>
              <a:rPr lang="de-DE" altLang="cs-CZ" sz="750" b="0" dirty="0">
                <a:solidFill>
                  <a:prstClr val="black"/>
                </a:solidFill>
              </a:rPr>
              <a:t> Wochenschrift, </a:t>
            </a:r>
            <a:r>
              <a:rPr lang="cs-CZ" altLang="cs-CZ" sz="750" b="0" dirty="0">
                <a:solidFill>
                  <a:prstClr val="black"/>
                </a:solidFill>
              </a:rPr>
              <a:t>1889 </a:t>
            </a:r>
            <a:r>
              <a:rPr lang="de-DE" altLang="cs-CZ" sz="750" b="0" dirty="0">
                <a:solidFill>
                  <a:prstClr val="black"/>
                </a:solidFill>
              </a:rPr>
              <a:t>14, 45. </a:t>
            </a:r>
            <a:r>
              <a:rPr lang="cs-CZ" altLang="cs-CZ" sz="750" b="0" dirty="0">
                <a:solidFill>
                  <a:prstClr val="black"/>
                </a:solidFill>
              </a:rPr>
              <a:t>4</a:t>
            </a:r>
          </a:p>
        </p:txBody>
      </p:sp>
      <p:pic>
        <p:nvPicPr>
          <p:cNvPr id="65541" name="Picture 2">
            <a:extLst>
              <a:ext uri="{FF2B5EF4-FFF2-40B4-BE49-F238E27FC236}">
                <a16:creationId xmlns:a16="http://schemas.microsoft.com/office/drawing/2014/main" id="{D21A0F4F-FA4E-49BD-8521-8B78C3208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450" y="3801985"/>
            <a:ext cx="35814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5542" name="Picture 2" descr="http://img.mf.cz/662/677/133a.jpg">
            <a:extLst>
              <a:ext uri="{FF2B5EF4-FFF2-40B4-BE49-F238E27FC236}">
                <a16:creationId xmlns:a16="http://schemas.microsoft.com/office/drawing/2014/main" id="{3D4E41A7-BD0A-4202-91BA-0AF57DEAC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b="6129"/>
          <a:stretch>
            <a:fillRect/>
          </a:stretch>
        </p:blipFill>
        <p:spPr bwMode="auto">
          <a:xfrm>
            <a:off x="6525816" y="857251"/>
            <a:ext cx="3113484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50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358627B-7BC3-F043-8554-EC77DFB07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45CFF8C-FFDD-4945-9236-57567F1EF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3917" y="2583656"/>
            <a:ext cx="698777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8500" rIns="148500">
            <a:spAutoFit/>
          </a:bodyPr>
          <a:lstStyle>
            <a:lvl1pPr>
              <a:defRPr sz="28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buClr>
                <a:srgbClr val="FAFD00"/>
              </a:buClr>
              <a:buChar char="n"/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altLang="cs-CZ" sz="2400" dirty="0" err="1">
                <a:solidFill>
                  <a:prstClr val="black"/>
                </a:solidFill>
              </a:rPr>
              <a:t>Plasmocelulární</a:t>
            </a:r>
            <a:r>
              <a:rPr lang="cs-CZ" altLang="cs-CZ" sz="2400" dirty="0">
                <a:solidFill>
                  <a:prstClr val="black"/>
                </a:solidFill>
              </a:rPr>
              <a:t>  </a:t>
            </a:r>
            <a:r>
              <a:rPr lang="cs-CZ" altLang="cs-CZ" sz="2400" dirty="0" err="1">
                <a:solidFill>
                  <a:prstClr val="black"/>
                </a:solidFill>
              </a:rPr>
              <a:t>neoplasie</a:t>
            </a:r>
            <a:endParaRPr lang="cs-CZ" altLang="cs-CZ" sz="24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altLang="cs-CZ" sz="24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altLang="cs-CZ" sz="2400" dirty="0">
                <a:solidFill>
                  <a:prstClr val="black"/>
                </a:solidFill>
              </a:rPr>
              <a:t>10% hematologických  malignit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altLang="cs-CZ" sz="24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altLang="cs-CZ" sz="2400" dirty="0">
                <a:solidFill>
                  <a:prstClr val="black"/>
                </a:solidFill>
              </a:rPr>
              <a:t>Incidence v ČR  5,67/100 000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altLang="cs-CZ" sz="24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altLang="cs-CZ" sz="2400" dirty="0">
                <a:solidFill>
                  <a:prstClr val="black"/>
                </a:solidFill>
              </a:rPr>
              <a:t>Absolutně nových pacientů ročně okolo 500-600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altLang="cs-CZ" sz="2400" b="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33AE0EE-9E4A-4922-BC16-073018D6B05A}"/>
              </a:ext>
            </a:extLst>
          </p:cNvPr>
          <p:cNvSpPr txBox="1">
            <a:spLocks noChangeArrowheads="1"/>
          </p:cNvSpPr>
          <p:nvPr/>
        </p:nvSpPr>
        <p:spPr>
          <a:xfrm>
            <a:off x="2462506" y="1233523"/>
            <a:ext cx="8064900" cy="3386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cs-CZ" sz="3000" kern="0" dirty="0">
                <a:solidFill>
                  <a:srgbClr val="0000DC"/>
                </a:solidFill>
                <a:latin typeface="Calibri"/>
              </a:rPr>
              <a:t>Úvod - Mnohočetný myelom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0AC8EA28-BAC8-49AA-9B86-F6711DC1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2257" y="5912264"/>
            <a:ext cx="2829439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48500" rIns="1485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kern="0" dirty="0">
                <a:solidFill>
                  <a:prstClr val="black"/>
                </a:solidFill>
                <a:latin typeface="Calibri"/>
              </a:rPr>
              <a:t>Pour L,  et al.. </a:t>
            </a:r>
            <a:r>
              <a:rPr lang="cs-CZ" sz="1200" kern="0" dirty="0" err="1">
                <a:solidFill>
                  <a:prstClr val="black"/>
                </a:solidFill>
                <a:latin typeface="Calibri"/>
              </a:rPr>
              <a:t>Vnitr</a:t>
            </a:r>
            <a:r>
              <a:rPr lang="cs-CZ" sz="12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1200" kern="0" dirty="0" err="1">
                <a:solidFill>
                  <a:prstClr val="black"/>
                </a:solidFill>
                <a:latin typeface="Calibri"/>
              </a:rPr>
              <a:t>Lek</a:t>
            </a:r>
            <a:r>
              <a:rPr lang="cs-CZ" sz="1200" kern="0" dirty="0">
                <a:solidFill>
                  <a:prstClr val="black"/>
                </a:solidFill>
                <a:latin typeface="Calibri"/>
              </a:rPr>
              <a:t>. 2009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kern="0" dirty="0" err="1">
                <a:solidFill>
                  <a:prstClr val="black"/>
                </a:solidFill>
                <a:latin typeface="Calibri"/>
              </a:rPr>
              <a:t>Maluskova</a:t>
            </a:r>
            <a:r>
              <a:rPr lang="cs-CZ" sz="1200" kern="0" dirty="0">
                <a:solidFill>
                  <a:prstClr val="black"/>
                </a:solidFill>
                <a:latin typeface="Calibri"/>
              </a:rPr>
              <a:t> L  et al.  Klin onkologie  2014 </a:t>
            </a:r>
          </a:p>
        </p:txBody>
      </p:sp>
    </p:spTree>
    <p:extLst>
      <p:ext uri="{BB962C8B-B14F-4D97-AF65-F5344CB8AC3E}">
        <p14:creationId xmlns:p14="http://schemas.microsoft.com/office/powerpoint/2010/main" val="2910797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A45CFF8C-FFDD-4945-9236-57567F1EF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641" y="1631848"/>
            <a:ext cx="698777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8500" rIns="148500">
            <a:spAutoFit/>
          </a:bodyPr>
          <a:lstStyle>
            <a:lvl1pPr>
              <a:defRPr sz="28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buClr>
                <a:srgbClr val="FAFD00"/>
              </a:buClr>
              <a:buChar char="n"/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altLang="cs-CZ" sz="2400" dirty="0">
                <a:solidFill>
                  <a:prstClr val="black"/>
                </a:solidFill>
              </a:rPr>
              <a:t>90tá léta  - Česká myelomová skupina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altLang="cs-CZ" sz="24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altLang="cs-CZ" sz="2400" dirty="0">
                <a:solidFill>
                  <a:prstClr val="black"/>
                </a:solidFill>
              </a:rPr>
              <a:t>Studie fáze IV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altLang="cs-CZ" sz="24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altLang="cs-CZ" sz="2400" dirty="0">
                <a:solidFill>
                  <a:prstClr val="black"/>
                </a:solidFill>
              </a:rPr>
              <a:t>1995 - 2005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altLang="cs-CZ" sz="2400" dirty="0">
                <a:solidFill>
                  <a:prstClr val="black"/>
                </a:solidFill>
              </a:rPr>
              <a:t>	66 publikací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altLang="cs-CZ" sz="2400" dirty="0">
                <a:solidFill>
                  <a:prstClr val="black"/>
                </a:solidFill>
              </a:rPr>
              <a:t>	6 </a:t>
            </a:r>
            <a:r>
              <a:rPr lang="cs-CZ" altLang="cs-CZ" sz="2400" dirty="0" err="1">
                <a:solidFill>
                  <a:prstClr val="black"/>
                </a:solidFill>
              </a:rPr>
              <a:t>impact</a:t>
            </a:r>
            <a:endParaRPr lang="cs-CZ" altLang="cs-CZ" sz="24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altLang="cs-CZ" sz="2400" dirty="0">
                <a:solidFill>
                  <a:prstClr val="black"/>
                </a:solidFill>
              </a:rPr>
              <a:t>            1 </a:t>
            </a:r>
            <a:r>
              <a:rPr lang="cs-CZ" altLang="cs-CZ" sz="2400" dirty="0" err="1">
                <a:solidFill>
                  <a:prstClr val="black"/>
                </a:solidFill>
              </a:rPr>
              <a:t>impact</a:t>
            </a:r>
            <a:r>
              <a:rPr lang="cs-CZ" altLang="cs-CZ" sz="2400" dirty="0">
                <a:solidFill>
                  <a:prstClr val="black"/>
                </a:solidFill>
              </a:rPr>
              <a:t> nad 5</a:t>
            </a:r>
            <a:endParaRPr lang="cs-CZ" altLang="cs-CZ" sz="2400" b="0" dirty="0">
              <a:solidFill>
                <a:srgbClr val="FFFF00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33AE0EE-9E4A-4922-BC16-073018D6B05A}"/>
              </a:ext>
            </a:extLst>
          </p:cNvPr>
          <p:cNvSpPr txBox="1">
            <a:spLocks noChangeArrowheads="1"/>
          </p:cNvSpPr>
          <p:nvPr/>
        </p:nvSpPr>
        <p:spPr>
          <a:xfrm>
            <a:off x="2753917" y="600457"/>
            <a:ext cx="8064900" cy="3386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cs-CZ" sz="3000" kern="0" dirty="0">
                <a:solidFill>
                  <a:srgbClr val="0000DC"/>
                </a:solidFill>
                <a:latin typeface="Calibri"/>
              </a:rPr>
              <a:t>Úvod - Mnohočetný myelom – CMG RMG</a:t>
            </a:r>
          </a:p>
        </p:txBody>
      </p:sp>
    </p:spTree>
    <p:extLst>
      <p:ext uri="{BB962C8B-B14F-4D97-AF65-F5344CB8AC3E}">
        <p14:creationId xmlns:p14="http://schemas.microsoft.com/office/powerpoint/2010/main" val="1263968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A45CFF8C-FFDD-4945-9236-57567F1EF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641" y="1631848"/>
            <a:ext cx="698777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8500" rIns="148500">
            <a:spAutoFit/>
          </a:bodyPr>
          <a:lstStyle>
            <a:lvl1pPr>
              <a:defRPr sz="28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buClr>
                <a:srgbClr val="FAFD00"/>
              </a:buClr>
              <a:buChar char="n"/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altLang="cs-CZ" sz="2400" dirty="0">
                <a:solidFill>
                  <a:prstClr val="black"/>
                </a:solidFill>
              </a:rPr>
              <a:t>2005 – Společný registr monoklonálních </a:t>
            </a:r>
            <a:r>
              <a:rPr lang="cs-CZ" altLang="cs-CZ" sz="2400" dirty="0" err="1">
                <a:solidFill>
                  <a:prstClr val="black"/>
                </a:solidFill>
              </a:rPr>
              <a:t>gamapatií</a:t>
            </a:r>
            <a:r>
              <a:rPr lang="cs-CZ" altLang="cs-CZ" sz="2400" dirty="0">
                <a:solidFill>
                  <a:prstClr val="black"/>
                </a:solidFill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altLang="cs-CZ" sz="24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altLang="cs-CZ" sz="2400" dirty="0">
                <a:solidFill>
                  <a:prstClr val="black"/>
                </a:solidFill>
              </a:rPr>
              <a:t>2008 – 2010 start reálného fungování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altLang="cs-CZ" sz="24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altLang="cs-CZ" sz="2400" dirty="0">
                <a:solidFill>
                  <a:prstClr val="black"/>
                </a:solidFill>
              </a:rPr>
              <a:t>2011 – 57 publikací 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altLang="cs-CZ" sz="2400" dirty="0">
                <a:solidFill>
                  <a:prstClr val="black"/>
                </a:solidFill>
              </a:rPr>
              <a:t>	12 </a:t>
            </a:r>
            <a:r>
              <a:rPr lang="cs-CZ" altLang="cs-CZ" sz="2400" dirty="0" err="1">
                <a:solidFill>
                  <a:prstClr val="black"/>
                </a:solidFill>
              </a:rPr>
              <a:t>impact</a:t>
            </a:r>
            <a:r>
              <a:rPr lang="cs-CZ" altLang="cs-CZ" sz="2400" dirty="0">
                <a:solidFill>
                  <a:prstClr val="black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altLang="cs-CZ" sz="2400" dirty="0">
                <a:solidFill>
                  <a:prstClr val="black"/>
                </a:solidFill>
              </a:rPr>
              <a:t>	2 </a:t>
            </a:r>
            <a:r>
              <a:rPr lang="cs-CZ" altLang="cs-CZ" sz="2400" dirty="0" err="1">
                <a:solidFill>
                  <a:prstClr val="black"/>
                </a:solidFill>
              </a:rPr>
              <a:t>impact</a:t>
            </a:r>
            <a:r>
              <a:rPr lang="cs-CZ" altLang="cs-CZ" sz="2400" dirty="0">
                <a:solidFill>
                  <a:prstClr val="black"/>
                </a:solidFill>
              </a:rPr>
              <a:t> nad 10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33AE0EE-9E4A-4922-BC16-073018D6B05A}"/>
              </a:ext>
            </a:extLst>
          </p:cNvPr>
          <p:cNvSpPr txBox="1">
            <a:spLocks noChangeArrowheads="1"/>
          </p:cNvSpPr>
          <p:nvPr/>
        </p:nvSpPr>
        <p:spPr>
          <a:xfrm>
            <a:off x="2753917" y="600457"/>
            <a:ext cx="8064900" cy="3386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cs-CZ" sz="3000" kern="0" dirty="0">
                <a:solidFill>
                  <a:srgbClr val="0000DC"/>
                </a:solidFill>
                <a:latin typeface="Calibri"/>
              </a:rPr>
              <a:t>Úvod - Mnohočetný myelom – CMG RMG</a:t>
            </a:r>
          </a:p>
        </p:txBody>
      </p:sp>
    </p:spTree>
    <p:extLst>
      <p:ext uri="{BB962C8B-B14F-4D97-AF65-F5344CB8AC3E}">
        <p14:creationId xmlns:p14="http://schemas.microsoft.com/office/powerpoint/2010/main" val="3322271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730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0"/>
            <a:ext cx="4629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434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32504" r="31837" b="30404"/>
          <a:stretch/>
        </p:blipFill>
        <p:spPr>
          <a:xfrm>
            <a:off x="939338" y="121677"/>
            <a:ext cx="9983586" cy="6333155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4717472" y="5777346"/>
            <a:ext cx="773084" cy="4073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7259782" y="5813368"/>
            <a:ext cx="773084" cy="4073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333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ChangeArrowheads="1"/>
          </p:cNvSpPr>
          <p:nvPr/>
        </p:nvSpPr>
        <p:spPr bwMode="auto">
          <a:xfrm>
            <a:off x="1715149" y="100392"/>
            <a:ext cx="870202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Aft>
                <a:spcPts val="0"/>
              </a:spcAft>
            </a:pPr>
            <a:endParaRPr 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847852" y="1052513"/>
            <a:ext cx="85693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indent="-63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cs-CZ" altLang="cs-CZ" b="1" dirty="0">
              <a:solidFill>
                <a:prstClr val="black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24000" y="176889"/>
            <a:ext cx="9144000" cy="875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solidFill>
                  <a:srgbClr val="4274B9"/>
                </a:solidFill>
                <a:latin typeface="Arial Narrow" pitchFamily="34" charset="0"/>
              </a:rPr>
              <a:t>RMG </a:t>
            </a:r>
            <a:r>
              <a:rPr lang="cs-CZ" sz="3600" dirty="0">
                <a:solidFill>
                  <a:srgbClr val="4274B9"/>
                </a:solidFill>
                <a:latin typeface="Calibri" panose="020F0502020204030204"/>
              </a:rPr>
              <a:t>– Registry </a:t>
            </a:r>
            <a:r>
              <a:rPr lang="cs-CZ" sz="3600" dirty="0" err="1">
                <a:solidFill>
                  <a:srgbClr val="4274B9"/>
                </a:solidFill>
                <a:latin typeface="Calibri" panose="020F0502020204030204"/>
              </a:rPr>
              <a:t>of</a:t>
            </a:r>
            <a:r>
              <a:rPr lang="cs-CZ" sz="3600" dirty="0">
                <a:solidFill>
                  <a:srgbClr val="4274B9"/>
                </a:solidFill>
                <a:latin typeface="Calibri" panose="020F0502020204030204"/>
              </a:rPr>
              <a:t> </a:t>
            </a:r>
            <a:r>
              <a:rPr lang="cs-CZ" sz="3600" dirty="0" err="1">
                <a:solidFill>
                  <a:srgbClr val="4274B9"/>
                </a:solidFill>
                <a:latin typeface="Calibri" panose="020F0502020204030204"/>
              </a:rPr>
              <a:t>Monoclonal</a:t>
            </a:r>
            <a:r>
              <a:rPr lang="cs-CZ" sz="3600" dirty="0">
                <a:solidFill>
                  <a:srgbClr val="4274B9"/>
                </a:solidFill>
                <a:latin typeface="Calibri" panose="020F0502020204030204"/>
              </a:rPr>
              <a:t> </a:t>
            </a:r>
            <a:r>
              <a:rPr lang="cs-CZ" sz="3600" dirty="0" err="1">
                <a:solidFill>
                  <a:srgbClr val="4274B9"/>
                </a:solidFill>
                <a:latin typeface="Calibri" panose="020F0502020204030204"/>
              </a:rPr>
              <a:t>Gammopathies</a:t>
            </a:r>
            <a:endParaRPr lang="cs-CZ" sz="3600" dirty="0">
              <a:solidFill>
                <a:srgbClr val="4274B9"/>
              </a:solidFill>
              <a:latin typeface="Calibri" panose="020F0502020204030204"/>
            </a:endParaRPr>
          </a:p>
          <a:p>
            <a:pPr algn="ctr" fontAlgn="auto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800" b="1" dirty="0">
                <a:solidFill>
                  <a:srgbClr val="4274B9"/>
                </a:solidFill>
                <a:latin typeface="Calibri" panose="020F0502020204030204"/>
              </a:rPr>
              <a:t>Aktuální stav k 1. září 2022</a:t>
            </a:r>
            <a:endParaRPr lang="en-US" sz="1800" b="1" dirty="0">
              <a:solidFill>
                <a:srgbClr val="4274B9"/>
              </a:solidFill>
              <a:latin typeface="Calibri" panose="020F050202020403020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698" y="997740"/>
            <a:ext cx="9165303" cy="586026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6" name="TextovéPole 2"/>
          <p:cNvSpPr txBox="1">
            <a:spLocks noChangeArrowheads="1"/>
          </p:cNvSpPr>
          <p:nvPr/>
        </p:nvSpPr>
        <p:spPr bwMode="auto">
          <a:xfrm>
            <a:off x="6240462" y="2145399"/>
            <a:ext cx="4479955" cy="46012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s-CZ" altLang="cs-CZ" sz="1600" b="1" dirty="0">
              <a:solidFill>
                <a:prstClr val="black"/>
              </a:solidFill>
            </a:endParaRPr>
          </a:p>
          <a:p>
            <a:endParaRPr lang="cs-CZ" altLang="cs-CZ" sz="1600" b="1" dirty="0">
              <a:solidFill>
                <a:prstClr val="black"/>
              </a:solidFill>
            </a:endParaRPr>
          </a:p>
          <a:p>
            <a:endParaRPr lang="cs-CZ" altLang="cs-CZ" sz="1600" b="1" dirty="0">
              <a:solidFill>
                <a:prstClr val="black"/>
              </a:solidFill>
            </a:endParaRPr>
          </a:p>
          <a:p>
            <a:pPr algn="ctr"/>
            <a:r>
              <a:rPr lang="cs-CZ" altLang="cs-CZ" b="1" dirty="0">
                <a:solidFill>
                  <a:prstClr val="black"/>
                </a:solidFill>
              </a:rPr>
              <a:t>Aktuální stav :</a:t>
            </a:r>
            <a:r>
              <a:rPr lang="cs-CZ" altLang="cs-CZ" dirty="0">
                <a:solidFill>
                  <a:prstClr val="black"/>
                </a:solidFill>
              </a:rPr>
              <a:t>   </a:t>
            </a:r>
          </a:p>
          <a:p>
            <a:pPr>
              <a:spcBef>
                <a:spcPts val="600"/>
              </a:spcBef>
            </a:pPr>
            <a:r>
              <a:rPr lang="cs-CZ" altLang="cs-CZ" b="1" dirty="0">
                <a:solidFill>
                  <a:prstClr val="black"/>
                </a:solidFill>
              </a:rPr>
              <a:t>      </a:t>
            </a:r>
            <a:r>
              <a:rPr lang="cs-CZ" altLang="cs-CZ" b="1" dirty="0">
                <a:solidFill>
                  <a:srgbClr val="FF0000"/>
                </a:solidFill>
              </a:rPr>
              <a:t>15.127 pacientů s MG !</a:t>
            </a:r>
          </a:p>
          <a:p>
            <a:pPr>
              <a:spcBef>
                <a:spcPct val="25000"/>
              </a:spcBef>
            </a:pPr>
            <a:r>
              <a:rPr lang="cs-CZ" altLang="cs-CZ" dirty="0">
                <a:solidFill>
                  <a:prstClr val="black"/>
                </a:solidFill>
              </a:rPr>
              <a:t>      	</a:t>
            </a:r>
          </a:p>
          <a:p>
            <a:pPr>
              <a:spcBef>
                <a:spcPct val="25000"/>
              </a:spcBef>
            </a:pPr>
            <a:endParaRPr lang="cs-CZ" altLang="cs-CZ" b="1" dirty="0">
              <a:solidFill>
                <a:prstClr val="black"/>
              </a:solidFill>
            </a:endParaRPr>
          </a:p>
          <a:p>
            <a:pPr>
              <a:spcBef>
                <a:spcPct val="25000"/>
              </a:spcBef>
            </a:pPr>
            <a:r>
              <a:rPr lang="cs-CZ" altLang="cs-CZ" b="1" dirty="0">
                <a:solidFill>
                  <a:prstClr val="black"/>
                </a:solidFill>
              </a:rPr>
              <a:t>       9.434 pacientů s mnohočetným myelomem </a:t>
            </a:r>
            <a:r>
              <a:rPr lang="cs-CZ" altLang="cs-CZ" dirty="0">
                <a:solidFill>
                  <a:prstClr val="black"/>
                </a:solidFill>
              </a:rPr>
              <a:t>	</a:t>
            </a:r>
          </a:p>
          <a:p>
            <a:pPr>
              <a:spcBef>
                <a:spcPct val="25000"/>
              </a:spcBef>
            </a:pPr>
            <a:endParaRPr lang="cs-CZ" altLang="cs-CZ" dirty="0">
              <a:solidFill>
                <a:prstClr val="black"/>
              </a:solidFill>
            </a:endParaRPr>
          </a:p>
          <a:p>
            <a:endParaRPr lang="cs-CZ" altLang="cs-CZ" dirty="0">
              <a:solidFill>
                <a:prstClr val="black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342469" y="1622179"/>
            <a:ext cx="732553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2800" b="1" dirty="0">
                <a:solidFill>
                  <a:srgbClr val="FF0000"/>
                </a:solidFill>
                <a:latin typeface="Calibri" panose="020F0502020204030204"/>
              </a:rPr>
              <a:t>17. 10. 2018 byl zadán do RMG 10 000. pacient !</a:t>
            </a:r>
          </a:p>
        </p:txBody>
      </p:sp>
      <p:sp>
        <p:nvSpPr>
          <p:cNvPr id="2" name="Obdélník 1"/>
          <p:cNvSpPr/>
          <p:nvPr/>
        </p:nvSpPr>
        <p:spPr>
          <a:xfrm>
            <a:off x="1668462" y="39248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800" b="1" dirty="0">
                <a:solidFill>
                  <a:srgbClr val="FF0000"/>
                </a:solidFill>
                <a:latin typeface="Calibri" panose="020F0502020204030204"/>
              </a:rPr>
              <a:t>+ aktuálně již 7</a:t>
            </a:r>
            <a:r>
              <a:rPr lang="en-GB" sz="1800" b="1" dirty="0">
                <a:solidFill>
                  <a:srgbClr val="FF0000"/>
                </a:solidFill>
                <a:latin typeface="Calibri" panose="020F0502020204030204"/>
              </a:rPr>
              <a:t>4</a:t>
            </a:r>
            <a:r>
              <a:rPr lang="cs-CZ" sz="1800" b="1" dirty="0">
                <a:solidFill>
                  <a:srgbClr val="FF0000"/>
                </a:solidFill>
                <a:latin typeface="Calibri" panose="020F0502020204030204"/>
              </a:rPr>
              <a:t>1 pacientů z Rakouska !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765466" y="2485854"/>
            <a:ext cx="7720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800" b="1" dirty="0">
                <a:solidFill>
                  <a:prstClr val="black"/>
                </a:solidFill>
                <a:latin typeface="Calibri" panose="020F0502020204030204"/>
              </a:rPr>
              <a:t>9 %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673845" y="3538607"/>
            <a:ext cx="8377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800" b="1" dirty="0">
                <a:solidFill>
                  <a:prstClr val="black"/>
                </a:solidFill>
                <a:latin typeface="Calibri" panose="020F0502020204030204"/>
              </a:rPr>
              <a:t>91 %</a:t>
            </a:r>
          </a:p>
        </p:txBody>
      </p:sp>
    </p:spTree>
    <p:extLst>
      <p:ext uri="{BB962C8B-B14F-4D97-AF65-F5344CB8AC3E}">
        <p14:creationId xmlns:p14="http://schemas.microsoft.com/office/powerpoint/2010/main" val="209482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66900" y="188893"/>
            <a:ext cx="8402016" cy="6921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4000" b="1" dirty="0">
                <a:latin typeface="+mn-lt"/>
              </a:rPr>
              <a:t>Co nám přináší společný registr ?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74302" y="990601"/>
            <a:ext cx="8712200" cy="5436907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cs-CZ" altLang="cs-CZ" b="1" dirty="0"/>
              <a:t>Možnost společného sledování diagnostiky a léčby</a:t>
            </a:r>
          </a:p>
          <a:p>
            <a:pPr marL="625475" lvl="1" indent="-179388">
              <a:lnSpc>
                <a:spcPct val="110000"/>
              </a:lnSpc>
              <a:spcBef>
                <a:spcPts val="600"/>
              </a:spcBef>
              <a:tabLst>
                <a:tab pos="625475" algn="l"/>
              </a:tabLst>
              <a:defRPr/>
            </a:pPr>
            <a:r>
              <a:rPr lang="cs-CZ" altLang="cs-CZ" b="1" dirty="0"/>
              <a:t> </a:t>
            </a:r>
            <a:r>
              <a:rPr lang="cs-CZ" altLang="cs-CZ" dirty="0"/>
              <a:t>dnes</a:t>
            </a:r>
            <a:r>
              <a:rPr lang="cs-CZ" altLang="cs-CZ" b="1" dirty="0"/>
              <a:t> </a:t>
            </a:r>
            <a:r>
              <a:rPr lang="cs-CZ" altLang="cs-CZ" dirty="0"/>
              <a:t>nutná podmínka fungování každé odborné skupiny</a:t>
            </a:r>
          </a:p>
          <a:p>
            <a:pPr marL="625475" lvl="1" indent="-179388">
              <a:lnSpc>
                <a:spcPct val="110000"/>
              </a:lnSpc>
              <a:spcBef>
                <a:spcPts val="0"/>
              </a:spcBef>
              <a:tabLst>
                <a:tab pos="717550" algn="l"/>
              </a:tabLst>
              <a:defRPr/>
            </a:pPr>
            <a:r>
              <a:rPr lang="cs-CZ" altLang="cs-CZ" dirty="0"/>
              <a:t> možnost přípravy vlastních formulářů = univerzální platforma   </a:t>
            </a:r>
          </a:p>
          <a:p>
            <a:pPr>
              <a:spcBef>
                <a:spcPts val="1800"/>
              </a:spcBef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cs-CZ" altLang="cs-CZ" b="1" dirty="0"/>
              <a:t>Aktuální data = závislá na </a:t>
            </a:r>
            <a:r>
              <a:rPr lang="cs-CZ" altLang="cs-CZ" b="1" dirty="0" err="1"/>
              <a:t>datamanažerech</a:t>
            </a:r>
            <a:r>
              <a:rPr lang="cs-CZ" altLang="cs-CZ" b="1" dirty="0"/>
              <a:t> v centrech</a:t>
            </a:r>
          </a:p>
          <a:p>
            <a:pPr lvl="1">
              <a:spcBef>
                <a:spcPts val="1200"/>
              </a:spcBef>
              <a:buClr>
                <a:schemeClr val="tx1"/>
              </a:buClr>
              <a:defRPr/>
            </a:pPr>
            <a:r>
              <a:rPr lang="cs-CZ" altLang="cs-CZ" dirty="0"/>
              <a:t>velmi důležitý je rozumný rozsah zadávaných dat!</a:t>
            </a:r>
          </a:p>
          <a:p>
            <a:pPr>
              <a:lnSpc>
                <a:spcPct val="110000"/>
              </a:lnSpc>
              <a:spcBef>
                <a:spcPts val="1800"/>
              </a:spcBef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cs-CZ" altLang="cs-CZ" b="1" dirty="0"/>
              <a:t>Analytické výstupy pro společné publikace, vědecká spolupráce, argumentace regulačním úřadům (</a:t>
            </a:r>
            <a:r>
              <a:rPr lang="cs-CZ" altLang="cs-CZ" b="1" dirty="0" err="1"/>
              <a:t>VILPy</a:t>
            </a:r>
            <a:r>
              <a:rPr lang="cs-CZ" altLang="cs-CZ" b="1" dirty="0"/>
              <a:t>), příprava společných </a:t>
            </a:r>
            <a:r>
              <a:rPr lang="cs-CZ" altLang="cs-CZ" b="1" dirty="0" err="1"/>
              <a:t>guidelines</a:t>
            </a:r>
            <a:r>
              <a:rPr lang="cs-CZ" altLang="cs-CZ" b="1" dirty="0"/>
              <a:t> pro dg. a léčbu</a:t>
            </a:r>
          </a:p>
          <a:p>
            <a:pPr>
              <a:spcBef>
                <a:spcPts val="1800"/>
              </a:spcBef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cs-CZ" altLang="cs-CZ" b="1" dirty="0"/>
              <a:t>Spolupráce s farmaceutickými firmami = reálná data !</a:t>
            </a:r>
          </a:p>
        </p:txBody>
      </p:sp>
      <p:pic>
        <p:nvPicPr>
          <p:cNvPr id="512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6132887"/>
            <a:ext cx="1522740" cy="725114"/>
          </a:xfrm>
          <a:noFill/>
        </p:spPr>
      </p:pic>
      <p:sp>
        <p:nvSpPr>
          <p:cNvPr id="2" name="Obdélník 1"/>
          <p:cNvSpPr/>
          <p:nvPr/>
        </p:nvSpPr>
        <p:spPr>
          <a:xfrm>
            <a:off x="3092248" y="6197289"/>
            <a:ext cx="68088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tabLst>
                <a:tab pos="360363" algn="l"/>
              </a:tabLst>
              <a:defRPr/>
            </a:pPr>
            <a:r>
              <a:rPr lang="cs-CZ" sz="3000" b="1" dirty="0">
                <a:solidFill>
                  <a:srgbClr val="FF0000"/>
                </a:solidFill>
                <a:latin typeface="Calibri" panose="020F0502020204030204"/>
                <a:sym typeface="Symbol"/>
              </a:rPr>
              <a:t> </a:t>
            </a:r>
            <a:r>
              <a:rPr lang="cs-CZ" sz="3000" b="1" dirty="0">
                <a:solidFill>
                  <a:srgbClr val="FF0000"/>
                </a:solidFill>
                <a:latin typeface="Calibri" panose="020F0502020204030204"/>
              </a:rPr>
              <a:t>RMG splňuje všechny podmínky !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/>
        </p:nvGraphicFramePr>
        <p:xfrm>
          <a:off x="9164708" y="6119696"/>
          <a:ext cx="1452623" cy="68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Rastrový obrázek" r:id="rId5" imgW="3858164" imgH="1828571" progId="PBrush">
                  <p:embed/>
                </p:oleObj>
              </mc:Choice>
              <mc:Fallback>
                <p:oleObj name="Rastrový obrázek" r:id="rId5" imgW="3858164" imgH="1828571" progId="PBrush">
                  <p:embed/>
                  <p:pic>
                    <p:nvPicPr>
                      <p:cNvPr id="3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64708" y="6119696"/>
                        <a:ext cx="1452623" cy="68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822167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2" ma:contentTypeDescription="Create a new document." ma:contentTypeScope="" ma:versionID="ee33a842da3844a56f5f7ee8bb88b81c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0e2306b8fccc60975f3c3727b2649f8a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A9DA32-314D-4E23-A415-CB0ABC53348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6d5652a-9cd3-465f-98c7-aa8090bd65c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B093BE1-5244-4309-9522-3BD8A54641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E3290C-3117-4A6A-9DCF-829B9405CF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cmg-sablona</Template>
  <TotalTime>332</TotalTime>
  <Words>1203</Words>
  <Application>Microsoft Office PowerPoint</Application>
  <PresentationFormat>Širokoúhlá obrazovka</PresentationFormat>
  <Paragraphs>243</Paragraphs>
  <Slides>19</Slides>
  <Notes>5</Notes>
  <HiddenSlides>0</HiddenSlides>
  <MMClips>0</MMClips>
  <ScaleCrop>false</ScaleCrop>
  <HeadingPairs>
    <vt:vector size="8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32" baseType="lpstr">
      <vt:lpstr>ＭＳ Ｐゴシック</vt:lpstr>
      <vt:lpstr>Arial</vt:lpstr>
      <vt:lpstr>Arial Narrow</vt:lpstr>
      <vt:lpstr>Calibri</vt:lpstr>
      <vt:lpstr>Calibri Light</vt:lpstr>
      <vt:lpstr>Segoe UI</vt:lpstr>
      <vt:lpstr>Symbol</vt:lpstr>
      <vt:lpstr>Tahoma</vt:lpstr>
      <vt:lpstr>Times New Roman</vt:lpstr>
      <vt:lpstr>Wingdings</vt:lpstr>
      <vt:lpstr>Motiv systému Office</vt:lpstr>
      <vt:lpstr>Motiv Office</vt:lpstr>
      <vt:lpstr>Rastrový obrázek</vt:lpstr>
      <vt:lpstr>     Význam parametrizace dat v onkologii -  registr RMG    Luděk Pour  Brno 9. 6. 2023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 nám přináší společný registr ? </vt:lpstr>
      <vt:lpstr>Léčebné linie zahájené v letech</vt:lpstr>
      <vt:lpstr>Využití léčivých přípravků dle linie léčby </vt:lpstr>
      <vt:lpstr>Prezentace aplikace PowerPoint</vt:lpstr>
      <vt:lpstr>Prezentace aplikace PowerPoint</vt:lpstr>
      <vt:lpstr>RMG je „cestou“ pro schvalení úhrady VILP</vt:lpstr>
      <vt:lpstr>Srovnání PFS režimu RVD VILP x SWOG 80777</vt:lpstr>
      <vt:lpstr>Výstupy vizualizace – celkové přehledy</vt:lpstr>
      <vt:lpstr>Prezentace aplikace PowerPoint</vt:lpstr>
      <vt:lpstr>Prezentace aplikace PowerPoint</vt:lpstr>
      <vt:lpstr>Prezentace aplikace PowerPoint</vt:lpstr>
    </vt:vector>
  </TitlesOfParts>
  <Company>FNBrno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Význam lenalidomidu v primoliečbe pacientov s mnohopočetným myelómom</dc:title>
  <dc:creator>Pour Luděk</dc:creator>
  <cp:lastModifiedBy>Knechtová Zdeňka</cp:lastModifiedBy>
  <cp:revision>27</cp:revision>
  <cp:lastPrinted>1601-01-01T00:00:00Z</cp:lastPrinted>
  <dcterms:created xsi:type="dcterms:W3CDTF">2023-05-04T09:38:38Z</dcterms:created>
  <dcterms:modified xsi:type="dcterms:W3CDTF">2023-05-30T20:21:35Z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