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08b3f02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08b3f02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08b3f02dc_0_1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08b3f02dc_0_1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08b3f02dc_0_1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08b3f02dc_0_1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08b3f02dc_0_1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08b3f02dc_0_1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08b3f02dc_0_1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08b3f02dc_0_1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08b3f02dc_0_1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08b3f02dc_0_1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08b3f02dc_0_1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08b3f02dc_0_1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22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10000"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MERATS tabulka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/>
              <a:t>sběr dat</a:t>
            </a:r>
            <a:endParaRPr sz="4600"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D. Sochorová, Z. Knechtová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155550" y="4472250"/>
            <a:ext cx="598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8928E"/>
                </a:solidFill>
                <a:latin typeface="Open Sans"/>
                <a:ea typeface="Open Sans"/>
                <a:cs typeface="Open Sans"/>
                <a:sym typeface="Open Sans"/>
              </a:rPr>
              <a:t>Chirurgická klinika Fakultní nemocnice Brno</a:t>
            </a:r>
            <a:endParaRPr sz="1800">
              <a:solidFill>
                <a:srgbClr val="88928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MERATS tabulka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218175" y="14325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účel 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konkrétní podoba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praktická stránka</a:t>
            </a:r>
            <a:endParaRPr sz="20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80450"/>
            <a:ext cx="9143999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/>
              <a:t>MERATS tabulka - účel sběru dat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218175" y="14325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přehled o “dodržování” (aplikování) ERATS položek </a:t>
            </a:r>
            <a:r>
              <a:rPr lang="en-GB" sz="2000" u="sng"/>
              <a:t>v praxi</a:t>
            </a:r>
            <a:endParaRPr sz="2000" u="sng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147" y="2103513"/>
            <a:ext cx="1871400" cy="18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2725" y="2106987"/>
            <a:ext cx="1871400" cy="18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300950" y="4357950"/>
            <a:ext cx="598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766400" y="3981850"/>
            <a:ext cx="1914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vnitřní audit</a:t>
            </a:r>
            <a:endParaRPr sz="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566400" y="4071900"/>
            <a:ext cx="3465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variabilita napříč pracovišti</a:t>
            </a:r>
            <a:endParaRPr sz="3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MERATS tabulka - účel sběru dat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238950" y="14325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2000"/>
              <a:t>rozklíčování důvodů odchýlení se od protokolu</a:t>
            </a:r>
            <a:r>
              <a:rPr lang="en-GB" sz="1900"/>
              <a:t> </a:t>
            </a:r>
            <a:endParaRPr sz="1900" u="sng"/>
          </a:p>
        </p:txBody>
      </p:sp>
      <p:sp>
        <p:nvSpPr>
          <p:cNvPr id="97" name="Google Shape;97;p17"/>
          <p:cNvSpPr txBox="1"/>
          <p:nvPr/>
        </p:nvSpPr>
        <p:spPr>
          <a:xfrm>
            <a:off x="1300950" y="4357950"/>
            <a:ext cx="598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904925" y="4190875"/>
            <a:ext cx="1914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erudice</a:t>
            </a:r>
            <a:endParaRPr sz="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249250" y="4273350"/>
            <a:ext cx="3465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1155CC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organizační aspekty</a:t>
            </a:r>
            <a:endParaRPr sz="300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470" y="2114450"/>
            <a:ext cx="975450" cy="19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8200" y="1976975"/>
            <a:ext cx="2175500" cy="22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7075" y="2114450"/>
            <a:ext cx="1467575" cy="204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6577075" y="4273350"/>
            <a:ext cx="3465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stratifikace</a:t>
            </a:r>
            <a:endParaRPr sz="3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MERATS tabulka - účel sběru dat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218175" y="14325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rozklíčování důvodů odchýlení se od protokolu </a:t>
            </a:r>
            <a:endParaRPr sz="2000" u="sng"/>
          </a:p>
        </p:txBody>
      </p:sp>
      <p:sp>
        <p:nvSpPr>
          <p:cNvPr id="110" name="Google Shape;110;p18"/>
          <p:cNvSpPr txBox="1"/>
          <p:nvPr/>
        </p:nvSpPr>
        <p:spPr>
          <a:xfrm>
            <a:off x="1300950" y="4357950"/>
            <a:ext cx="598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870700" y="4188750"/>
            <a:ext cx="3465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různé zkušenosti</a:t>
            </a:r>
            <a:endParaRPr sz="30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999" y="1930574"/>
            <a:ext cx="1701425" cy="22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4379325" y="4273350"/>
            <a:ext cx="3465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EC525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komplikace</a:t>
            </a:r>
            <a:endParaRPr sz="300">
              <a:solidFill>
                <a:srgbClr val="EC52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6015" y="1930562"/>
            <a:ext cx="1822760" cy="22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7362825" y="4273350"/>
            <a:ext cx="3465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1155CC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důvody</a:t>
            </a:r>
            <a:endParaRPr sz="300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375" y="2290175"/>
            <a:ext cx="2566425" cy="1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Konkrétní podoba tabulky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114775" y="1349450"/>
            <a:ext cx="5249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0 - nevyšetřeno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1 - zhodnocení sestrou při příjmu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2 - chirurg + odběr nutričních parametrů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3 - nutriční poradna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4114775" y="3216350"/>
            <a:ext cx="5249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0 - nevyšetřeno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1 - nutriční terapeutka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2 - lékař v nutriční poradně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4116875" y="3194175"/>
            <a:ext cx="4831800" cy="1458000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75" y="1946375"/>
            <a:ext cx="3809975" cy="23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Konkrétní podoba tabulky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25" y="1460650"/>
            <a:ext cx="3724275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384925" y="1505300"/>
            <a:ext cx="4376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i</a:t>
            </a:r>
            <a:r>
              <a:rPr lang="en-GB" sz="2000"/>
              <a:t>ndikace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rozsah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obtížnost výkonu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konkrétní pacient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Praktická stránka 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218175" y="14325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společná tabulka  vs  jednotlivá pracoviště 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doplnění nových položek (indikace, komplikace)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prospektivně vs retrospektivně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rozsah a časová náročnost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zodpovědná osoba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pracovní skupiny</a:t>
            </a:r>
            <a:endParaRPr sz="2000"/>
          </a:p>
        </p:txBody>
      </p:sp>
      <p:sp>
        <p:nvSpPr>
          <p:cNvPr id="139" name="Google Shape;139;p21"/>
          <p:cNvSpPr/>
          <p:nvPr/>
        </p:nvSpPr>
        <p:spPr>
          <a:xfrm>
            <a:off x="4780850" y="3177900"/>
            <a:ext cx="4105500" cy="1672800"/>
          </a:xfrm>
          <a:prstGeom prst="rect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883700" y="3289075"/>
            <a:ext cx="4376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vystihnout trendy</a:t>
            </a:r>
            <a:endParaRPr b="1" sz="25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EC525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porozumět důvodům</a:t>
            </a:r>
            <a:endParaRPr b="1" sz="2500">
              <a:solidFill>
                <a:srgbClr val="EC525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1155CC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inspirovat se druhými</a:t>
            </a:r>
            <a:endParaRPr b="1" sz="2500">
              <a:solidFill>
                <a:srgbClr val="1155CC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5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700" y="174825"/>
            <a:ext cx="238125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