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jpeg" ContentType="image/jpeg"/>
  <Override PartName="/ppt/media/image9.png" ContentType="image/pn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Klepnutím lze upravit styly předlohy textu.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F55244A-B936-45BF-BEAB-742B705C3D14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23. 8. 2022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1298E2F-5441-4C38-953B-EEB15D9CADD1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5640" y="2205000"/>
            <a:ext cx="87847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f15ff"/>
                </a:solidFill>
                <a:latin typeface="Calibri"/>
              </a:rPr>
              <a:t>ERAS směrnice ESTS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07640" y="6093360"/>
            <a:ext cx="87847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f15ff"/>
                </a:solidFill>
                <a:latin typeface="Calibri"/>
              </a:rPr>
              <a:t>CHK FNB a LF MU T. Horváth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43" name="Obrázek 5" descr="BC.png"/>
          <p:cNvPicPr/>
          <p:nvPr/>
        </p:nvPicPr>
        <p:blipFill>
          <a:blip r:embed="rId1"/>
          <a:stretch/>
        </p:blipFill>
        <p:spPr>
          <a:xfrm>
            <a:off x="7164360" y="1268640"/>
            <a:ext cx="935640" cy="741960"/>
          </a:xfrm>
          <a:prstGeom prst="rect">
            <a:avLst/>
          </a:prstGeom>
          <a:ln w="0">
            <a:noFill/>
          </a:ln>
        </p:spPr>
      </p:pic>
      <p:pic>
        <p:nvPicPr>
          <p:cNvPr id="44" name="Obrázek 7" descr="muni.png"/>
          <p:cNvPicPr/>
          <p:nvPr/>
        </p:nvPicPr>
        <p:blipFill>
          <a:blip r:embed="rId2"/>
          <a:stretch/>
        </p:blipFill>
        <p:spPr>
          <a:xfrm>
            <a:off x="7812360" y="1328400"/>
            <a:ext cx="215640" cy="178920"/>
          </a:xfrm>
          <a:prstGeom prst="rect">
            <a:avLst/>
          </a:prstGeom>
          <a:ln w="0">
            <a:noFill/>
          </a:ln>
        </p:spPr>
      </p:pic>
      <p:sp>
        <p:nvSpPr>
          <p:cNvPr id="45" name="Line 3"/>
          <p:cNvSpPr/>
          <p:nvPr/>
        </p:nvSpPr>
        <p:spPr>
          <a:xfrm>
            <a:off x="179280" y="6525000"/>
            <a:ext cx="8425080" cy="360"/>
          </a:xfrm>
          <a:prstGeom prst="line">
            <a:avLst/>
          </a:prstGeom>
          <a:ln>
            <a:solidFill>
              <a:srgbClr val="0f15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2" descr=""/>
          <p:cNvPicPr/>
          <p:nvPr/>
        </p:nvPicPr>
        <p:blipFill>
          <a:blip r:embed="rId3"/>
          <a:stretch/>
        </p:blipFill>
        <p:spPr>
          <a:xfrm>
            <a:off x="1043640" y="1124640"/>
            <a:ext cx="981360" cy="1014840"/>
          </a:xfrm>
          <a:prstGeom prst="rect">
            <a:avLst/>
          </a:prstGeom>
          <a:ln w="9525">
            <a:noFill/>
          </a:ln>
        </p:spPr>
      </p:pic>
      <p:sp>
        <p:nvSpPr>
          <p:cNvPr id="47" name="CustomShape 4"/>
          <p:cNvSpPr/>
          <p:nvPr/>
        </p:nvSpPr>
        <p:spPr>
          <a:xfrm>
            <a:off x="0" y="548640"/>
            <a:ext cx="8784720" cy="19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12500" spc="-1" strike="noStrike">
                <a:solidFill>
                  <a:srgbClr val="0f15ff"/>
                </a:solidFill>
                <a:latin typeface="Calibri"/>
              </a:rPr>
              <a:t>ERATS</a:t>
            </a:r>
            <a:endParaRPr b="0" lang="cs-CZ" sz="12500" spc="-1" strike="noStrike">
              <a:latin typeface="Arial"/>
            </a:endParaRPr>
          </a:p>
        </p:txBody>
      </p:sp>
      <p:pic>
        <p:nvPicPr>
          <p:cNvPr id="48" name="Obrázek 11" descr="MUNI_MED.jpg"/>
          <p:cNvPicPr/>
          <p:nvPr/>
        </p:nvPicPr>
        <p:blipFill>
          <a:blip r:embed="rId4"/>
          <a:stretch/>
        </p:blipFill>
        <p:spPr>
          <a:xfrm>
            <a:off x="3996000" y="3848400"/>
            <a:ext cx="1367640" cy="964800"/>
          </a:xfrm>
          <a:prstGeom prst="rect">
            <a:avLst/>
          </a:prstGeom>
          <a:ln w="0">
            <a:noFill/>
          </a:ln>
        </p:spPr>
      </p:pic>
      <p:sp>
        <p:nvSpPr>
          <p:cNvPr id="49" name="CustomShape 5"/>
          <p:cNvSpPr/>
          <p:nvPr/>
        </p:nvSpPr>
        <p:spPr>
          <a:xfrm>
            <a:off x="5868000" y="4064400"/>
            <a:ext cx="359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5400" spc="-1" strike="noStrike">
                <a:solidFill>
                  <a:srgbClr val="ff0000"/>
                </a:solidFill>
                <a:latin typeface="Calibri"/>
              </a:rPr>
              <a:t>*</a:t>
            </a:r>
            <a:endParaRPr b="0" lang="cs-CZ" sz="5400" spc="-1" strike="noStrike">
              <a:latin typeface="Arial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6876360" y="4064400"/>
            <a:ext cx="359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5400" spc="-1" strike="noStrike">
                <a:solidFill>
                  <a:srgbClr val="ff0000"/>
                </a:solidFill>
                <a:latin typeface="Calibri"/>
              </a:rPr>
              <a:t>*</a:t>
            </a:r>
            <a:endParaRPr b="0" lang="cs-CZ" sz="5400" spc="-1" strike="noStrike">
              <a:latin typeface="Aria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1646280" y="4064400"/>
            <a:ext cx="359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5400" spc="-1" strike="noStrike">
                <a:solidFill>
                  <a:srgbClr val="ff0000"/>
                </a:solidFill>
                <a:latin typeface="Calibri"/>
              </a:rPr>
              <a:t>*</a:t>
            </a:r>
            <a:endParaRPr b="0" lang="cs-CZ" sz="5400" spc="-1" strike="noStrike">
              <a:latin typeface="Arial"/>
            </a:endParaRPr>
          </a:p>
        </p:txBody>
      </p:sp>
      <p:sp>
        <p:nvSpPr>
          <p:cNvPr id="52" name="CustomShape 8"/>
          <p:cNvSpPr/>
          <p:nvPr/>
        </p:nvSpPr>
        <p:spPr>
          <a:xfrm>
            <a:off x="2654640" y="4064400"/>
            <a:ext cx="359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5400" spc="-1" strike="noStrike">
                <a:solidFill>
                  <a:srgbClr val="ff0000"/>
                </a:solidFill>
                <a:latin typeface="Calibri"/>
              </a:rPr>
              <a:t>*</a:t>
            </a:r>
            <a:endParaRPr b="0" lang="cs-CZ" sz="5400" spc="-1" strike="noStrike">
              <a:latin typeface="Arial"/>
            </a:endParaRPr>
          </a:p>
        </p:txBody>
      </p:sp>
      <p:sp>
        <p:nvSpPr>
          <p:cNvPr id="53" name="CustomShape 9"/>
          <p:cNvSpPr/>
          <p:nvPr/>
        </p:nvSpPr>
        <p:spPr>
          <a:xfrm>
            <a:off x="4375800" y="3141000"/>
            <a:ext cx="359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5400" spc="-1" strike="noStrike">
                <a:solidFill>
                  <a:srgbClr val="ff0000"/>
                </a:solidFill>
                <a:latin typeface="Calibri"/>
              </a:rPr>
              <a:t>*</a:t>
            </a:r>
            <a:endParaRPr b="0" lang="cs-CZ" sz="5400" spc="-1" strike="noStrike">
              <a:latin typeface="Arial"/>
            </a:endParaRPr>
          </a:p>
        </p:txBody>
      </p:sp>
      <p:sp>
        <p:nvSpPr>
          <p:cNvPr id="54" name="CustomShape 10"/>
          <p:cNvSpPr/>
          <p:nvPr/>
        </p:nvSpPr>
        <p:spPr>
          <a:xfrm>
            <a:off x="4375800" y="4885200"/>
            <a:ext cx="359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5400" spc="-1" strike="noStrike">
                <a:solidFill>
                  <a:srgbClr val="ff0000"/>
                </a:solidFill>
                <a:latin typeface="Calibri"/>
              </a:rPr>
              <a:t>*</a:t>
            </a:r>
            <a:endParaRPr b="0" lang="cs-CZ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ázek 3" descr="knihy-nazev.jpg"/>
          <p:cNvPicPr/>
          <p:nvPr/>
        </p:nvPicPr>
        <p:blipFill>
          <a:blip r:embed="rId1"/>
          <a:stretch/>
        </p:blipFill>
        <p:spPr>
          <a:xfrm>
            <a:off x="0" y="743760"/>
            <a:ext cx="9143640" cy="611388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251640" y="260640"/>
            <a:ext cx="878472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f15ff"/>
                </a:solidFill>
                <a:latin typeface="Calibri"/>
              </a:rPr>
              <a:t>Guidelines for enhanced recovery after lung surgery: recommendations of the ERAS Society and the ESTS Eur J CardioThorac Surg 55(2019)91-115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f15ff"/>
                </a:solidFill>
                <a:latin typeface="Calibri"/>
              </a:rPr>
              <a:t>European guidelines on structure and qualification of general thoracic surgery </a:t>
            </a:r>
            <a:r>
              <a:rPr b="0" lang="en-US" sz="1100" spc="-1" strike="noStrike">
                <a:solidFill>
                  <a:srgbClr val="0f15ff"/>
                </a:solidFill>
                <a:latin typeface="Calibri"/>
              </a:rPr>
              <a:t> Eur J CardioThorac Surg </a:t>
            </a:r>
            <a:r>
              <a:rPr b="0" lang="cs-CZ" sz="1100" spc="-1" strike="noStrike">
                <a:solidFill>
                  <a:srgbClr val="0f15ff"/>
                </a:solidFill>
                <a:latin typeface="Calibri"/>
              </a:rPr>
              <a:t>4</a:t>
            </a:r>
            <a:r>
              <a:rPr b="0" lang="en-US" sz="1100" spc="-1" strike="noStrike">
                <a:solidFill>
                  <a:srgbClr val="0f15ff"/>
                </a:solidFill>
                <a:latin typeface="Calibri"/>
              </a:rPr>
              <a:t>5(201</a:t>
            </a:r>
            <a:r>
              <a:rPr b="0" lang="cs-CZ" sz="1100" spc="-1" strike="noStrike">
                <a:solidFill>
                  <a:srgbClr val="0f15ff"/>
                </a:solidFill>
                <a:latin typeface="Calibri"/>
              </a:rPr>
              <a:t>4</a:t>
            </a:r>
            <a:r>
              <a:rPr b="0" lang="en-US" sz="1100" spc="-1" strike="noStrike">
                <a:solidFill>
                  <a:srgbClr val="0f15ff"/>
                </a:solidFill>
                <a:latin typeface="Calibri"/>
              </a:rPr>
              <a:t>)</a:t>
            </a:r>
            <a:r>
              <a:rPr b="0" lang="cs-CZ" sz="1100" spc="-1" strike="noStrike">
                <a:solidFill>
                  <a:srgbClr val="0f15ff"/>
                </a:solidFill>
                <a:latin typeface="Calibri"/>
              </a:rPr>
              <a:t>779-786</a:t>
            </a:r>
            <a:endParaRPr b="0" lang="cs-CZ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51640" y="584640"/>
            <a:ext cx="8352720" cy="41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6600" spc="-1" strike="noStrike">
                <a:solidFill>
                  <a:srgbClr val="0f15ff"/>
                </a:solidFill>
                <a:latin typeface="Calibri"/>
              </a:rPr>
              <a:t>OBDOBÍ</a:t>
            </a:r>
            <a:endParaRPr b="0" lang="cs-CZ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0" lang="en-US" sz="4000" spc="-1" strike="noStrike">
                <a:solidFill>
                  <a:srgbClr val="0f15ff"/>
                </a:solidFill>
                <a:latin typeface="Calibri"/>
              </a:rPr>
              <a:t>p</a:t>
            </a:r>
            <a:r>
              <a:rPr b="0" lang="cs-CZ" sz="4000" spc="-1" strike="noStrike">
                <a:solidFill>
                  <a:srgbClr val="0f15ff"/>
                </a:solidFill>
                <a:latin typeface="Calibri"/>
              </a:rPr>
              <a:t>ředoperační</a:t>
            </a:r>
            <a:endParaRPr b="0" lang="cs-CZ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f15ff"/>
                </a:solidFill>
                <a:latin typeface="Calibri"/>
              </a:rPr>
              <a:t>p</a:t>
            </a:r>
            <a:r>
              <a:rPr b="0" lang="cs-CZ" sz="4000" spc="-1" strike="noStrike">
                <a:solidFill>
                  <a:srgbClr val="0f15ff"/>
                </a:solidFill>
                <a:latin typeface="Calibri"/>
              </a:rPr>
              <a:t>řijetí</a:t>
            </a:r>
            <a:endParaRPr b="0" lang="cs-CZ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f15ff"/>
                </a:solidFill>
                <a:latin typeface="Calibri"/>
              </a:rPr>
              <a:t>p</a:t>
            </a:r>
            <a:r>
              <a:rPr b="0" lang="cs-CZ" sz="4000" spc="-1" strike="noStrike">
                <a:solidFill>
                  <a:srgbClr val="0f15ff"/>
                </a:solidFill>
                <a:latin typeface="Calibri"/>
              </a:rPr>
              <a:t>erioperační</a:t>
            </a:r>
            <a:endParaRPr b="0" lang="cs-CZ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4000" spc="-1" strike="noStrike">
                <a:solidFill>
                  <a:srgbClr val="0f15ff"/>
                </a:solidFill>
                <a:latin typeface="Calibri"/>
              </a:rPr>
              <a:t>pooperační</a:t>
            </a:r>
            <a:endParaRPr b="0" lang="cs-CZ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611640" y="2781000"/>
            <a:ext cx="835272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6600" spc="-1" strike="noStrike">
                <a:solidFill>
                  <a:srgbClr val="ff0000"/>
                </a:solidFill>
                <a:latin typeface="Calibri"/>
              </a:rPr>
              <a:t>PACIENT</a:t>
            </a:r>
            <a:endParaRPr b="0" lang="cs-CZ" sz="66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2915640" y="2133000"/>
            <a:ext cx="3724200" cy="24141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251640" y="1268640"/>
            <a:ext cx="432000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0f15ff"/>
                </a:solidFill>
                <a:latin typeface="Calibri"/>
              </a:rPr>
              <a:t>PROFESIONALITA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539640" y="4653000"/>
            <a:ext cx="432000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0f15ff"/>
                </a:solidFill>
                <a:latin typeface="Calibri"/>
              </a:rPr>
              <a:t>REGIONALITA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62" name="CustomShape 5"/>
          <p:cNvSpPr/>
          <p:nvPr/>
        </p:nvSpPr>
        <p:spPr>
          <a:xfrm>
            <a:off x="4932000" y="4653000"/>
            <a:ext cx="432000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0f15ff"/>
                </a:solidFill>
                <a:latin typeface="Calibri"/>
              </a:rPr>
              <a:t>UNIVERZALITA</a:t>
            </a:r>
            <a:endParaRPr b="0" lang="cs-CZ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0f15ff"/>
                </a:solidFill>
                <a:latin typeface="Calibri"/>
              </a:rPr>
              <a:t>                                   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63" name="CustomShape 6"/>
          <p:cNvSpPr/>
          <p:nvPr/>
        </p:nvSpPr>
        <p:spPr>
          <a:xfrm>
            <a:off x="4644000" y="1340640"/>
            <a:ext cx="432000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f15ff"/>
                </a:solidFill>
                <a:latin typeface="Calibri"/>
              </a:rPr>
              <a:t>EMPATIE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64" name="Obrázek 7" descr="BC.png"/>
          <p:cNvPicPr/>
          <p:nvPr/>
        </p:nvPicPr>
        <p:blipFill>
          <a:blip r:embed="rId1"/>
          <a:stretch/>
        </p:blipFill>
        <p:spPr>
          <a:xfrm>
            <a:off x="7380360" y="5661360"/>
            <a:ext cx="1369440" cy="108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395640" y="2709000"/>
            <a:ext cx="835272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6600" spc="-1" strike="noStrike">
                <a:solidFill>
                  <a:srgbClr val="ff0000"/>
                </a:solidFill>
                <a:latin typeface="Calibri"/>
              </a:rPr>
              <a:t>PACIENT</a:t>
            </a:r>
            <a:endParaRPr b="0" lang="cs-CZ" sz="6600" spc="-1" strike="noStrike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2699640" y="2061000"/>
            <a:ext cx="3724200" cy="24141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2339640" y="4797000"/>
            <a:ext cx="432000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f15ff"/>
                </a:solidFill>
                <a:latin typeface="Calibri"/>
              </a:rPr>
              <a:t>UNIFIKACE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>
            <a:off x="2339640" y="1052640"/>
            <a:ext cx="432000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f15ff"/>
                </a:solidFill>
                <a:latin typeface="Calibri"/>
              </a:rPr>
              <a:t>KOORDINACE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69" name="Obrázek 7" descr="BC.png"/>
          <p:cNvPicPr/>
          <p:nvPr/>
        </p:nvPicPr>
        <p:blipFill>
          <a:blip r:embed="rId1"/>
          <a:stretch/>
        </p:blipFill>
        <p:spPr>
          <a:xfrm>
            <a:off x="7380360" y="5661360"/>
            <a:ext cx="1369440" cy="108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539640" y="5301360"/>
            <a:ext cx="7920360" cy="14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f15ff"/>
                </a:solidFill>
                <a:latin typeface="Calibri"/>
              </a:rPr>
              <a:t>MEZIOBOROVÁ A MEZIÚSTAVNÍ</a:t>
            </a:r>
            <a:endParaRPr b="0" lang="cs-CZ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f15ff"/>
                </a:solidFill>
                <a:latin typeface="Calibri"/>
              </a:rPr>
              <a:t>OPTIMALIZACE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71" name="Picture 2" descr="Vstupní část Kampusu"/>
          <p:cNvPicPr/>
          <p:nvPr/>
        </p:nvPicPr>
        <p:blipFill>
          <a:blip r:embed="rId1"/>
          <a:stretch/>
        </p:blipFill>
        <p:spPr>
          <a:xfrm>
            <a:off x="827640" y="404640"/>
            <a:ext cx="7447680" cy="4968000"/>
          </a:xfrm>
          <a:prstGeom prst="rect">
            <a:avLst/>
          </a:prstGeom>
          <a:ln w="0">
            <a:noFill/>
          </a:ln>
        </p:spPr>
      </p:pic>
      <p:pic>
        <p:nvPicPr>
          <p:cNvPr id="72" name="Obrázek 12" descr="babak.png"/>
          <p:cNvPicPr/>
          <p:nvPr/>
        </p:nvPicPr>
        <p:blipFill>
          <a:blip r:embed="rId2"/>
          <a:stretch/>
        </p:blipFill>
        <p:spPr>
          <a:xfrm>
            <a:off x="6516360" y="332640"/>
            <a:ext cx="1599480" cy="22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67640" y="764640"/>
            <a:ext cx="8208720" cy="38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0f15ff"/>
                </a:solidFill>
                <a:latin typeface="Calibri"/>
              </a:rPr>
              <a:t>II. mezioborová konference </a:t>
            </a:r>
            <a:br/>
            <a:endParaRPr b="0" lang="cs-CZ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4800" spc="-1" strike="noStrike">
                <a:solidFill>
                  <a:srgbClr val="0f15ff"/>
                </a:solidFill>
                <a:latin typeface="Calibri"/>
              </a:rPr>
              <a:t>ERATS</a:t>
            </a:r>
            <a:endParaRPr b="0" lang="cs-CZ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4800" spc="-1" strike="noStrike">
                <a:solidFill>
                  <a:srgbClr val="0f15ff"/>
                </a:solidFill>
                <a:latin typeface="Calibri"/>
              </a:rPr>
              <a:t>Univerzitní kampus Brno</a:t>
            </a:r>
            <a:endParaRPr b="0" lang="cs-CZ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4800" spc="-1" strike="noStrike">
                <a:solidFill>
                  <a:srgbClr val="0f15ff"/>
                </a:solidFill>
                <a:latin typeface="Calibri"/>
              </a:rPr>
              <a:t>20. ledna 2023</a:t>
            </a:r>
            <a:endParaRPr b="0" lang="cs-CZ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4800" spc="-1" strike="noStrike">
                <a:solidFill>
                  <a:srgbClr val="0f15ff"/>
                </a:solidFill>
                <a:latin typeface="Calibri"/>
              </a:rPr>
              <a:t>B11/334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Application>LibreOffice/7.0.6.2$Windows_X86_64 LibreOffice_project/144abb84a525d8e30c9dbbefa69cbbf2d8d4ae3b</Application>
  <AppVersion>15.0000</AppVersion>
  <Words>106</Words>
  <Paragraphs>75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2022-04-14T09:27:22Z</dcterms:created>
  <dc:creator>libor hudak</dc:creator>
  <dc:description/>
  <dc:language>cs-CZ</dc:language>
  <cp:lastModifiedBy/>
  <dcterms:modified xsi:type="dcterms:W3CDTF">2022-08-23T16:41:17Z</dcterms:modified>
  <cp:revision>55</cp:revision>
  <dc:subject/>
  <dc:title>Snímek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15</vt:i4>
  </property>
</Properties>
</file>