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60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425774" y="2194919"/>
            <a:ext cx="9143280" cy="16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4800" b="0" strike="noStrike" spc="-1" dirty="0">
                <a:solidFill>
                  <a:srgbClr val="D5001D"/>
                </a:solidFill>
                <a:latin typeface="Arial"/>
                <a:ea typeface="DejaVu Sans"/>
              </a:rPr>
              <a:t>Vstupní komunikace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4800" b="0" strike="noStrike" spc="-1" dirty="0">
                <a:solidFill>
                  <a:srgbClr val="D5001D"/>
                </a:solidFill>
                <a:latin typeface="Arial"/>
                <a:ea typeface="DejaVu Sans"/>
              </a:rPr>
              <a:t>a poradenství</a:t>
            </a:r>
            <a:endParaRPr lang="cs-CZ" sz="4800" b="0" strike="noStrike" spc="-1" dirty="0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7708490" y="4571137"/>
            <a:ext cx="4749786" cy="16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D5001D"/>
                </a:solidFill>
                <a:latin typeface="Arial"/>
                <a:ea typeface="DejaVu Sans"/>
              </a:rPr>
              <a:t>Dana Sochorová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D5001D"/>
                </a:solidFill>
                <a:latin typeface="Arial"/>
                <a:ea typeface="DejaVu Sans"/>
              </a:rPr>
              <a:t>	Chirurgická klinika FN Brno</a:t>
            </a:r>
            <a:endParaRPr lang="cs-CZ" sz="2400" b="0" strike="noStrike" spc="-1" dirty="0">
              <a:latin typeface="Arial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4DB993CC-3DDB-90FD-E48F-2610B785AAA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94968" y="750699"/>
            <a:ext cx="11257935" cy="805498"/>
          </a:xfrm>
          <a:prstGeom prst="rect">
            <a:avLst/>
          </a:prstGeom>
          <a:ln w="0"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A172D55-F628-A059-F8E2-DED5D83B9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32" y="5845319"/>
            <a:ext cx="78771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9316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strike="noStrike" spc="-1" dirty="0">
                <a:solidFill>
                  <a:srgbClr val="D5001D"/>
                </a:solidFill>
                <a:latin typeface="Calibri Light"/>
                <a:ea typeface="DejaVu Sans"/>
              </a:rPr>
              <a:t>Předoperační informování pacienta</a:t>
            </a:r>
            <a:endParaRPr lang="cs-CZ" sz="4400" strike="noStrike" spc="-1" dirty="0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9179280" y="4191120"/>
            <a:ext cx="3120480" cy="38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83" name="Picture 2" descr="Premium Vector | City street cartography folded paper map plan with gps  location place pins and navigation route between point markers. finding way  path direction concept perspective view isometric vector illustration"/>
          <p:cNvPicPr/>
          <p:nvPr/>
        </p:nvPicPr>
        <p:blipFill>
          <a:blip r:embed="rId2"/>
          <a:stretch/>
        </p:blipFill>
        <p:spPr>
          <a:xfrm>
            <a:off x="3948480" y="2321163"/>
            <a:ext cx="4431960" cy="2952000"/>
          </a:xfrm>
          <a:prstGeom prst="rect">
            <a:avLst/>
          </a:prstGeom>
          <a:ln w="0">
            <a:noFill/>
          </a:ln>
        </p:spPr>
      </p:pic>
      <p:pic>
        <p:nvPicPr>
          <p:cNvPr id="84" name="Obrázek 3"/>
          <p:cNvPicPr/>
          <p:nvPr/>
        </p:nvPicPr>
        <p:blipFill>
          <a:blip r:embed="rId3"/>
          <a:stretch/>
        </p:blipFill>
        <p:spPr>
          <a:xfrm>
            <a:off x="9370800" y="2608560"/>
            <a:ext cx="1938600" cy="192492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10" descr="Hospital buildings - Free medical icons"/>
          <p:cNvPicPr/>
          <p:nvPr/>
        </p:nvPicPr>
        <p:blipFill>
          <a:blip r:embed="rId4"/>
          <a:stretch/>
        </p:blipFill>
        <p:spPr>
          <a:xfrm>
            <a:off x="1059840" y="2870163"/>
            <a:ext cx="2089800" cy="185400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522360" y="4000680"/>
            <a:ext cx="3806280" cy="38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strike="noStrike" spc="-1" dirty="0">
                <a:solidFill>
                  <a:srgbClr val="D5001D"/>
                </a:solidFill>
                <a:latin typeface="Calibri Light"/>
                <a:ea typeface="DejaVu Sans"/>
              </a:rPr>
              <a:t>Praktické informace</a:t>
            </a:r>
            <a:endParaRPr lang="cs-CZ" sz="4400" strike="noStrike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805680" y="393048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Obrázek 5"/>
          <p:cNvPicPr/>
          <p:nvPr/>
        </p:nvPicPr>
        <p:blipFill>
          <a:blip r:embed="rId2"/>
          <a:stretch/>
        </p:blipFill>
        <p:spPr>
          <a:xfrm>
            <a:off x="475920" y="2300040"/>
            <a:ext cx="5466960" cy="385452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6" descr="Piktogram parkoviště barevná samolepka | Poháry.com"/>
          <p:cNvPicPr/>
          <p:nvPr/>
        </p:nvPicPr>
        <p:blipFill>
          <a:blip r:embed="rId3"/>
          <a:stretch/>
        </p:blipFill>
        <p:spPr>
          <a:xfrm>
            <a:off x="6273000" y="1968480"/>
            <a:ext cx="2624760" cy="2102075"/>
          </a:xfrm>
          <a:prstGeom prst="rect">
            <a:avLst/>
          </a:prstGeom>
          <a:ln w="0">
            <a:noFill/>
          </a:ln>
        </p:spPr>
      </p:pic>
      <p:pic>
        <p:nvPicPr>
          <p:cNvPr id="93" name="Obrázek 8"/>
          <p:cNvPicPr/>
          <p:nvPr/>
        </p:nvPicPr>
        <p:blipFill>
          <a:blip r:embed="rId4"/>
          <a:stretch/>
        </p:blipFill>
        <p:spPr>
          <a:xfrm>
            <a:off x="6685935" y="4255568"/>
            <a:ext cx="1868130" cy="1574961"/>
          </a:xfrm>
          <a:prstGeom prst="rect">
            <a:avLst/>
          </a:prstGeom>
          <a:ln w="0">
            <a:noFill/>
          </a:ln>
        </p:spPr>
      </p:pic>
      <p:pic>
        <p:nvPicPr>
          <p:cNvPr id="94" name="Picture 2" descr="3-měsíční kalendáře - Reklamní předměty"/>
          <p:cNvPicPr/>
          <p:nvPr/>
        </p:nvPicPr>
        <p:blipFill>
          <a:blip r:embed="rId5"/>
          <a:stretch/>
        </p:blipFill>
        <p:spPr>
          <a:xfrm>
            <a:off x="9227880" y="1968480"/>
            <a:ext cx="2624760" cy="4456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9316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strike="noStrike" spc="-1" dirty="0">
                <a:solidFill>
                  <a:srgbClr val="D5001D"/>
                </a:solidFill>
                <a:latin typeface="Calibri Light"/>
                <a:ea typeface="DejaVu Sans"/>
              </a:rPr>
              <a:t>Předoperační příprava</a:t>
            </a:r>
            <a:endParaRPr lang="cs-CZ" sz="440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838080" y="1857960"/>
            <a:ext cx="359532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98" name="Picture 4" descr="Vnitřní motivace, síla a seberealizace - Jindřich Smítka"/>
          <p:cNvPicPr/>
          <p:nvPr/>
        </p:nvPicPr>
        <p:blipFill>
          <a:blip r:embed="rId2"/>
          <a:stretch/>
        </p:blipFill>
        <p:spPr>
          <a:xfrm>
            <a:off x="8464320" y="1857960"/>
            <a:ext cx="2307600" cy="155124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8" descr="Více než 100 obrázků na téma Zákaz Kouření a Kouření zdarma"/>
          <p:cNvPicPr/>
          <p:nvPr/>
        </p:nvPicPr>
        <p:blipFill>
          <a:blip r:embed="rId3"/>
          <a:stretch/>
        </p:blipFill>
        <p:spPr>
          <a:xfrm>
            <a:off x="8696880" y="3755923"/>
            <a:ext cx="1787555" cy="1687374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4"/>
          <p:cNvSpPr/>
          <p:nvPr/>
        </p:nvSpPr>
        <p:spPr>
          <a:xfrm>
            <a:off x="2309426" y="2633580"/>
            <a:ext cx="5394852" cy="15938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spcAft>
                <a:spcPts val="135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kondiční příprava</a:t>
            </a:r>
            <a:endParaRPr lang="cs-CZ" sz="32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135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nutriční poradenství</a:t>
            </a:r>
            <a:endParaRPr lang="cs-CZ" sz="32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spcAft>
                <a:spcPts val="135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odborná pomoc s odvykáním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2" name="CustomShape 6">
            <a:extLst>
              <a:ext uri="{FF2B5EF4-FFF2-40B4-BE49-F238E27FC236}">
                <a16:creationId xmlns:a16="http://schemas.microsoft.com/office/drawing/2014/main" id="{FC83A940-6C83-65B0-655D-9B5BF74D91CA}"/>
              </a:ext>
            </a:extLst>
          </p:cNvPr>
          <p:cNvSpPr/>
          <p:nvPr/>
        </p:nvSpPr>
        <p:spPr>
          <a:xfrm>
            <a:off x="2183458" y="5790020"/>
            <a:ext cx="764809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800" b="1" i="1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m</a:t>
            </a:r>
            <a:r>
              <a:rPr lang="cs-CZ" sz="2800" b="1" i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otivačně – s pochopením – konkrétní plán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9316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strike="noStrike" spc="-1" dirty="0">
                <a:solidFill>
                  <a:srgbClr val="D5001D"/>
                </a:solidFill>
                <a:latin typeface="Calibri Light"/>
                <a:ea typeface="DejaVu Sans"/>
              </a:rPr>
              <a:t>Průběh hospitalizace</a:t>
            </a:r>
            <a:endParaRPr lang="cs-CZ" sz="4400" strike="noStrike" spc="-1" dirty="0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838080" y="1857960"/>
            <a:ext cx="359532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1178313" y="2006058"/>
            <a:ext cx="5503728" cy="2099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895320" indent="-342360">
              <a:lnSpc>
                <a:spcPct val="100000"/>
              </a:lnSpc>
              <a:spcAft>
                <a:spcPts val="135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anestezie celková / svodná</a:t>
            </a:r>
            <a:endParaRPr lang="cs-CZ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895320" indent="-342360">
              <a:lnSpc>
                <a:spcPct val="100000"/>
              </a:lnSpc>
              <a:spcAft>
                <a:spcPts val="135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cs-CZ" sz="3200" spc="-1" dirty="0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nterkostální / </a:t>
            </a:r>
            <a:r>
              <a:rPr lang="cs-CZ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vagální</a:t>
            </a: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blok</a:t>
            </a:r>
          </a:p>
          <a:p>
            <a:pPr marL="895320" indent="-342360">
              <a:spcAft>
                <a:spcPts val="135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charakter výkonu</a:t>
            </a:r>
            <a:endParaRPr lang="cs-CZ" sz="3200" b="0" strike="noStrike" spc="-1" dirty="0">
              <a:latin typeface="Arial"/>
            </a:endParaRPr>
          </a:p>
          <a:p>
            <a:pPr marL="552960">
              <a:lnSpc>
                <a:spcPct val="100000"/>
              </a:lnSpc>
              <a:spcAft>
                <a:spcPts val="135"/>
              </a:spcAft>
              <a:buClr>
                <a:srgbClr val="000000"/>
              </a:buClr>
            </a:pPr>
            <a:endParaRPr lang="cs-CZ" sz="3200" b="0" strike="noStrike" spc="-1" dirty="0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3456278" y="4484481"/>
            <a:ext cx="551052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cs-CZ" sz="24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→ </a:t>
            </a:r>
            <a:r>
              <a:rPr lang="cs-CZ" sz="2800" b="0" strike="noStrike" spc="-1" dirty="0">
                <a:solidFill>
                  <a:srgbClr val="D5001D"/>
                </a:solidFill>
                <a:latin typeface="Calibri"/>
                <a:ea typeface="DejaVu Sans"/>
              </a:rPr>
              <a:t>komplikace, jejich prevence </a:t>
            </a:r>
            <a:endParaRPr lang="cs-CZ" sz="28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D5001D"/>
                </a:solidFill>
                <a:latin typeface="Calibri"/>
                <a:ea typeface="DejaVu Sans"/>
              </a:rPr>
              <a:t>     terapeutická strategie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endParaRPr lang="cs-CZ" sz="2400" b="0" strike="noStrike" spc="-1" dirty="0">
              <a:latin typeface="Arial"/>
            </a:endParaRPr>
          </a:p>
        </p:txBody>
      </p:sp>
      <p:pic>
        <p:nvPicPr>
          <p:cNvPr id="107" name="Picture 2" descr="Opatření v ordinaci"/>
          <p:cNvPicPr/>
          <p:nvPr/>
        </p:nvPicPr>
        <p:blipFill>
          <a:blip r:embed="rId2"/>
          <a:stretch/>
        </p:blipFill>
        <p:spPr>
          <a:xfrm>
            <a:off x="9679650" y="3975714"/>
            <a:ext cx="1964339" cy="1830752"/>
          </a:xfrm>
          <a:prstGeom prst="rect">
            <a:avLst/>
          </a:prstGeom>
          <a:ln w="0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8E2022-CB26-BA71-8168-6FA3ED5AF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51" y="1601661"/>
            <a:ext cx="2512142" cy="2175035"/>
          </a:xfrm>
          <a:prstGeom prst="rect">
            <a:avLst/>
          </a:prstGeom>
        </p:spPr>
      </p:pic>
      <p:sp>
        <p:nvSpPr>
          <p:cNvPr id="8" name="CustomShape 6">
            <a:extLst>
              <a:ext uri="{FF2B5EF4-FFF2-40B4-BE49-F238E27FC236}">
                <a16:creationId xmlns:a16="http://schemas.microsoft.com/office/drawing/2014/main" id="{2BF30E61-2C83-2A38-BC8D-195904E7902E}"/>
              </a:ext>
            </a:extLst>
          </p:cNvPr>
          <p:cNvSpPr/>
          <p:nvPr/>
        </p:nvSpPr>
        <p:spPr>
          <a:xfrm>
            <a:off x="1824491" y="5971194"/>
            <a:ext cx="816843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800" b="1" i="1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názorně</a:t>
            </a:r>
            <a:r>
              <a:rPr lang="cs-CZ" sz="2800" b="1" i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– obrazové materiály – erudiční sestra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E53EF0E-4680-3EB5-DA25-7B197F1B50F3}"/>
              </a:ext>
            </a:extLst>
          </p:cNvPr>
          <p:cNvSpPr/>
          <p:nvPr/>
        </p:nvSpPr>
        <p:spPr>
          <a:xfrm>
            <a:off x="2920181" y="4316361"/>
            <a:ext cx="5748359" cy="13219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330200" y="40356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9316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b="0" strike="noStrike" spc="-1">
                <a:solidFill>
                  <a:srgbClr val="D5001D"/>
                </a:solidFill>
                <a:latin typeface="Calibri Light"/>
                <a:ea typeface="DejaVu Sans"/>
              </a:rPr>
              <a:t>Rekonvalescence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838080" y="1857960"/>
            <a:ext cx="359532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931680" y="2057250"/>
            <a:ext cx="5552523" cy="19760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895320" indent="-342360">
              <a:lnSpc>
                <a:spcPct val="100000"/>
              </a:lnSpc>
              <a:spcAft>
                <a:spcPts val="135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doba hospitalizace</a:t>
            </a:r>
          </a:p>
          <a:p>
            <a:pPr marL="895320" indent="-342360">
              <a:lnSpc>
                <a:spcPct val="100000"/>
              </a:lnSpc>
              <a:spcAft>
                <a:spcPts val="135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návrat k běžným aktivitám</a:t>
            </a:r>
            <a:endParaRPr lang="cs-CZ" sz="3200" b="0" strike="noStrike" spc="-1" dirty="0">
              <a:latin typeface="Arial"/>
            </a:endParaRPr>
          </a:p>
          <a:p>
            <a:pPr marL="895320" indent="-342360">
              <a:lnSpc>
                <a:spcPct val="100000"/>
              </a:lnSpc>
              <a:spcAft>
                <a:spcPts val="135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cs-CZ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pracovní neschopnost</a:t>
            </a:r>
            <a:endParaRPr lang="cs-CZ" sz="3200" b="0" strike="noStrike" spc="-1" dirty="0">
              <a:latin typeface="Arial"/>
            </a:endParaRPr>
          </a:p>
          <a:p>
            <a:pPr marL="552600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</p:txBody>
      </p:sp>
      <p:pic>
        <p:nvPicPr>
          <p:cNvPr id="116" name="Obrázek 2"/>
          <p:cNvPicPr/>
          <p:nvPr/>
        </p:nvPicPr>
        <p:blipFill>
          <a:blip r:embed="rId2"/>
          <a:stretch/>
        </p:blipFill>
        <p:spPr>
          <a:xfrm>
            <a:off x="8740877" y="2516024"/>
            <a:ext cx="2939760" cy="359388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6"/>
          <p:cNvSpPr/>
          <p:nvPr/>
        </p:nvSpPr>
        <p:spPr>
          <a:xfrm>
            <a:off x="8536537" y="1630080"/>
            <a:ext cx="42631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0">
              <a:lnSpc>
                <a:spcPct val="100000"/>
              </a:lnSpc>
            </a:pPr>
            <a:r>
              <a:rPr lang="cs-CZ" sz="2400" b="1" i="1" spc="-1" dirty="0" err="1">
                <a:solidFill>
                  <a:schemeClr val="accent1">
                    <a:lumMod val="75000"/>
                  </a:schemeClr>
                </a:solidFill>
                <a:latin typeface="Arial"/>
              </a:rPr>
              <a:t>Patient</a:t>
            </a:r>
            <a:r>
              <a:rPr lang="cs-CZ" sz="2400" b="1" i="1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cs-CZ" sz="2400" b="1" i="1" spc="-1" dirty="0" err="1">
                <a:solidFill>
                  <a:schemeClr val="accent1">
                    <a:lumMod val="75000"/>
                  </a:schemeClr>
                </a:solidFill>
                <a:latin typeface="Arial"/>
              </a:rPr>
              <a:t>pathways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628FFDF9-9727-C1A5-4DE8-5F6DF775633E}"/>
              </a:ext>
            </a:extLst>
          </p:cNvPr>
          <p:cNvSpPr/>
          <p:nvPr/>
        </p:nvSpPr>
        <p:spPr>
          <a:xfrm>
            <a:off x="3230357" y="4482390"/>
            <a:ext cx="551052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cs-CZ" sz="28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→ </a:t>
            </a:r>
            <a:r>
              <a:rPr lang="cs-CZ" sz="2800" b="0" strike="noStrike" spc="-1" dirty="0">
                <a:solidFill>
                  <a:srgbClr val="D5001D"/>
                </a:solidFill>
                <a:latin typeface="Calibri"/>
                <a:ea typeface="DejaVu Sans"/>
              </a:rPr>
              <a:t>akutní potíže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cs-CZ" sz="2800" spc="-1" dirty="0">
                <a:solidFill>
                  <a:srgbClr val="D5001D"/>
                </a:solidFill>
                <a:latin typeface="Calibri"/>
                <a:ea typeface="DejaVu Sans"/>
                <a:cs typeface="Calibri" panose="020F0502020204030204" pitchFamily="34" charset="0"/>
              </a:rPr>
              <a:t>              &amp;</a:t>
            </a:r>
            <a:r>
              <a:rPr lang="cs-CZ" sz="2800" b="0" strike="noStrike" spc="-1" dirty="0">
                <a:solidFill>
                  <a:srgbClr val="D5001D"/>
                </a:solidFill>
                <a:latin typeface="Calibri"/>
                <a:ea typeface="DejaVu Sans"/>
              </a:rPr>
              <a:t> 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cs-CZ" sz="2800" spc="-1" dirty="0">
                <a:solidFill>
                  <a:srgbClr val="D5001D"/>
                </a:solidFill>
                <a:latin typeface="Calibri"/>
              </a:rPr>
              <a:t>    kam se obrátit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1D5AD46-5816-2D96-8FDA-DCFC9AAAAEFA}"/>
              </a:ext>
            </a:extLst>
          </p:cNvPr>
          <p:cNvSpPr/>
          <p:nvPr/>
        </p:nvSpPr>
        <p:spPr>
          <a:xfrm>
            <a:off x="3061038" y="4312964"/>
            <a:ext cx="3083362" cy="16287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Brochure or Flyer Icon in Cartoon Style Stock Vector - Illustration of  cartoon, desktop: 38141669"/>
          <p:cNvPicPr/>
          <p:nvPr/>
        </p:nvPicPr>
        <p:blipFill>
          <a:blip r:embed="rId2"/>
          <a:stretch/>
        </p:blipFill>
        <p:spPr>
          <a:xfrm>
            <a:off x="2732995" y="1626175"/>
            <a:ext cx="3295336" cy="3029798"/>
          </a:xfrm>
          <a:prstGeom prst="rect">
            <a:avLst/>
          </a:prstGeom>
          <a:ln w="0"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907200" y="3398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b="0" strike="noStrike" spc="-1">
                <a:solidFill>
                  <a:srgbClr val="D5001D"/>
                </a:solidFill>
                <a:latin typeface="Calibri Light"/>
                <a:ea typeface="DejaVu Sans"/>
              </a:rPr>
              <a:t>Forma edukace a předoperační přípravy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805680" y="393048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A9F284-90C5-6816-1486-2B1013C82176}"/>
              </a:ext>
            </a:extLst>
          </p:cNvPr>
          <p:cNvSpPr txBox="1"/>
          <p:nvPr/>
        </p:nvSpPr>
        <p:spPr>
          <a:xfrm>
            <a:off x="6754058" y="297820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0" i="1" strike="noStrike" spc="-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communicare</a:t>
            </a:r>
            <a:r>
              <a:rPr lang="cs-CZ" sz="3200" b="0" i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 = sdělit</a:t>
            </a:r>
            <a:endParaRPr lang="cs-CZ" sz="3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i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                            spojovat</a:t>
            </a:r>
            <a:endParaRPr lang="cs-CZ" sz="3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i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                            svěřovat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54D940-518B-2549-4062-759432B8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40" y="4371133"/>
            <a:ext cx="5241621" cy="22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15852CC-A53C-D7A8-18A4-12905FAFB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7" y="1911015"/>
            <a:ext cx="2338028" cy="24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07FF57FF-F797-36A3-55A0-1561B8F90543}"/>
              </a:ext>
            </a:extLst>
          </p:cNvPr>
          <p:cNvSpPr/>
          <p:nvPr/>
        </p:nvSpPr>
        <p:spPr>
          <a:xfrm>
            <a:off x="6619319" y="2802194"/>
            <a:ext cx="4520629" cy="18537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400" b="0" strike="noStrike" spc="-1">
                <a:solidFill>
                  <a:srgbClr val="D5001D"/>
                </a:solidFill>
                <a:latin typeface="Calibri Light"/>
                <a:ea typeface="DejaVu Sans"/>
              </a:rPr>
              <a:t>Lékaři jako naslouchající průvodci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Obrázek 2"/>
          <p:cNvPicPr/>
          <p:nvPr/>
        </p:nvPicPr>
        <p:blipFill>
          <a:blip r:embed="rId2"/>
          <a:stretch/>
        </p:blipFill>
        <p:spPr>
          <a:xfrm>
            <a:off x="371880" y="5554800"/>
            <a:ext cx="11667240" cy="1037520"/>
          </a:xfrm>
          <a:prstGeom prst="rect">
            <a:avLst/>
          </a:prstGeom>
          <a:ln w="0">
            <a:noFill/>
          </a:ln>
        </p:spPr>
      </p:pic>
      <p:sp>
        <p:nvSpPr>
          <p:cNvPr id="129" name="CustomShape 4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0" name="Picture 2" descr="Premium Vector | City street cartography folded paper map plan with gps  location place pins and navigation route between point markers. finding way  path direction concept perspective view isometric vector illustration"/>
          <p:cNvPicPr/>
          <p:nvPr/>
        </p:nvPicPr>
        <p:blipFill>
          <a:blip r:embed="rId3"/>
          <a:stretch/>
        </p:blipFill>
        <p:spPr>
          <a:xfrm>
            <a:off x="1815840" y="2071338"/>
            <a:ext cx="4431960" cy="2952000"/>
          </a:xfrm>
          <a:prstGeom prst="rect">
            <a:avLst/>
          </a:prstGeom>
          <a:ln w="0">
            <a:noFill/>
          </a:ln>
        </p:spPr>
      </p:pic>
      <p:pic>
        <p:nvPicPr>
          <p:cNvPr id="2" name="Obrázek 3">
            <a:extLst>
              <a:ext uri="{FF2B5EF4-FFF2-40B4-BE49-F238E27FC236}">
                <a16:creationId xmlns:a16="http://schemas.microsoft.com/office/drawing/2014/main" id="{7B1A46D8-D8C1-97EC-8CA4-D77B6B18E19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344146" y="2365945"/>
            <a:ext cx="2438950" cy="212575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101</Words>
  <Application>Microsoft Office PowerPoint</Application>
  <PresentationFormat>Širokoúhlá obrazovka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Dana Sochorova</dc:creator>
  <dc:description/>
  <cp:lastModifiedBy>Vít Pavelka</cp:lastModifiedBy>
  <cp:revision>40</cp:revision>
  <dcterms:created xsi:type="dcterms:W3CDTF">2022-08-09T11:25:46Z</dcterms:created>
  <dcterms:modified xsi:type="dcterms:W3CDTF">2022-09-15T22:54:30Z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8</vt:i4>
  </property>
</Properties>
</file>