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0" r:id="rId3"/>
    <p:sldId id="261" r:id="rId4"/>
    <p:sldId id="262" r:id="rId5"/>
    <p:sldId id="265" r:id="rId6"/>
    <p:sldId id="264" r:id="rId7"/>
    <p:sldId id="343" r:id="rId8"/>
    <p:sldId id="341" r:id="rId9"/>
    <p:sldId id="263" r:id="rId10"/>
    <p:sldId id="344" r:id="rId11"/>
    <p:sldId id="345" r:id="rId12"/>
    <p:sldId id="340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754" autoAdjust="0"/>
  </p:normalViewPr>
  <p:slideViewPr>
    <p:cSldViewPr snapToGrid="0">
      <p:cViewPr>
        <p:scale>
          <a:sx n="123" d="100"/>
          <a:sy n="123" d="100"/>
        </p:scale>
        <p:origin x="114" y="28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740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Interní hematologická a onkologická klinika Fakultní nemocnice Brno a Lékařské fakulty Masarykovy univerzity</a:t>
            </a:r>
          </a:p>
          <a:p>
            <a:r>
              <a:rPr lang="cs-CZ" dirty="0"/>
              <a:t>Nutriční ambulance Fakultní nemocnice Brno</a:t>
            </a: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Interní hematologická a onkologická klinika Fakultní nemocnice Brno a Lékařské fakulty Masarykovy univerzity</a:t>
            </a:r>
          </a:p>
          <a:p>
            <a:r>
              <a:rPr lang="cs-CZ" dirty="0"/>
              <a:t>Nutriční ambulance Fakultní nemocnice Brno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Klinika (ústav) Fakultní nemocnice Brno a Lékařské fakulty Masarykovy univerzity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Interní hematologická a onkologická klinika Fakultní nemocnice Brno a Lékařské fakulty Masarykovy univerzity</a:t>
            </a:r>
          </a:p>
          <a:p>
            <a:r>
              <a:rPr lang="cs-CZ" dirty="0"/>
              <a:t>Nutriční ambulance Fakultní nemocnice Brno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 dirty="0"/>
              <a:t>Interní hematologická a onkologická klinika Fakultní nemocnice Brno a Lékařské fakulty Masarykovy univerzity</a:t>
            </a:r>
          </a:p>
          <a:p>
            <a:r>
              <a:rPr lang="cs-CZ" dirty="0"/>
              <a:t>Nutriční ambulance Fakultní nemocnice Brno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Interní hematologická a onkologická klinika Fakultní nemocnice Brno a Lékařské fakulty Masarykovy univerzity</a:t>
            </a:r>
          </a:p>
          <a:p>
            <a:r>
              <a:rPr lang="cs-CZ" dirty="0"/>
              <a:t>Nutriční ambulance Fakultní nemocnice Brno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Interní hematologická a onkologická klinika Fakultní nemocnice Brno a Lékařské fakulty Masarykovy univerzity</a:t>
            </a:r>
          </a:p>
          <a:p>
            <a:r>
              <a:rPr lang="cs-CZ" dirty="0"/>
              <a:t>Nutriční ambulance Fakultní nemocnice Brno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Interní hematologická a onkologická klinika Fakultní nemocnice Brno a Lékařské fakulty Masarykovy univerzity</a:t>
            </a:r>
          </a:p>
          <a:p>
            <a:r>
              <a:rPr lang="cs-CZ" dirty="0"/>
              <a:t>Nutriční ambulance Fakultní nemocnice Brno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Interní hematologická a onkologická klinika Fakultní nemocnice Brno a Lékařské fakulty Masarykovy univerzity</a:t>
            </a:r>
          </a:p>
          <a:p>
            <a:r>
              <a:rPr lang="cs-CZ" dirty="0"/>
              <a:t>Nutriční ambulance Fakultní nemocnice Brno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Interní hematologická a onkologická klinika Fakultní nemocnice Brno a Lékařské fakulty Masarykovy univerzity</a:t>
            </a:r>
          </a:p>
          <a:p>
            <a:r>
              <a:rPr lang="cs-CZ" dirty="0"/>
              <a:t>Nutriční ambulance Fakultní nemocnice Brno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Interní hematologická a onkologická klinika Fakultní nemocnice Brno a Lékařské fakulty Masarykovy univerzity</a:t>
            </a:r>
          </a:p>
          <a:p>
            <a:r>
              <a:rPr lang="cs-CZ" dirty="0"/>
              <a:t>Nutriční ambulance Fakultní nemocnice Brno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88" r:id="rId4"/>
    <p:sldLayoutId id="2147483674" r:id="rId5"/>
    <p:sldLayoutId id="2147483673" r:id="rId6"/>
    <p:sldLayoutId id="2147483676" r:id="rId7"/>
    <p:sldLayoutId id="2147483675" r:id="rId8"/>
    <p:sldLayoutId id="2147483677" r:id="rId9"/>
    <p:sldLayoutId id="2147483686" r:id="rId10"/>
    <p:sldLayoutId id="2147483691" r:id="rId11"/>
    <p:sldLayoutId id="2147483692" r:id="rId12"/>
    <p:sldLayoutId id="2147483693" r:id="rId13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A1EF36-6B77-0481-A0BA-C68368D44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00" y="2343774"/>
            <a:ext cx="11361600" cy="1171580"/>
          </a:xfrm>
        </p:spPr>
        <p:txBody>
          <a:bodyPr/>
          <a:lstStyle/>
          <a:p>
            <a:r>
              <a:rPr lang="cs-CZ" dirty="0"/>
              <a:t>OPTIMALIZACE PÉČE O PACIENTA </a:t>
            </a:r>
            <a:br>
              <a:rPr lang="cs-CZ" dirty="0"/>
            </a:br>
            <a:r>
              <a:rPr lang="cs-CZ" dirty="0"/>
              <a:t>K OPERACI PLIC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Nutriční podpora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FF57623-8793-A363-B53F-86DD7D6B2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200" y="5527758"/>
            <a:ext cx="11361600" cy="698497"/>
          </a:xfrm>
        </p:spPr>
        <p:txBody>
          <a:bodyPr/>
          <a:lstStyle/>
          <a:p>
            <a:r>
              <a:rPr lang="cs-CZ" dirty="0"/>
              <a:t>Štěpán Tuček, IHOK a Nutriční ambulance FN Brno</a:t>
            </a:r>
          </a:p>
          <a:p>
            <a:r>
              <a:rPr lang="cs-CZ" dirty="0"/>
              <a:t>16. září 2022, LF MUNI B11/334</a:t>
            </a:r>
          </a:p>
        </p:txBody>
      </p:sp>
    </p:spTree>
    <p:extLst>
      <p:ext uri="{BB962C8B-B14F-4D97-AF65-F5344CB8AC3E}">
        <p14:creationId xmlns:p14="http://schemas.microsoft.com/office/powerpoint/2010/main" val="3617500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FF16EB1-2CBE-1CBA-8F30-9D8B075C31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  <a:p>
            <a:r>
              <a:rPr lang="cs-CZ" dirty="0"/>
              <a:t>Nutriční ambulance Fakultní nemocnice Brno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3C689A-D573-D1FE-82A2-4D2D38439A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10004B-04CB-5432-F361-026D0D899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Praktické aspekty z pohledu </a:t>
            </a:r>
            <a:r>
              <a:rPr lang="cs-CZ" dirty="0" err="1"/>
              <a:t>nutricionisty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5A3B765-D720-59C0-9966-E4ED78D3F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guidelines</a:t>
            </a:r>
            <a:r>
              <a:rPr lang="cs-CZ" dirty="0"/>
              <a:t> vs. </a:t>
            </a:r>
            <a:r>
              <a:rPr lang="cs-CZ" dirty="0" smtClean="0"/>
              <a:t>Provedení</a:t>
            </a:r>
          </a:p>
          <a:p>
            <a:r>
              <a:rPr lang="cs-CZ" dirty="0" smtClean="0"/>
              <a:t>dg. malnutrice??? Antropometrie? Odběry? </a:t>
            </a:r>
            <a:r>
              <a:rPr lang="cs-CZ" dirty="0" smtClean="0"/>
              <a:t>Funkce?</a:t>
            </a:r>
          </a:p>
          <a:p>
            <a:pPr lvl="1"/>
            <a:r>
              <a:rPr lang="cs-CZ" sz="1200" dirty="0"/>
              <a:t>urea, kreatinin, kyselina močová, Na, K, Cl, Ca, P, Mg, </a:t>
            </a:r>
            <a:r>
              <a:rPr lang="cs-CZ" sz="1200" dirty="0" err="1"/>
              <a:t>Zn</a:t>
            </a:r>
            <a:r>
              <a:rPr lang="cs-CZ" sz="1200" dirty="0"/>
              <a:t>, fosfáty, glukóza, bilirubin, ALT, AST, GGT, ALP, amyláza, lipáza, CRP, celková </a:t>
            </a:r>
            <a:r>
              <a:rPr lang="cs-CZ" sz="1200" dirty="0" err="1"/>
              <a:t>bÍlkovina</a:t>
            </a:r>
            <a:r>
              <a:rPr lang="cs-CZ" sz="1200" dirty="0"/>
              <a:t>, albumin, </a:t>
            </a:r>
            <a:r>
              <a:rPr lang="cs-CZ" sz="1200" dirty="0" err="1"/>
              <a:t>prealbumin</a:t>
            </a:r>
            <a:r>
              <a:rPr lang="cs-CZ" sz="1200" dirty="0"/>
              <a:t>, </a:t>
            </a:r>
            <a:r>
              <a:rPr lang="cs-CZ" sz="1200" dirty="0" err="1"/>
              <a:t>triaglyceridy</a:t>
            </a:r>
            <a:r>
              <a:rPr lang="cs-CZ" sz="1200" dirty="0"/>
              <a:t>, cholesterol -celkový, LDL a HDL, </a:t>
            </a:r>
            <a:r>
              <a:rPr lang="cs-CZ" sz="1200" dirty="0" err="1"/>
              <a:t>Fe</a:t>
            </a:r>
            <a:r>
              <a:rPr lang="cs-CZ" sz="1200" dirty="0"/>
              <a:t>, transferin, feritin, kyselina listová, vitamín B12 a vitamín D.</a:t>
            </a:r>
            <a:endParaRPr lang="cs-CZ" sz="1200" dirty="0"/>
          </a:p>
          <a:p>
            <a:r>
              <a:rPr lang="cs-CZ" dirty="0"/>
              <a:t>zodpovědná osoba</a:t>
            </a:r>
          </a:p>
          <a:p>
            <a:r>
              <a:rPr lang="cs-CZ" dirty="0"/>
              <a:t>komunikace</a:t>
            </a:r>
          </a:p>
          <a:p>
            <a:r>
              <a:rPr lang="cs-CZ" dirty="0"/>
              <a:t>audit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5797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FF16EB1-2CBE-1CBA-8F30-9D8B075C31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  <a:p>
            <a:r>
              <a:rPr lang="cs-CZ" dirty="0"/>
              <a:t>Nutriční ambulance Fakultní nemocnice Brno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3C689A-D573-D1FE-82A2-4D2D38439A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10004B-04CB-5432-F361-026D0D899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Praktické aspekty z pohledu </a:t>
            </a:r>
            <a:r>
              <a:rPr lang="cs-CZ" dirty="0" err="1"/>
              <a:t>nutricionisty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5A3B765-D720-59C0-9966-E4ED78D3F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guidelines</a:t>
            </a:r>
            <a:r>
              <a:rPr lang="cs-CZ" dirty="0"/>
              <a:t> vs. </a:t>
            </a:r>
            <a:r>
              <a:rPr lang="cs-CZ" dirty="0" smtClean="0"/>
              <a:t>Provedení</a:t>
            </a:r>
          </a:p>
          <a:p>
            <a:r>
              <a:rPr lang="cs-CZ" dirty="0" smtClean="0"/>
              <a:t>dg. malnutrice??? Antropometrie? Odběry? </a:t>
            </a:r>
            <a:r>
              <a:rPr lang="cs-CZ" dirty="0" smtClean="0"/>
              <a:t>Funkce?</a:t>
            </a:r>
          </a:p>
          <a:p>
            <a:pPr lvl="1"/>
            <a:r>
              <a:rPr lang="cs-CZ" sz="1200" dirty="0"/>
              <a:t>urea, kreatinin, kyselina močová, Na, K, Cl, Ca, P, Mg, </a:t>
            </a:r>
            <a:r>
              <a:rPr lang="cs-CZ" sz="1200" dirty="0" err="1"/>
              <a:t>Zn</a:t>
            </a:r>
            <a:r>
              <a:rPr lang="cs-CZ" sz="1200" dirty="0"/>
              <a:t>, fosfáty, glukóza, bilirubin, ALT, AST, GGT, ALP, amyláza, lipáza, CRP, celková </a:t>
            </a:r>
            <a:r>
              <a:rPr lang="cs-CZ" sz="1200" dirty="0" err="1"/>
              <a:t>bÍlkovina</a:t>
            </a:r>
            <a:r>
              <a:rPr lang="cs-CZ" sz="1200" dirty="0"/>
              <a:t>, albumin, </a:t>
            </a:r>
            <a:r>
              <a:rPr lang="cs-CZ" sz="1200" dirty="0" err="1"/>
              <a:t>prealbumin</a:t>
            </a:r>
            <a:r>
              <a:rPr lang="cs-CZ" sz="1200" dirty="0"/>
              <a:t>, </a:t>
            </a:r>
            <a:r>
              <a:rPr lang="cs-CZ" sz="1200" dirty="0" err="1"/>
              <a:t>triaglyceridy</a:t>
            </a:r>
            <a:r>
              <a:rPr lang="cs-CZ" sz="1200" dirty="0"/>
              <a:t>, cholesterol -celkový, LDL a HDL, </a:t>
            </a:r>
            <a:r>
              <a:rPr lang="cs-CZ" sz="1200" dirty="0" err="1"/>
              <a:t>Fe</a:t>
            </a:r>
            <a:r>
              <a:rPr lang="cs-CZ" sz="1200" dirty="0"/>
              <a:t>, transferin, feritin, kyselina listová, vitamín B12 a vitamín D.</a:t>
            </a:r>
            <a:endParaRPr lang="cs-CZ" sz="1200" dirty="0"/>
          </a:p>
          <a:p>
            <a:r>
              <a:rPr lang="cs-CZ" dirty="0"/>
              <a:t>zodpovědná osoba</a:t>
            </a:r>
          </a:p>
          <a:p>
            <a:r>
              <a:rPr lang="cs-CZ" dirty="0"/>
              <a:t>komunikace</a:t>
            </a:r>
          </a:p>
          <a:p>
            <a:r>
              <a:rPr lang="cs-CZ" dirty="0"/>
              <a:t>audit</a:t>
            </a:r>
          </a:p>
          <a:p>
            <a:r>
              <a:rPr lang="cs-CZ" dirty="0" smtClean="0"/>
              <a:t>aneb</a:t>
            </a:r>
            <a:r>
              <a:rPr lang="cs-CZ" dirty="0"/>
              <a:t>:  </a:t>
            </a:r>
            <a:r>
              <a:rPr lang="cs-CZ" dirty="0">
                <a:solidFill>
                  <a:srgbClr val="FF0000"/>
                </a:solidFill>
              </a:rPr>
              <a:t>nevěřit, nečekat, kontrolovat, </a:t>
            </a:r>
            <a:r>
              <a:rPr lang="cs-CZ" dirty="0" smtClean="0">
                <a:solidFill>
                  <a:srgbClr val="FF0000"/>
                </a:solidFill>
              </a:rPr>
              <a:t>prověřovat</a:t>
            </a:r>
            <a:r>
              <a:rPr lang="cs-CZ" smtClean="0">
                <a:solidFill>
                  <a:srgbClr val="FF0000"/>
                </a:solidFill>
              </a:rPr>
              <a:t>, komunikovat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58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4210" name="Picture 2" descr="http://hdw.datawallpaper.com/animals/colorful-bird-feeding-babies-316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800" y="610923"/>
            <a:ext cx="8846136" cy="5527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11CD123-A0A2-DC30-E5D1-2D4E2D6D91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  <a:p>
            <a:r>
              <a:rPr lang="cs-CZ" dirty="0"/>
              <a:t>Nutriční ambulance Fakultní nemocnice Brno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8D8793-12EC-F76D-AD1A-718899348C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B51CA4A-DFC6-088E-1F1F-A9C433FB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ERAS v hrudní chirurgii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F3F6A5D-4D04-CA7A-DF0F-BD0A70C9E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šetří prostředky</a:t>
            </a:r>
          </a:p>
          <a:p>
            <a:r>
              <a:rPr lang="cs-CZ" dirty="0"/>
              <a:t>zlepšuje výsledky pacientů</a:t>
            </a:r>
          </a:p>
          <a:p>
            <a:r>
              <a:rPr lang="cs-CZ" dirty="0"/>
              <a:t>45 doporučení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892A4AD-F54C-323D-4FC4-76A8E765AC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29" r="25978" b="35072"/>
          <a:stretch/>
        </p:blipFill>
        <p:spPr>
          <a:xfrm>
            <a:off x="2196548" y="3694263"/>
            <a:ext cx="9144000" cy="233573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11572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26971C-F0DC-3BD7-A5EB-4C2531A533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  <a:p>
            <a:r>
              <a:rPr lang="cs-CZ" dirty="0"/>
              <a:t>Nutriční ambulance Fakultní nemocnice Brno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3F01D5-40A2-8B2F-2842-2075E6E0D7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2CED60E-B695-157B-A4EC-53B9ACB8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nutrice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FE5D16-D79F-12FF-469E-833C3B283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omezit hladovění</a:t>
            </a:r>
          </a:p>
          <a:p>
            <a:pPr lvl="1"/>
            <a:r>
              <a:rPr lang="cs-CZ" dirty="0"/>
              <a:t>zlepšení insulinové resistence</a:t>
            </a:r>
          </a:p>
          <a:p>
            <a:pPr lvl="1"/>
            <a:r>
              <a:rPr lang="cs-CZ" dirty="0"/>
              <a:t>popíjení cukernatého roztoku do 2hod. předoperačně</a:t>
            </a:r>
          </a:p>
          <a:p>
            <a:pPr lvl="1"/>
            <a:r>
              <a:rPr lang="cs-CZ" dirty="0"/>
              <a:t>zlepšení a zrychlení tolerance stravy pooperačně</a:t>
            </a:r>
          </a:p>
          <a:p>
            <a:pPr lvl="1"/>
            <a:r>
              <a:rPr lang="cs-CZ" dirty="0"/>
              <a:t>zmenšit energetický deficit</a:t>
            </a:r>
          </a:p>
          <a:p>
            <a:pPr lvl="2"/>
            <a:r>
              <a:rPr lang="cs-CZ" dirty="0"/>
              <a:t>zmenšení rizika komplikací hojení, infekce apod.</a:t>
            </a:r>
          </a:p>
          <a:p>
            <a:pPr lvl="1"/>
            <a:r>
              <a:rPr lang="cs-CZ" dirty="0"/>
              <a:t>zlepšení hojení</a:t>
            </a:r>
          </a:p>
          <a:p>
            <a:r>
              <a:rPr lang="cs-CZ" dirty="0"/>
              <a:t>zlepšení kvality života</a:t>
            </a:r>
          </a:p>
          <a:p>
            <a:r>
              <a:rPr lang="cs-CZ" dirty="0"/>
              <a:t>omezení nákladů na péči (léčba komplikací)</a:t>
            </a:r>
          </a:p>
        </p:txBody>
      </p:sp>
    </p:spTree>
    <p:extLst>
      <p:ext uri="{BB962C8B-B14F-4D97-AF65-F5344CB8AC3E}">
        <p14:creationId xmlns:p14="http://schemas.microsoft.com/office/powerpoint/2010/main" val="1395100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23AFDAF-4AC4-F37B-5219-D49E35B423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  <a:p>
            <a:r>
              <a:rPr lang="cs-CZ" dirty="0"/>
              <a:t>Nutriční ambulance Fakultní nemocnice Brno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5B38CB-59D6-2639-CD9C-C69243670D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AE69138-0968-DDF2-3694-028491EE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CF72495-9F52-833C-C537-0AB3CAC29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stanovení rizika- screening</a:t>
            </a:r>
          </a:p>
          <a:p>
            <a:r>
              <a:rPr lang="cs-CZ" sz="2000" dirty="0"/>
              <a:t>krytí potřeby</a:t>
            </a:r>
          </a:p>
          <a:p>
            <a:pPr lvl="1"/>
            <a:r>
              <a:rPr lang="cs-CZ" sz="1600" b="1" dirty="0"/>
              <a:t>30kcal</a:t>
            </a:r>
            <a:r>
              <a:rPr lang="cs-CZ" sz="1600" dirty="0"/>
              <a:t>/kg a den,  </a:t>
            </a:r>
          </a:p>
          <a:p>
            <a:pPr lvl="1"/>
            <a:r>
              <a:rPr lang="cs-CZ" sz="1600" b="1" dirty="0"/>
              <a:t>1,5g</a:t>
            </a:r>
            <a:r>
              <a:rPr lang="cs-CZ" sz="1600" dirty="0"/>
              <a:t> bílkovin/kg a den</a:t>
            </a:r>
          </a:p>
          <a:p>
            <a:pPr lvl="1"/>
            <a:r>
              <a:rPr lang="cs-CZ" sz="1600" dirty="0"/>
              <a:t>vitamíny, minerály, stopové prvky</a:t>
            </a:r>
          </a:p>
          <a:p>
            <a:r>
              <a:rPr lang="cs-CZ" sz="2000" dirty="0"/>
              <a:t>sipping perioperační</a:t>
            </a:r>
          </a:p>
          <a:p>
            <a:r>
              <a:rPr lang="cs-CZ" sz="2000" dirty="0"/>
              <a:t>odložit operaci, pokud:</a:t>
            </a:r>
          </a:p>
          <a:p>
            <a:pPr lvl="1"/>
            <a:r>
              <a:rPr lang="cs-CZ" sz="1600" dirty="0"/>
              <a:t>zhubnutí nad 10%/6měs., BMI pod 18,5, alb pod 30g/l</a:t>
            </a:r>
          </a:p>
          <a:p>
            <a:r>
              <a:rPr lang="cs-CZ" sz="2000" dirty="0"/>
              <a:t>každý má svou roli/zodpovědnost</a:t>
            </a:r>
          </a:p>
          <a:p>
            <a:r>
              <a:rPr lang="cs-CZ" sz="2000" dirty="0"/>
              <a:t>individualizovaný přístup</a:t>
            </a:r>
          </a:p>
          <a:p>
            <a:r>
              <a:rPr lang="cs-CZ" sz="2000" dirty="0" err="1"/>
              <a:t>guidelines</a:t>
            </a:r>
            <a:r>
              <a:rPr lang="cs-CZ" sz="2000" dirty="0"/>
              <a:t> vs. provedení</a:t>
            </a:r>
          </a:p>
        </p:txBody>
      </p:sp>
    </p:spTree>
    <p:extLst>
      <p:ext uri="{BB962C8B-B14F-4D97-AF65-F5344CB8AC3E}">
        <p14:creationId xmlns:p14="http://schemas.microsoft.com/office/powerpoint/2010/main" val="4088035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C00EF3-AE41-5104-3E07-6D75C0DB10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  <a:p>
            <a:r>
              <a:rPr lang="cs-CZ" dirty="0"/>
              <a:t>Nutriční ambulance Fakultní nemocnice Brno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70B570A-A7DD-A0A6-5E4A-54EEA3E57F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8F8535C-AFE8-FA81-457F-DD220F0E027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7828AF8-85C5-2D20-F9E8-58797007C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a odpovědnost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A157B3E-626C-E0C2-3E4B-501E399B198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C248DDE-D89C-90CB-A40D-03D6D0479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ERAS sestra</a:t>
            </a:r>
          </a:p>
          <a:p>
            <a:r>
              <a:rPr lang="cs-CZ" dirty="0"/>
              <a:t>sanitář</a:t>
            </a:r>
          </a:p>
          <a:p>
            <a:r>
              <a:rPr lang="cs-CZ" dirty="0"/>
              <a:t>všeobecná/</a:t>
            </a:r>
            <a:r>
              <a:rPr lang="cs-CZ" dirty="0" err="1"/>
              <a:t>prakt</a:t>
            </a:r>
            <a:r>
              <a:rPr lang="cs-CZ" dirty="0"/>
              <a:t>. sestra</a:t>
            </a:r>
          </a:p>
          <a:p>
            <a:r>
              <a:rPr lang="cs-CZ" dirty="0"/>
              <a:t>ošetřující chirurg</a:t>
            </a:r>
          </a:p>
          <a:p>
            <a:r>
              <a:rPr lang="cs-CZ" dirty="0"/>
              <a:t>nutriční terapeut</a:t>
            </a:r>
          </a:p>
          <a:p>
            <a:r>
              <a:rPr lang="cs-CZ" dirty="0"/>
              <a:t>lékař </a:t>
            </a:r>
            <a:r>
              <a:rPr lang="cs-CZ" dirty="0" err="1"/>
              <a:t>nutricionista</a:t>
            </a: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F9BE626A-E0E6-7B26-CD18-5B6EA70AAF56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5476461" y="1690271"/>
            <a:ext cx="5994817" cy="4140000"/>
          </a:xfrm>
        </p:spPr>
        <p:txBody>
          <a:bodyPr/>
          <a:lstStyle/>
          <a:p>
            <a:r>
              <a:rPr lang="cs-CZ" dirty="0"/>
              <a:t> </a:t>
            </a:r>
            <a:r>
              <a:rPr lang="cs-CZ" sz="2400" dirty="0"/>
              <a:t>organizace ERAS</a:t>
            </a:r>
          </a:p>
          <a:p>
            <a:r>
              <a:rPr lang="cs-CZ" dirty="0"/>
              <a:t> </a:t>
            </a:r>
            <a:r>
              <a:rPr lang="cs-CZ" sz="2400" dirty="0"/>
              <a:t>vážení, měření, jídlo/sipping</a:t>
            </a:r>
          </a:p>
          <a:p>
            <a:r>
              <a:rPr lang="cs-CZ" dirty="0"/>
              <a:t> </a:t>
            </a:r>
            <a:r>
              <a:rPr lang="cs-CZ" sz="2400" dirty="0"/>
              <a:t>monitorace, identifikace problémů</a:t>
            </a:r>
            <a:endParaRPr lang="cs-CZ" dirty="0"/>
          </a:p>
          <a:p>
            <a:r>
              <a:rPr lang="cs-CZ" dirty="0"/>
              <a:t> </a:t>
            </a:r>
            <a:r>
              <a:rPr lang="cs-CZ" sz="2400" dirty="0"/>
              <a:t>stanovení cíle, ordinace diety/ONS/PV</a:t>
            </a:r>
            <a:endParaRPr lang="cs-CZ" dirty="0"/>
          </a:p>
          <a:p>
            <a:r>
              <a:rPr lang="cs-CZ" dirty="0"/>
              <a:t> </a:t>
            </a:r>
            <a:r>
              <a:rPr lang="cs-CZ" sz="2000" dirty="0"/>
              <a:t>propočet příjmu a potřeb, edukace diety, kontrola</a:t>
            </a:r>
          </a:p>
          <a:p>
            <a:r>
              <a:rPr lang="cs-CZ" sz="2400" dirty="0"/>
              <a:t> vstup do složitějších situací, předpis</a:t>
            </a:r>
          </a:p>
        </p:txBody>
      </p:sp>
    </p:spTree>
    <p:extLst>
      <p:ext uri="{BB962C8B-B14F-4D97-AF65-F5344CB8AC3E}">
        <p14:creationId xmlns:p14="http://schemas.microsoft.com/office/powerpoint/2010/main" val="3754830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4677D5D-A6A3-5FBF-7BF6-57D6FF339C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Interní hematologická a onkologická klinika Fakultní nemocnice Brno a Lékařské fakulty Masarykovy univerzity</a:t>
            </a:r>
          </a:p>
          <a:p>
            <a:r>
              <a:rPr lang="cs-CZ"/>
              <a:t>Nutriční ambulance Fakultní nemocnice Brno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D272C7D-4BC5-F2C5-5007-A581573C67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994FD30-0FFB-04FC-7A14-899AB91B8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7606" y="2929712"/>
            <a:ext cx="1202713" cy="687247"/>
          </a:xfrm>
        </p:spPr>
        <p:txBody>
          <a:bodyPr/>
          <a:lstStyle/>
          <a:p>
            <a:r>
              <a:rPr lang="cs-CZ" sz="5400" dirty="0"/>
              <a:t>vs.</a:t>
            </a:r>
          </a:p>
        </p:txBody>
      </p:sp>
      <p:pic>
        <p:nvPicPr>
          <p:cNvPr id="6" name="Picture 2" descr="1">
            <a:extLst>
              <a:ext uri="{FF2B5EF4-FFF2-40B4-BE49-F238E27FC236}">
                <a16:creationId xmlns:a16="http://schemas.microsoft.com/office/drawing/2014/main" id="{DD2944A3-E38B-149C-3BEC-164DCA3321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7974" y="1361440"/>
            <a:ext cx="3309640" cy="4571562"/>
          </a:xfrm>
          <a:noFill/>
          <a:ln/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14E2107-1785-A96E-3C14-3C6F724B2D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89" r="31155"/>
          <a:stretch/>
        </p:blipFill>
        <p:spPr>
          <a:xfrm>
            <a:off x="7640242" y="1361439"/>
            <a:ext cx="4043757" cy="4651561"/>
          </a:xfrm>
          <a:prstGeom prst="rect">
            <a:avLst/>
          </a:prstGeom>
        </p:spPr>
      </p:pic>
      <p:sp>
        <p:nvSpPr>
          <p:cNvPr id="8" name="Nadpis 3">
            <a:extLst>
              <a:ext uri="{FF2B5EF4-FFF2-40B4-BE49-F238E27FC236}">
                <a16:creationId xmlns:a16="http://schemas.microsoft.com/office/drawing/2014/main" id="{BB8F5401-A334-06FD-E2B9-ED889DD79BEC}"/>
              </a:ext>
            </a:extLst>
          </p:cNvPr>
          <p:cNvSpPr txBox="1">
            <a:spLocks/>
          </p:cNvSpPr>
          <p:nvPr/>
        </p:nvSpPr>
        <p:spPr>
          <a:xfrm>
            <a:off x="666000" y="566693"/>
            <a:ext cx="9869920" cy="6872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5400" kern="0" dirty="0"/>
              <a:t>Individualizovaný přístup</a:t>
            </a:r>
          </a:p>
        </p:txBody>
      </p:sp>
    </p:spTree>
    <p:extLst>
      <p:ext uri="{BB962C8B-B14F-4D97-AF65-F5344CB8AC3E}">
        <p14:creationId xmlns:p14="http://schemas.microsoft.com/office/powerpoint/2010/main" val="2309533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1A2628D-A7A4-6669-B0A9-FBCCD11458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Interní hematologická a onkologická klinika Fakultní nemocnice Brno a Lékařské fakulty Masarykovy univerzity</a:t>
            </a:r>
          </a:p>
          <a:p>
            <a:r>
              <a:rPr lang="cs-CZ"/>
              <a:t>Nutriční ambulance Fakultní nemocnice Brno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99A9F4-2F85-61BF-88EF-308756D038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56B3CD1-09B6-EFB8-E093-74E7FF2BE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Všechny stupně nutriční podpory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517F4AF-9CFF-953B-2C85-C7D6CBD78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72000" indent="0">
              <a:buNone/>
            </a:pPr>
            <a:r>
              <a:rPr lang="cs-CZ" dirty="0"/>
              <a:t> </a:t>
            </a:r>
          </a:p>
          <a:p>
            <a:r>
              <a:rPr lang="cs-CZ" dirty="0"/>
              <a:t>sipping (</a:t>
            </a:r>
            <a:r>
              <a:rPr lang="cs-CZ" dirty="0" err="1"/>
              <a:t>immunosipping</a:t>
            </a:r>
            <a:r>
              <a:rPr lang="cs-CZ" dirty="0"/>
              <a:t>) - ONS</a:t>
            </a:r>
          </a:p>
        </p:txBody>
      </p:sp>
    </p:spTree>
    <p:extLst>
      <p:ext uri="{BB962C8B-B14F-4D97-AF65-F5344CB8AC3E}">
        <p14:creationId xmlns:p14="http://schemas.microsoft.com/office/powerpoint/2010/main" val="1155715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1A2628D-A7A4-6669-B0A9-FBCCD11458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Interní hematologická a onkologická klinika Fakultní nemocnice Brno a Lékařské fakulty Masarykovy univerzity</a:t>
            </a:r>
          </a:p>
          <a:p>
            <a:r>
              <a:rPr lang="cs-CZ"/>
              <a:t>Nutriční ambulance Fakultní nemocnice Brno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99A9F4-2F85-61BF-88EF-308756D038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56B3CD1-09B6-EFB8-E093-74E7FF2BE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Všechny stupně nutriční podpory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517F4AF-9CFF-953B-2C85-C7D6CBD78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nutriční porada/edukace</a:t>
            </a:r>
          </a:p>
          <a:p>
            <a:r>
              <a:rPr lang="cs-CZ" dirty="0"/>
              <a:t>fortifikace normální stravy</a:t>
            </a:r>
          </a:p>
          <a:p>
            <a:r>
              <a:rPr lang="cs-CZ" dirty="0"/>
              <a:t>sipping (</a:t>
            </a:r>
            <a:r>
              <a:rPr lang="cs-CZ" dirty="0" err="1"/>
              <a:t>immunosipping</a:t>
            </a:r>
            <a:r>
              <a:rPr lang="cs-CZ" dirty="0"/>
              <a:t>) - ONS</a:t>
            </a:r>
          </a:p>
          <a:p>
            <a:r>
              <a:rPr lang="cs-CZ" dirty="0"/>
              <a:t>sondová enterální výživa</a:t>
            </a:r>
          </a:p>
          <a:p>
            <a:r>
              <a:rPr lang="cs-CZ" dirty="0"/>
              <a:t>parenterální výživa</a:t>
            </a:r>
          </a:p>
        </p:txBody>
      </p:sp>
    </p:spTree>
    <p:extLst>
      <p:ext uri="{BB962C8B-B14F-4D97-AF65-F5344CB8AC3E}">
        <p14:creationId xmlns:p14="http://schemas.microsoft.com/office/powerpoint/2010/main" val="1520572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FF16EB1-2CBE-1CBA-8F30-9D8B075C31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  <a:p>
            <a:r>
              <a:rPr lang="cs-CZ" dirty="0"/>
              <a:t>Nutriční ambulance Fakultní nemocnice Brno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3C689A-D573-D1FE-82A2-4D2D38439A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10004B-04CB-5432-F361-026D0D899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Praktické aspekty z pohledu </a:t>
            </a:r>
            <a:r>
              <a:rPr lang="cs-CZ" dirty="0" err="1"/>
              <a:t>nutricionisty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5A3B765-D720-59C0-9966-E4ED78D3F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guidelines</a:t>
            </a:r>
            <a:r>
              <a:rPr lang="cs-CZ" dirty="0"/>
              <a:t> vs. provedení</a:t>
            </a:r>
          </a:p>
          <a:p>
            <a:r>
              <a:rPr lang="cs-CZ" dirty="0"/>
              <a:t>zodpovědná osoba</a:t>
            </a:r>
          </a:p>
          <a:p>
            <a:r>
              <a:rPr lang="cs-CZ" dirty="0"/>
              <a:t>komunikace</a:t>
            </a:r>
          </a:p>
          <a:p>
            <a:r>
              <a:rPr lang="cs-CZ" dirty="0"/>
              <a:t>audit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591893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RAS_hrudní_nutrice_Tuček" id="{A48E6821-C570-4088-B1F8-7D4AAB354F21}" vid="{2EA13D11-DB6D-49B7-A664-5BAF061222F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ERAS_hrudní_nutrice_Tuček</Template>
  <TotalTime>6</TotalTime>
  <Words>629</Words>
  <Application>Microsoft Office PowerPoint</Application>
  <PresentationFormat>Širokoúhlá obrazovka</PresentationFormat>
  <Paragraphs>104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Tahoma</vt:lpstr>
      <vt:lpstr>Wingdings</vt:lpstr>
      <vt:lpstr>Prezentace_MU_CZ</vt:lpstr>
      <vt:lpstr>OPTIMALIZACE PÉČE O PACIENTA  K OPERACI PLIC  Nutriční podpora</vt:lpstr>
      <vt:lpstr>Proč ERAS v hrudní chirurgii</vt:lpstr>
      <vt:lpstr>Proč nutrice</vt:lpstr>
      <vt:lpstr>Jak?</vt:lpstr>
      <vt:lpstr>Role a odpovědnost</vt:lpstr>
      <vt:lpstr>vs.</vt:lpstr>
      <vt:lpstr>Všechny stupně nutriční podpory</vt:lpstr>
      <vt:lpstr>Všechny stupně nutriční podpory</vt:lpstr>
      <vt:lpstr>Praktické aspekty z pohledu nutricionisty</vt:lpstr>
      <vt:lpstr>Praktické aspekty z pohledu nutricionisty</vt:lpstr>
      <vt:lpstr>Praktické aspekty z pohledu nutricionisty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OPTIMALIZACE PÉČE O PACIENTA  K OPERACI PLIC  Nutriční podpora</dc:title>
  <dc:creator>Tuček Štěpán</dc:creator>
  <cp:lastModifiedBy>Tuček Štěpán</cp:lastModifiedBy>
  <cp:revision>1</cp:revision>
  <cp:lastPrinted>1601-01-01T00:00:00Z</cp:lastPrinted>
  <dcterms:created xsi:type="dcterms:W3CDTF">2022-09-09T13:03:08Z</dcterms:created>
  <dcterms:modified xsi:type="dcterms:W3CDTF">2022-09-09T13:09:49Z</dcterms:modified>
</cp:coreProperties>
</file>