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21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86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28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61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57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176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96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63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29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C9E96-C76A-4F90-B844-E63030C09535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FE762-730C-4210-86BA-1BF65BE9E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19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Anémie u pacienta k resekci plic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63511"/>
            <a:ext cx="9144000" cy="165576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Jan Kamelander</a:t>
            </a:r>
          </a:p>
          <a:p>
            <a:r>
              <a:rPr lang="cs-CZ" sz="3600" dirty="0" smtClean="0"/>
              <a:t>OKH FN Brno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4536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Východiska z ERAS </a:t>
            </a:r>
            <a:r>
              <a:rPr lang="cs-CZ" dirty="0" err="1" smtClean="0"/>
              <a:t>guidelines</a:t>
            </a:r>
            <a:r>
              <a:rPr lang="cs-CZ" dirty="0" smtClean="0"/>
              <a:t> ESTS (2019)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923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Předoperační anémie je spojena s pooperační morbiditou, mortalitou a sníženým dlouhodobým </a:t>
            </a:r>
            <a:r>
              <a:rPr lang="cs-CZ" dirty="0" smtClean="0"/>
              <a:t>přežitím</a:t>
            </a:r>
          </a:p>
          <a:p>
            <a:endParaRPr lang="cs-CZ" dirty="0" smtClean="0"/>
          </a:p>
          <a:p>
            <a:r>
              <a:rPr lang="cs-CZ" dirty="0" smtClean="0"/>
              <a:t>Rizika </a:t>
            </a:r>
            <a:r>
              <a:rPr lang="cs-CZ" dirty="0"/>
              <a:t>operace rostou s tíží </a:t>
            </a:r>
            <a:r>
              <a:rPr lang="cs-CZ" dirty="0" smtClean="0"/>
              <a:t>anémie</a:t>
            </a:r>
          </a:p>
          <a:p>
            <a:endParaRPr lang="cs-CZ" dirty="0" smtClean="0"/>
          </a:p>
          <a:p>
            <a:r>
              <a:rPr lang="cs-CZ" dirty="0" smtClean="0"/>
              <a:t>Nutný </a:t>
            </a:r>
            <a:r>
              <a:rPr lang="cs-CZ" dirty="0"/>
              <a:t>je předoperační </a:t>
            </a:r>
            <a:r>
              <a:rPr lang="cs-CZ" dirty="0" err="1"/>
              <a:t>screening</a:t>
            </a:r>
            <a:r>
              <a:rPr lang="cs-CZ" dirty="0"/>
              <a:t> anémie i </a:t>
            </a:r>
            <a:r>
              <a:rPr lang="cs-CZ" dirty="0" err="1"/>
              <a:t>sideropenie</a:t>
            </a:r>
            <a:r>
              <a:rPr lang="cs-CZ" dirty="0"/>
              <a:t>, následovaný snahou o identifikaci jejich příčin a včasnou </a:t>
            </a:r>
            <a:r>
              <a:rPr lang="cs-CZ" dirty="0" smtClean="0"/>
              <a:t>terapii</a:t>
            </a:r>
          </a:p>
          <a:p>
            <a:endParaRPr lang="cs-CZ" dirty="0" smtClean="0"/>
          </a:p>
          <a:p>
            <a:r>
              <a:rPr lang="cs-CZ" dirty="0" smtClean="0"/>
              <a:t>Tím </a:t>
            </a:r>
            <a:r>
              <a:rPr lang="cs-CZ" dirty="0"/>
              <a:t>se sníží rizika plynoucí z anémie, potřeby krevních transfuzí i případné aplikace analog  </a:t>
            </a:r>
            <a:r>
              <a:rPr lang="cs-CZ" dirty="0" smtClean="0"/>
              <a:t>erytropoetinu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8612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Východiska z ERAS </a:t>
            </a:r>
            <a:r>
              <a:rPr lang="cs-CZ" dirty="0" err="1" smtClean="0"/>
              <a:t>guidelines</a:t>
            </a:r>
            <a:r>
              <a:rPr lang="cs-CZ" dirty="0" smtClean="0"/>
              <a:t> ESTS (2019)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393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Léčba železem je preferovanou léčbou první volby pro korekci anémie z nedostatku železa</a:t>
            </a:r>
          </a:p>
          <a:p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je to možné, neměla by se ke korekci předoperační anémie používat krevní transfuze ani látky stimulující erytropoézu – jsou spojeny s horšími výsledky u pacientů s nádorovým </a:t>
            </a:r>
            <a:r>
              <a:rPr lang="cs-CZ" dirty="0" smtClean="0"/>
              <a:t>onemocněním</a:t>
            </a:r>
          </a:p>
          <a:p>
            <a:endParaRPr lang="cs-CZ" dirty="0" smtClean="0"/>
          </a:p>
          <a:p>
            <a:r>
              <a:rPr lang="cs-CZ" dirty="0" smtClean="0"/>
              <a:t>Předoperační </a:t>
            </a:r>
            <a:r>
              <a:rPr lang="cs-CZ" dirty="0"/>
              <a:t>transfuze nesníží celkovou potřebu </a:t>
            </a:r>
            <a:r>
              <a:rPr lang="cs-CZ" dirty="0" smtClean="0"/>
              <a:t>transfuzí</a:t>
            </a:r>
          </a:p>
          <a:p>
            <a:endParaRPr lang="cs-CZ" dirty="0"/>
          </a:p>
          <a:p>
            <a:r>
              <a:rPr lang="cs-CZ" dirty="0" smtClean="0"/>
              <a:t>a ….. n</a:t>
            </a:r>
            <a:r>
              <a:rPr lang="cs-CZ" dirty="0" smtClean="0"/>
              <a:t>utné je přihlédnout </a:t>
            </a:r>
            <a:r>
              <a:rPr lang="cs-CZ" dirty="0" smtClean="0"/>
              <a:t>ke komorbiditám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89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Identifikace anémie, </a:t>
            </a:r>
            <a:r>
              <a:rPr lang="cs-CZ" dirty="0" err="1"/>
              <a:t>sideropenie</a:t>
            </a:r>
            <a:r>
              <a:rPr lang="cs-CZ" dirty="0"/>
              <a:t> a </a:t>
            </a:r>
            <a:r>
              <a:rPr lang="cs-CZ" dirty="0" smtClean="0"/>
              <a:t>karencí </a:t>
            </a:r>
            <a:r>
              <a:rPr lang="cs-CZ" dirty="0"/>
              <a:t>důležitých pro erytropoézu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864516" cy="4735596"/>
          </a:xfrm>
        </p:spPr>
        <p:txBody>
          <a:bodyPr>
            <a:normAutofit/>
          </a:bodyPr>
          <a:lstStyle/>
          <a:p>
            <a:r>
              <a:rPr lang="cs-CZ" b="1" dirty="0"/>
              <a:t>Odběry</a:t>
            </a:r>
            <a:r>
              <a:rPr lang="cs-CZ" dirty="0"/>
              <a:t>: </a:t>
            </a:r>
            <a:r>
              <a:rPr lang="cs-CZ" dirty="0" smtClean="0"/>
              <a:t>    KO</a:t>
            </a:r>
            <a:r>
              <a:rPr lang="cs-CZ" dirty="0"/>
              <a:t>, </a:t>
            </a:r>
            <a:r>
              <a:rPr lang="cs-CZ" dirty="0" err="1"/>
              <a:t>ferritin</a:t>
            </a:r>
            <a:r>
              <a:rPr lang="cs-CZ" dirty="0"/>
              <a:t>, transferin </a:t>
            </a:r>
            <a:r>
              <a:rPr lang="cs-CZ" dirty="0" smtClean="0"/>
              <a:t>(</a:t>
            </a:r>
            <a:r>
              <a:rPr lang="cs-CZ" dirty="0" err="1" smtClean="0"/>
              <a:t>Tf</a:t>
            </a:r>
            <a:r>
              <a:rPr lang="cs-CZ" dirty="0" smtClean="0"/>
              <a:t>) + saturace, </a:t>
            </a:r>
            <a:r>
              <a:rPr lang="cs-CZ" dirty="0" err="1"/>
              <a:t>folát</a:t>
            </a:r>
            <a:r>
              <a:rPr lang="cs-CZ" dirty="0"/>
              <a:t>, B12 </a:t>
            </a:r>
            <a:r>
              <a:rPr lang="cs-CZ" dirty="0" smtClean="0"/>
              <a:t>(aktivní </a:t>
            </a:r>
            <a:r>
              <a:rPr lang="cs-CZ" dirty="0"/>
              <a:t>B12)</a:t>
            </a:r>
          </a:p>
          <a:p>
            <a:endParaRPr lang="cs-CZ" dirty="0" smtClean="0"/>
          </a:p>
          <a:p>
            <a:r>
              <a:rPr lang="cs-CZ" b="1" dirty="0" smtClean="0"/>
              <a:t>Anémie</a:t>
            </a:r>
            <a:r>
              <a:rPr lang="cs-CZ" dirty="0"/>
              <a:t>: </a:t>
            </a:r>
            <a:r>
              <a:rPr lang="cs-CZ" dirty="0" smtClean="0"/>
              <a:t>	</a:t>
            </a:r>
            <a:r>
              <a:rPr lang="cs-CZ" dirty="0" err="1" smtClean="0"/>
              <a:t>Hgb</a:t>
            </a:r>
            <a:r>
              <a:rPr lang="cs-CZ" dirty="0" smtClean="0"/>
              <a:t> &lt; 130 </a:t>
            </a:r>
            <a:r>
              <a:rPr lang="cs-CZ" dirty="0"/>
              <a:t>g/l </a:t>
            </a:r>
            <a:r>
              <a:rPr lang="cs-CZ" dirty="0" smtClean="0"/>
              <a:t>♂, </a:t>
            </a:r>
            <a:r>
              <a:rPr lang="cs-CZ" dirty="0" err="1"/>
              <a:t>Hgb</a:t>
            </a:r>
            <a:r>
              <a:rPr lang="cs-CZ" dirty="0"/>
              <a:t> </a:t>
            </a:r>
            <a:r>
              <a:rPr lang="cs-CZ" dirty="0" smtClean="0"/>
              <a:t>&lt; 120 </a:t>
            </a:r>
            <a:r>
              <a:rPr lang="cs-CZ" dirty="0"/>
              <a:t>g/l ♀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Hgb</a:t>
            </a:r>
            <a:r>
              <a:rPr lang="cs-CZ" dirty="0"/>
              <a:t> </a:t>
            </a:r>
            <a:r>
              <a:rPr lang="cs-CZ" dirty="0" smtClean="0"/>
              <a:t>&lt; 110 </a:t>
            </a:r>
            <a:r>
              <a:rPr lang="cs-CZ" dirty="0"/>
              <a:t>g/l </a:t>
            </a:r>
            <a:r>
              <a:rPr lang="cs-CZ" dirty="0" smtClean="0"/>
              <a:t>gravidní)</a:t>
            </a:r>
            <a:endParaRPr lang="cs-CZ" dirty="0"/>
          </a:p>
          <a:p>
            <a:r>
              <a:rPr lang="cs-CZ" b="1" dirty="0" err="1"/>
              <a:t>Sideropenie</a:t>
            </a:r>
            <a:r>
              <a:rPr lang="cs-CZ" dirty="0"/>
              <a:t>: </a:t>
            </a:r>
            <a:r>
              <a:rPr lang="cs-CZ" dirty="0" err="1" smtClean="0"/>
              <a:t>ferritin</a:t>
            </a:r>
            <a:r>
              <a:rPr lang="cs-CZ" dirty="0" smtClean="0"/>
              <a:t> &lt; 50 </a:t>
            </a:r>
            <a:r>
              <a:rPr lang="cs-CZ" dirty="0" err="1" smtClean="0"/>
              <a:t>ug</a:t>
            </a:r>
            <a:r>
              <a:rPr lang="cs-CZ" dirty="0" smtClean="0"/>
              <a:t>/l (</a:t>
            </a:r>
            <a:r>
              <a:rPr lang="cs-CZ" dirty="0" err="1" smtClean="0"/>
              <a:t>ferritin</a:t>
            </a:r>
            <a:r>
              <a:rPr lang="cs-CZ" dirty="0" smtClean="0"/>
              <a:t> &lt; 100 </a:t>
            </a:r>
            <a:r>
              <a:rPr lang="cs-CZ" dirty="0" err="1"/>
              <a:t>ug</a:t>
            </a:r>
            <a:r>
              <a:rPr lang="cs-CZ" dirty="0"/>
              <a:t>/l + </a:t>
            </a:r>
            <a:r>
              <a:rPr lang="cs-CZ" dirty="0" smtClean="0"/>
              <a:t>saturace </a:t>
            </a:r>
            <a:r>
              <a:rPr lang="cs-CZ" dirty="0" err="1"/>
              <a:t>Tf</a:t>
            </a:r>
            <a:r>
              <a:rPr lang="cs-CZ" dirty="0"/>
              <a:t>  </a:t>
            </a:r>
            <a:r>
              <a:rPr lang="cs-CZ" dirty="0" smtClean="0"/>
              <a:t>&lt; 20 %)</a:t>
            </a:r>
            <a:endParaRPr lang="cs-CZ" dirty="0"/>
          </a:p>
          <a:p>
            <a:r>
              <a:rPr lang="cs-CZ" b="1" dirty="0"/>
              <a:t>Karence </a:t>
            </a:r>
            <a:r>
              <a:rPr lang="cs-CZ" b="1" dirty="0" err="1"/>
              <a:t>folátu</a:t>
            </a:r>
            <a:r>
              <a:rPr lang="cs-CZ" dirty="0"/>
              <a:t>: 	 </a:t>
            </a:r>
            <a:r>
              <a:rPr lang="cs-CZ" dirty="0" smtClean="0"/>
              <a:t> </a:t>
            </a:r>
            <a:r>
              <a:rPr lang="cs-CZ" dirty="0" err="1" smtClean="0"/>
              <a:t>folát</a:t>
            </a:r>
            <a:r>
              <a:rPr lang="cs-CZ" dirty="0" smtClean="0"/>
              <a:t>  </a:t>
            </a:r>
            <a:r>
              <a:rPr lang="cs-CZ" dirty="0"/>
              <a:t>&lt; 8,8 </a:t>
            </a:r>
            <a:r>
              <a:rPr lang="cs-CZ" dirty="0" err="1" smtClean="0"/>
              <a:t>nmol</a:t>
            </a:r>
            <a:r>
              <a:rPr lang="cs-CZ" dirty="0" smtClean="0"/>
              <a:t>/l  (</a:t>
            </a:r>
            <a:r>
              <a:rPr lang="cs-CZ" dirty="0"/>
              <a:t>resp. pod dolní </a:t>
            </a:r>
            <a:r>
              <a:rPr lang="cs-CZ" dirty="0" smtClean="0"/>
              <a:t>mez)</a:t>
            </a:r>
            <a:endParaRPr lang="cs-CZ" dirty="0"/>
          </a:p>
          <a:p>
            <a:r>
              <a:rPr lang="cs-CZ" b="1" dirty="0"/>
              <a:t>Karence vit. B12</a:t>
            </a:r>
            <a:r>
              <a:rPr lang="cs-CZ" dirty="0"/>
              <a:t>:	</a:t>
            </a:r>
            <a:r>
              <a:rPr lang="cs-CZ" dirty="0" smtClean="0"/>
              <a:t>  B12 </a:t>
            </a:r>
            <a:r>
              <a:rPr lang="cs-CZ" dirty="0"/>
              <a:t>&lt; 145 </a:t>
            </a:r>
            <a:r>
              <a:rPr lang="cs-CZ" dirty="0" err="1"/>
              <a:t>pmol</a:t>
            </a:r>
            <a:r>
              <a:rPr lang="cs-CZ" dirty="0"/>
              <a:t>/l 	</a:t>
            </a:r>
            <a:r>
              <a:rPr lang="cs-CZ" dirty="0" smtClean="0"/>
              <a:t>(aktivní </a:t>
            </a:r>
            <a:r>
              <a:rPr lang="cs-CZ" dirty="0"/>
              <a:t>B12 &lt; 37,5 </a:t>
            </a:r>
            <a:r>
              <a:rPr lang="cs-CZ" dirty="0" err="1"/>
              <a:t>pmol</a:t>
            </a:r>
            <a:r>
              <a:rPr lang="cs-CZ" dirty="0"/>
              <a:t>/l)</a:t>
            </a:r>
          </a:p>
          <a:p>
            <a:endParaRPr lang="cs-CZ" dirty="0" smtClean="0"/>
          </a:p>
          <a:p>
            <a:r>
              <a:rPr lang="cs-CZ" dirty="0" smtClean="0"/>
              <a:t>Při anémii, </a:t>
            </a:r>
            <a:r>
              <a:rPr lang="cs-CZ" dirty="0" err="1" smtClean="0"/>
              <a:t>sideropenii</a:t>
            </a:r>
            <a:r>
              <a:rPr lang="cs-CZ" dirty="0" smtClean="0"/>
              <a:t> </a:t>
            </a:r>
            <a:r>
              <a:rPr lang="cs-CZ" dirty="0"/>
              <a:t>či </a:t>
            </a:r>
            <a:r>
              <a:rPr lang="cs-CZ" dirty="0" smtClean="0"/>
              <a:t>další </a:t>
            </a:r>
            <a:r>
              <a:rPr lang="cs-CZ" dirty="0"/>
              <a:t>karenci </a:t>
            </a:r>
            <a:r>
              <a:rPr lang="cs-CZ" dirty="0" smtClean="0"/>
              <a:t>- </a:t>
            </a:r>
            <a:r>
              <a:rPr lang="cs-CZ" b="1" dirty="0" smtClean="0"/>
              <a:t>došetření </a:t>
            </a:r>
            <a:r>
              <a:rPr lang="cs-CZ" b="1" dirty="0"/>
              <a:t>příčin</a:t>
            </a:r>
            <a:r>
              <a:rPr lang="cs-CZ" dirty="0"/>
              <a:t> </a:t>
            </a:r>
            <a:r>
              <a:rPr lang="cs-CZ" dirty="0" smtClean="0"/>
              <a:t>internistou!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00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ředoperační </a:t>
            </a:r>
            <a:r>
              <a:rPr lang="cs-CZ" dirty="0"/>
              <a:t>terapie </a:t>
            </a:r>
            <a:r>
              <a:rPr lang="cs-CZ" dirty="0" err="1"/>
              <a:t>sideropenické</a:t>
            </a:r>
            <a:r>
              <a:rPr lang="cs-CZ" dirty="0"/>
              <a:t> anémie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94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Čas </a:t>
            </a:r>
            <a:r>
              <a:rPr lang="cs-CZ" u="sng" dirty="0"/>
              <a:t>do operace týdny až měsíce</a:t>
            </a:r>
            <a:r>
              <a:rPr lang="cs-CZ" dirty="0"/>
              <a:t>: 	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err="1" smtClean="0"/>
              <a:t>p.o</a:t>
            </a:r>
            <a:r>
              <a:rPr lang="cs-CZ" b="1" dirty="0"/>
              <a:t>. </a:t>
            </a:r>
            <a:r>
              <a:rPr lang="cs-CZ" b="1" dirty="0" err="1"/>
              <a:t>Fe</a:t>
            </a:r>
            <a:r>
              <a:rPr lang="cs-CZ" dirty="0"/>
              <a:t>:  např. </a:t>
            </a:r>
            <a:r>
              <a:rPr lang="cs-CZ" dirty="0" err="1"/>
              <a:t>Tardyferon</a:t>
            </a:r>
            <a:r>
              <a:rPr lang="cs-CZ" dirty="0"/>
              <a:t> 1-0-1 nebo </a:t>
            </a:r>
            <a:r>
              <a:rPr lang="cs-CZ" dirty="0" err="1"/>
              <a:t>Maltofer</a:t>
            </a:r>
            <a:r>
              <a:rPr lang="cs-CZ" dirty="0"/>
              <a:t> </a:t>
            </a:r>
            <a:r>
              <a:rPr lang="cs-CZ" dirty="0" err="1"/>
              <a:t>drg</a:t>
            </a:r>
            <a:r>
              <a:rPr lang="cs-CZ" dirty="0"/>
              <a:t>. </a:t>
            </a:r>
            <a:r>
              <a:rPr lang="cs-CZ" dirty="0" smtClean="0"/>
              <a:t>1-1-1 …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Čas </a:t>
            </a:r>
            <a:r>
              <a:rPr lang="cs-CZ" u="sng" dirty="0"/>
              <a:t>do operace hodiny až dny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err="1" smtClean="0"/>
              <a:t>i.v</a:t>
            </a:r>
            <a:r>
              <a:rPr lang="cs-CZ" b="1" dirty="0"/>
              <a:t>. </a:t>
            </a:r>
            <a:r>
              <a:rPr lang="cs-CZ" b="1" dirty="0" err="1"/>
              <a:t>Fe</a:t>
            </a:r>
            <a:r>
              <a:rPr lang="cs-CZ" dirty="0"/>
              <a:t>: </a:t>
            </a:r>
            <a:r>
              <a:rPr lang="cs-CZ" dirty="0" smtClean="0"/>
              <a:t>   </a:t>
            </a:r>
            <a:r>
              <a:rPr lang="cs-CZ" dirty="0" err="1" smtClean="0"/>
              <a:t>Ferinject</a:t>
            </a:r>
            <a:r>
              <a:rPr lang="cs-CZ" dirty="0" smtClean="0"/>
              <a:t> </a:t>
            </a:r>
            <a:r>
              <a:rPr lang="cs-CZ" dirty="0"/>
              <a:t>500 mg-1000 mg </a:t>
            </a:r>
            <a:r>
              <a:rPr lang="cs-CZ" dirty="0" err="1"/>
              <a:t>i.v</a:t>
            </a:r>
            <a:r>
              <a:rPr lang="cs-CZ" dirty="0"/>
              <a:t>. jednorázově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/>
              <a:t>ev. </a:t>
            </a:r>
            <a:r>
              <a:rPr lang="cs-CZ" dirty="0" smtClean="0"/>
              <a:t>dále </a:t>
            </a:r>
            <a:r>
              <a:rPr lang="cs-CZ" dirty="0"/>
              <a:t>á 2 </a:t>
            </a:r>
            <a:r>
              <a:rPr lang="cs-CZ" dirty="0" smtClean="0"/>
              <a:t>	týdny</a:t>
            </a:r>
            <a:r>
              <a:rPr lang="cs-CZ" dirty="0"/>
              <a:t>, lépe pak dle výpočtu chybějícího </a:t>
            </a:r>
            <a:r>
              <a:rPr lang="cs-CZ" dirty="0" err="1"/>
              <a:t>Fe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	nebo </a:t>
            </a:r>
            <a:r>
              <a:rPr lang="cs-CZ" dirty="0" err="1"/>
              <a:t>Ferrlecit</a:t>
            </a:r>
            <a:r>
              <a:rPr lang="cs-CZ" dirty="0"/>
              <a:t> 1-2 </a:t>
            </a:r>
            <a:r>
              <a:rPr lang="cs-CZ" dirty="0" err="1"/>
              <a:t>amp</a:t>
            </a:r>
            <a:r>
              <a:rPr lang="cs-CZ" dirty="0"/>
              <a:t>. v </a:t>
            </a:r>
            <a:r>
              <a:rPr lang="cs-CZ" dirty="0" err="1"/>
              <a:t>inf</a:t>
            </a:r>
            <a:r>
              <a:rPr lang="cs-CZ" dirty="0"/>
              <a:t>. </a:t>
            </a:r>
            <a:r>
              <a:rPr lang="cs-CZ" dirty="0" err="1"/>
              <a:t>i.v</a:t>
            </a:r>
            <a:r>
              <a:rPr lang="cs-CZ" dirty="0"/>
              <a:t>./den (62,5 mg </a:t>
            </a:r>
            <a:r>
              <a:rPr lang="cs-CZ" dirty="0" err="1"/>
              <a:t>Fe</a:t>
            </a:r>
            <a:r>
              <a:rPr lang="cs-CZ" dirty="0"/>
              <a:t>/</a:t>
            </a:r>
            <a:r>
              <a:rPr lang="cs-CZ" dirty="0" err="1"/>
              <a:t>amp</a:t>
            </a:r>
            <a:r>
              <a:rPr lang="cs-CZ" dirty="0"/>
              <a:t>.)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Ferinject</a:t>
            </a:r>
            <a:r>
              <a:rPr lang="cs-CZ" dirty="0"/>
              <a:t>: jen částečná úhrada ze ZP, doplatek cca 1400 </a:t>
            </a:r>
            <a:r>
              <a:rPr lang="cs-CZ" dirty="0" smtClean="0"/>
              <a:t>Kč / 500 mg</a:t>
            </a:r>
          </a:p>
          <a:p>
            <a:r>
              <a:rPr lang="cs-CZ" dirty="0" smtClean="0"/>
              <a:t>Maximální rychlost růstu </a:t>
            </a:r>
            <a:r>
              <a:rPr lang="cs-CZ" dirty="0" err="1" smtClean="0"/>
              <a:t>Hgb</a:t>
            </a:r>
            <a:r>
              <a:rPr lang="cs-CZ" dirty="0" smtClean="0"/>
              <a:t> při </a:t>
            </a:r>
            <a:r>
              <a:rPr lang="cs-CZ" dirty="0" err="1" smtClean="0"/>
              <a:t>suplementaci</a:t>
            </a:r>
            <a:r>
              <a:rPr lang="cs-CZ" dirty="0" smtClean="0"/>
              <a:t> </a:t>
            </a:r>
            <a:r>
              <a:rPr lang="cs-CZ" dirty="0" err="1" smtClean="0"/>
              <a:t>Fe</a:t>
            </a:r>
            <a:r>
              <a:rPr lang="cs-CZ" dirty="0" smtClean="0"/>
              <a:t>: do 1,5-2 g/l/den</a:t>
            </a:r>
          </a:p>
        </p:txBody>
      </p:sp>
    </p:spTree>
    <p:extLst>
      <p:ext uri="{BB962C8B-B14F-4D97-AF65-F5344CB8AC3E}">
        <p14:creationId xmlns:p14="http://schemas.microsoft.com/office/powerpoint/2010/main" val="391391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ředoperační anémie s karencí </a:t>
            </a:r>
            <a:r>
              <a:rPr lang="cs-CZ" dirty="0" err="1" smtClean="0"/>
              <a:t>folátu</a:t>
            </a:r>
            <a:r>
              <a:rPr lang="cs-CZ" dirty="0" smtClean="0"/>
              <a:t> / B12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0920664" cy="4639343"/>
          </a:xfrm>
        </p:spPr>
        <p:txBody>
          <a:bodyPr>
            <a:normAutofit/>
          </a:bodyPr>
          <a:lstStyle/>
          <a:p>
            <a:r>
              <a:rPr lang="cs-CZ" b="1" dirty="0" err="1"/>
              <a:t>Folát</a:t>
            </a:r>
            <a:r>
              <a:rPr lang="cs-CZ" dirty="0"/>
              <a:t>: 	</a:t>
            </a:r>
            <a:r>
              <a:rPr lang="cs-CZ" dirty="0" smtClean="0"/>
              <a:t>denní </a:t>
            </a:r>
            <a:r>
              <a:rPr lang="cs-CZ" dirty="0"/>
              <a:t>potřeba cca 400 </a:t>
            </a:r>
            <a:r>
              <a:rPr lang="cs-CZ" dirty="0" err="1" smtClean="0"/>
              <a:t>μg</a:t>
            </a:r>
            <a:r>
              <a:rPr lang="cs-CZ" dirty="0" smtClean="0"/>
              <a:t>/den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suplementy</a:t>
            </a:r>
            <a:r>
              <a:rPr lang="cs-CZ" dirty="0"/>
              <a:t>, ev. </a:t>
            </a:r>
            <a:r>
              <a:rPr lang="cs-CZ" dirty="0" err="1"/>
              <a:t>Acidum</a:t>
            </a:r>
            <a:r>
              <a:rPr lang="cs-CZ" dirty="0"/>
              <a:t> </a:t>
            </a:r>
            <a:r>
              <a:rPr lang="cs-CZ" dirty="0" err="1"/>
              <a:t>folicum</a:t>
            </a:r>
            <a:r>
              <a:rPr lang="cs-CZ" dirty="0"/>
              <a:t> 10 mg </a:t>
            </a:r>
            <a:r>
              <a:rPr lang="cs-CZ" dirty="0" err="1"/>
              <a:t>tbl</a:t>
            </a:r>
            <a:r>
              <a:rPr lang="cs-CZ" dirty="0"/>
              <a:t>. 1 x/týden</a:t>
            </a:r>
          </a:p>
          <a:p>
            <a:endParaRPr lang="cs-CZ" dirty="0" smtClean="0"/>
          </a:p>
          <a:p>
            <a:r>
              <a:rPr lang="cs-CZ" b="1" dirty="0" smtClean="0"/>
              <a:t>B12</a:t>
            </a:r>
            <a:r>
              <a:rPr lang="cs-CZ" dirty="0" smtClean="0"/>
              <a:t>: 	denní </a:t>
            </a:r>
            <a:r>
              <a:rPr lang="cs-CZ" dirty="0"/>
              <a:t>potřeba cca 3 </a:t>
            </a:r>
            <a:r>
              <a:rPr lang="cs-CZ" dirty="0" err="1" smtClean="0"/>
              <a:t>μg</a:t>
            </a:r>
            <a:r>
              <a:rPr lang="cs-CZ" dirty="0" smtClean="0"/>
              <a:t>/den</a:t>
            </a:r>
          </a:p>
          <a:p>
            <a:pPr marL="0" indent="0">
              <a:buNone/>
            </a:pPr>
            <a:r>
              <a:rPr lang="cs-CZ" dirty="0" smtClean="0"/>
              <a:t>		suplementy</a:t>
            </a:r>
            <a:r>
              <a:rPr lang="cs-CZ" dirty="0"/>
              <a:t>, ev. </a:t>
            </a:r>
            <a:r>
              <a:rPr lang="cs-CZ" dirty="0" err="1" smtClean="0"/>
              <a:t>tbl</a:t>
            </a:r>
            <a:r>
              <a:rPr lang="cs-CZ" dirty="0" smtClean="0"/>
              <a:t>. </a:t>
            </a:r>
            <a:r>
              <a:rPr lang="cs-CZ" dirty="0" err="1" smtClean="0"/>
              <a:t>Milgamma</a:t>
            </a:r>
            <a:r>
              <a:rPr lang="cs-CZ" dirty="0" smtClean="0"/>
              <a:t> 1x1 </a:t>
            </a:r>
            <a:r>
              <a:rPr lang="cs-CZ" dirty="0"/>
              <a:t>nebo vit. B12 1000 </a:t>
            </a:r>
            <a:r>
              <a:rPr lang="cs-CZ" dirty="0" err="1" smtClean="0"/>
              <a:t>μg</a:t>
            </a:r>
            <a:r>
              <a:rPr lang="cs-CZ" dirty="0" smtClean="0"/>
              <a:t>, 		jednorázově </a:t>
            </a:r>
            <a:r>
              <a:rPr lang="cs-CZ" dirty="0"/>
              <a:t>před akutní operací vit. </a:t>
            </a:r>
            <a:r>
              <a:rPr lang="cs-CZ" dirty="0" smtClean="0"/>
              <a:t>B12</a:t>
            </a:r>
            <a:r>
              <a:rPr lang="cs-CZ" dirty="0"/>
              <a:t> 300 </a:t>
            </a:r>
            <a:r>
              <a:rPr lang="cs-CZ" dirty="0" err="1"/>
              <a:t>μg</a:t>
            </a:r>
            <a:r>
              <a:rPr lang="cs-CZ" dirty="0"/>
              <a:t> </a:t>
            </a:r>
            <a:r>
              <a:rPr lang="cs-CZ" dirty="0" err="1"/>
              <a:t>i.m</a:t>
            </a:r>
            <a:r>
              <a:rPr lang="cs-CZ" dirty="0" smtClean="0"/>
              <a:t>./</a:t>
            </a:r>
            <a:r>
              <a:rPr lang="cs-CZ" dirty="0" err="1" smtClean="0"/>
              <a:t>i.v</a:t>
            </a:r>
            <a:r>
              <a:rPr lang="cs-CZ" dirty="0"/>
              <a:t>. </a:t>
            </a:r>
            <a:r>
              <a:rPr lang="cs-CZ" dirty="0" err="1"/>
              <a:t>inf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err="1" smtClean="0"/>
              <a:t>Suplementaci</a:t>
            </a:r>
            <a:r>
              <a:rPr lang="cs-CZ" dirty="0" smtClean="0"/>
              <a:t> </a:t>
            </a:r>
            <a:r>
              <a:rPr lang="cs-CZ" dirty="0" err="1"/>
              <a:t>folátu</a:t>
            </a:r>
            <a:r>
              <a:rPr lang="cs-CZ" dirty="0"/>
              <a:t> / vit. B12 konzultovat s onkologem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– </a:t>
            </a:r>
            <a:r>
              <a:rPr lang="cs-CZ" dirty="0"/>
              <a:t>překrmování </a:t>
            </a:r>
            <a:r>
              <a:rPr lang="cs-CZ" dirty="0" smtClean="0"/>
              <a:t>vitamíny může živit </a:t>
            </a:r>
            <a:r>
              <a:rPr lang="cs-CZ" dirty="0"/>
              <a:t>růst nádoru</a:t>
            </a:r>
            <a:r>
              <a:rPr lang="cs-CZ" dirty="0" smtClean="0"/>
              <a:t>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603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Předoperační terapie anemie může snížit perioperační rizika</a:t>
            </a:r>
          </a:p>
          <a:p>
            <a:endParaRPr lang="cs-CZ" b="1" dirty="0" smtClean="0"/>
          </a:p>
          <a:p>
            <a:r>
              <a:rPr lang="cs-CZ" b="1" dirty="0" smtClean="0"/>
              <a:t>Identifikace </a:t>
            </a:r>
            <a:r>
              <a:rPr lang="cs-CZ" b="1" dirty="0" smtClean="0"/>
              <a:t>anémie a </a:t>
            </a:r>
            <a:r>
              <a:rPr lang="cs-CZ" dirty="0" smtClean="0"/>
              <a:t>řešení </a:t>
            </a:r>
            <a:r>
              <a:rPr lang="cs-CZ" b="1" dirty="0" smtClean="0"/>
              <a:t>karencí</a:t>
            </a:r>
            <a:r>
              <a:rPr lang="cs-CZ" dirty="0" smtClean="0"/>
              <a:t> železa, </a:t>
            </a:r>
            <a:r>
              <a:rPr lang="cs-CZ" dirty="0" err="1" smtClean="0"/>
              <a:t>folátu</a:t>
            </a:r>
            <a:r>
              <a:rPr lang="cs-CZ" dirty="0" smtClean="0"/>
              <a:t>, B12</a:t>
            </a:r>
          </a:p>
          <a:p>
            <a:r>
              <a:rPr lang="cs-CZ" b="1" dirty="0" smtClean="0"/>
              <a:t>Není-li čas</a:t>
            </a:r>
            <a:r>
              <a:rPr lang="cs-CZ" dirty="0" smtClean="0"/>
              <a:t>, pak „</a:t>
            </a:r>
            <a:r>
              <a:rPr lang="cs-CZ" b="1" dirty="0" err="1" smtClean="0"/>
              <a:t>one</a:t>
            </a:r>
            <a:r>
              <a:rPr lang="cs-CZ" b="1" dirty="0" smtClean="0"/>
              <a:t>-shot </a:t>
            </a:r>
            <a:r>
              <a:rPr lang="cs-CZ" b="1" dirty="0" err="1" smtClean="0"/>
              <a:t>strategy</a:t>
            </a:r>
            <a:r>
              <a:rPr lang="cs-CZ" dirty="0" smtClean="0"/>
              <a:t>“ – dodat co chybí</a:t>
            </a:r>
          </a:p>
          <a:p>
            <a:pPr marL="0" indent="0">
              <a:buNone/>
            </a:pPr>
            <a:r>
              <a:rPr lang="cs-CZ" dirty="0" smtClean="0"/>
              <a:t>	jednorázově </a:t>
            </a:r>
            <a:r>
              <a:rPr lang="cs-CZ" dirty="0" err="1" smtClean="0"/>
              <a:t>Ferinject</a:t>
            </a:r>
            <a:r>
              <a:rPr lang="cs-CZ" dirty="0" smtClean="0"/>
              <a:t> </a:t>
            </a:r>
            <a:r>
              <a:rPr lang="cs-CZ" dirty="0" err="1" smtClean="0"/>
              <a:t>i.v</a:t>
            </a:r>
            <a:r>
              <a:rPr lang="cs-CZ" dirty="0" smtClean="0"/>
              <a:t>. / vit B12 </a:t>
            </a:r>
            <a:r>
              <a:rPr lang="cs-CZ" dirty="0" err="1" smtClean="0"/>
              <a:t>inj</a:t>
            </a:r>
            <a:r>
              <a:rPr lang="cs-CZ" dirty="0" smtClean="0"/>
              <a:t>. / </a:t>
            </a:r>
            <a:r>
              <a:rPr lang="cs-CZ" dirty="0" err="1" smtClean="0"/>
              <a:t>Acidum</a:t>
            </a:r>
            <a:r>
              <a:rPr lang="cs-CZ" dirty="0" smtClean="0"/>
              <a:t> </a:t>
            </a:r>
            <a:r>
              <a:rPr lang="cs-CZ" dirty="0" err="1" smtClean="0"/>
              <a:t>folicum</a:t>
            </a:r>
            <a:r>
              <a:rPr lang="cs-CZ" dirty="0" smtClean="0"/>
              <a:t> </a:t>
            </a:r>
            <a:r>
              <a:rPr lang="cs-CZ" dirty="0" err="1" smtClean="0"/>
              <a:t>tbl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Dále terapie i </a:t>
            </a:r>
            <a:r>
              <a:rPr lang="cs-CZ" b="1" dirty="0" smtClean="0"/>
              <a:t>došetření</a:t>
            </a:r>
            <a:r>
              <a:rPr lang="cs-CZ" dirty="0" smtClean="0"/>
              <a:t> pacienta s </a:t>
            </a:r>
            <a:r>
              <a:rPr lang="cs-CZ" dirty="0" smtClean="0"/>
              <a:t>internistou</a:t>
            </a:r>
          </a:p>
          <a:p>
            <a:r>
              <a:rPr lang="cs-CZ" dirty="0" smtClean="0"/>
              <a:t>Nutné </a:t>
            </a:r>
            <a:r>
              <a:rPr lang="cs-CZ" dirty="0" smtClean="0"/>
              <a:t>zohlednit </a:t>
            </a:r>
            <a:r>
              <a:rPr lang="cs-CZ" b="1" dirty="0" smtClean="0"/>
              <a:t>komorbidity</a:t>
            </a:r>
            <a:r>
              <a:rPr lang="cs-CZ" dirty="0" smtClean="0"/>
              <a:t> – kardiální, plicní, GIT, onkologické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271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0981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514</Words>
  <Application>Microsoft Office PowerPoint</Application>
  <PresentationFormat>Širokoúhlá obrazovka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Anémie u pacienta k resekci plic</vt:lpstr>
      <vt:lpstr>Východiska z ERAS guidelines ESTS (2019)</vt:lpstr>
      <vt:lpstr>Východiska z ERAS guidelines ESTS (2019)</vt:lpstr>
      <vt:lpstr>Identifikace anémie, sideropenie a karencí důležitých pro erytropoézu</vt:lpstr>
      <vt:lpstr>Předoperační terapie sideropenické anémie</vt:lpstr>
      <vt:lpstr>Předoperační anémie s karencí folátu / B12</vt:lpstr>
      <vt:lpstr>Závěrem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Anémie u pacienta k resekci plic</dc:title>
  <dc:creator>Kamelander Jan</dc:creator>
  <cp:lastModifiedBy>Kamelander Jan</cp:lastModifiedBy>
  <cp:revision>20</cp:revision>
  <dcterms:created xsi:type="dcterms:W3CDTF">2022-09-13T16:17:11Z</dcterms:created>
  <dcterms:modified xsi:type="dcterms:W3CDTF">2022-09-14T14:02:52Z</dcterms:modified>
</cp:coreProperties>
</file>