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4" r:id="rId9"/>
    <p:sldId id="26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2143" autoAdjust="0"/>
  </p:normalViewPr>
  <p:slideViewPr>
    <p:cSldViewPr snapToGrid="0">
      <p:cViewPr varScale="1">
        <p:scale>
          <a:sx n="57" d="100"/>
          <a:sy n="57" d="100"/>
        </p:scale>
        <p:origin x="9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0E6AA-6CAA-4266-A6AE-8F996923A744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FB9A0-BEBF-4C66-B60E-C7B30083E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043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FB9A0-BEBF-4C66-B60E-C7B30083E65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264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FB9A0-BEBF-4C66-B60E-C7B30083E65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171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FB9A0-BEBF-4C66-B60E-C7B30083E656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695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FB9A0-BEBF-4C66-B60E-C7B30083E656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3810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FB9A0-BEBF-4C66-B60E-C7B30083E65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348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FB9A0-BEBF-4C66-B60E-C7B30083E656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778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8689-1A99-4C23-A149-3B526CD74403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CF77-B829-48FB-8BE3-95C380584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205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8689-1A99-4C23-A149-3B526CD74403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CF77-B829-48FB-8BE3-95C380584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95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8689-1A99-4C23-A149-3B526CD74403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CF77-B829-48FB-8BE3-95C380584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57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8689-1A99-4C23-A149-3B526CD74403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CF77-B829-48FB-8BE3-95C380584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919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8689-1A99-4C23-A149-3B526CD74403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CF77-B829-48FB-8BE3-95C380584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373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8689-1A99-4C23-A149-3B526CD74403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CF77-B829-48FB-8BE3-95C380584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515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8689-1A99-4C23-A149-3B526CD74403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CF77-B829-48FB-8BE3-95C380584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893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8689-1A99-4C23-A149-3B526CD74403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CF77-B829-48FB-8BE3-95C380584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075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8689-1A99-4C23-A149-3B526CD74403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CF77-B829-48FB-8BE3-95C380584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41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8689-1A99-4C23-A149-3B526CD74403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CF77-B829-48FB-8BE3-95C380584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169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28689-1A99-4C23-A149-3B526CD74403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CF77-B829-48FB-8BE3-95C380584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627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28689-1A99-4C23-A149-3B526CD74403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6CF77-B829-48FB-8BE3-95C380584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53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OPTIMALIZACE PÉČE O PACIENTA K OPERACI PLIC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cs-CZ" dirty="0"/>
              <a:t>Plicní rehabilitace a </a:t>
            </a:r>
            <a:r>
              <a:rPr lang="cs-CZ" dirty="0" err="1"/>
              <a:t>prehabilitace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218670" y="4967416"/>
            <a:ext cx="175465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dirty="0"/>
              <a:t>Martin Hartman</a:t>
            </a:r>
          </a:p>
          <a:p>
            <a:pPr algn="ctr">
              <a:lnSpc>
                <a:spcPct val="150000"/>
              </a:lnSpc>
            </a:pPr>
            <a:r>
              <a:rPr lang="cs-CZ" dirty="0"/>
              <a:t>Filip </a:t>
            </a:r>
            <a:r>
              <a:rPr lang="cs-CZ" dirty="0" err="1"/>
              <a:t>Dosbaba</a:t>
            </a:r>
            <a:endParaRPr lang="cs-CZ" dirty="0"/>
          </a:p>
          <a:p>
            <a:endParaRPr lang="cs-CZ" sz="1000" dirty="0"/>
          </a:p>
          <a:p>
            <a:pPr algn="ctr"/>
            <a:r>
              <a:rPr lang="cs-CZ" sz="1200" dirty="0"/>
              <a:t>Rehabilitační oddělení </a:t>
            </a:r>
          </a:p>
          <a:p>
            <a:pPr algn="ctr"/>
            <a:r>
              <a:rPr lang="cs-CZ" sz="1200" dirty="0"/>
              <a:t>FN Brno</a:t>
            </a:r>
          </a:p>
        </p:txBody>
      </p:sp>
    </p:spTree>
    <p:extLst>
      <p:ext uri="{BB962C8B-B14F-4D97-AF65-F5344CB8AC3E}">
        <p14:creationId xmlns:p14="http://schemas.microsoft.com/office/powerpoint/2010/main" val="3749415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Rehabilitace po operaci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Probíhá vždy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Calibri" panose="020F0502020204030204" pitchFamily="34" charset="0"/>
              <a:buChar char="‐"/>
            </a:pPr>
            <a:r>
              <a:rPr lang="cs-CZ" dirty="0"/>
              <a:t>Polohování, časná </a:t>
            </a:r>
            <a:r>
              <a:rPr lang="cs-CZ" dirty="0" err="1"/>
              <a:t>vertikalizace</a:t>
            </a:r>
            <a:r>
              <a:rPr lang="cs-CZ" dirty="0"/>
              <a:t>, lokomoce – už po 4 hodinách</a:t>
            </a:r>
            <a:r>
              <a:rPr lang="cs-CZ" sz="1400" dirty="0"/>
              <a:t> (1) 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cs-CZ" dirty="0"/>
              <a:t>Respirační fyzioterapie – dechová cvičení, hygiena dýchacích cest, trenažery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cs-CZ" dirty="0"/>
              <a:t>Kondiční cvičení, korekce držení těla, péče o jizvu, režimová opatření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89470" y="6013622"/>
            <a:ext cx="118130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1) </a:t>
            </a:r>
            <a:r>
              <a:rPr lang="cs-CZ" sz="1000" dirty="0" err="1"/>
              <a:t>Kaneda</a:t>
            </a:r>
            <a:r>
              <a:rPr lang="cs-CZ" sz="1000" dirty="0"/>
              <a:t> H, </a:t>
            </a:r>
            <a:r>
              <a:rPr lang="cs-CZ" sz="1000" dirty="0" err="1"/>
              <a:t>Saito</a:t>
            </a:r>
            <a:r>
              <a:rPr lang="cs-CZ" sz="1000" dirty="0"/>
              <a:t> Y, </a:t>
            </a:r>
            <a:r>
              <a:rPr lang="cs-CZ" sz="1000" dirty="0" err="1"/>
              <a:t>Okamoto</a:t>
            </a:r>
            <a:r>
              <a:rPr lang="cs-CZ" sz="1000" dirty="0"/>
              <a:t> M, </a:t>
            </a:r>
            <a:r>
              <a:rPr lang="cs-CZ" sz="1000" dirty="0" err="1"/>
              <a:t>Maniwa</a:t>
            </a:r>
            <a:r>
              <a:rPr lang="cs-CZ" sz="1000" dirty="0"/>
              <a:t> T, Minami K, </a:t>
            </a:r>
            <a:r>
              <a:rPr lang="cs-CZ" sz="1000" dirty="0" err="1"/>
              <a:t>Imamura</a:t>
            </a:r>
            <a:r>
              <a:rPr lang="cs-CZ" sz="1000" dirty="0"/>
              <a:t> H. Early </a:t>
            </a:r>
            <a:r>
              <a:rPr lang="cs-CZ" sz="1000" dirty="0" err="1"/>
              <a:t>postoperative</a:t>
            </a:r>
            <a:r>
              <a:rPr lang="cs-CZ" sz="1000" dirty="0"/>
              <a:t> </a:t>
            </a:r>
            <a:r>
              <a:rPr lang="cs-CZ" sz="1000" dirty="0" err="1"/>
              <a:t>mobilization</a:t>
            </a:r>
            <a:r>
              <a:rPr lang="cs-CZ" sz="1000" dirty="0"/>
              <a:t> </a:t>
            </a:r>
            <a:r>
              <a:rPr lang="cs-CZ" sz="1000" dirty="0" err="1"/>
              <a:t>with</a:t>
            </a:r>
            <a:r>
              <a:rPr lang="cs-CZ" sz="1000" dirty="0"/>
              <a:t> </a:t>
            </a:r>
            <a:r>
              <a:rPr lang="cs-CZ" sz="1000" dirty="0" err="1"/>
              <a:t>walking</a:t>
            </a:r>
            <a:r>
              <a:rPr lang="cs-CZ" sz="1000" dirty="0"/>
              <a:t> </a:t>
            </a:r>
            <a:r>
              <a:rPr lang="cs-CZ" sz="1000" dirty="0" err="1"/>
              <a:t>at</a:t>
            </a:r>
            <a:r>
              <a:rPr lang="cs-CZ" sz="1000" dirty="0"/>
              <a:t> 4 </a:t>
            </a:r>
            <a:r>
              <a:rPr lang="cs-CZ" sz="1000" dirty="0" err="1"/>
              <a:t>hours</a:t>
            </a:r>
            <a:r>
              <a:rPr lang="cs-CZ" sz="1000" dirty="0"/>
              <a:t> </a:t>
            </a:r>
            <a:r>
              <a:rPr lang="cs-CZ" sz="1000" dirty="0" err="1"/>
              <a:t>after</a:t>
            </a:r>
            <a:r>
              <a:rPr lang="cs-CZ" sz="1000" dirty="0"/>
              <a:t> </a:t>
            </a:r>
            <a:r>
              <a:rPr lang="cs-CZ" sz="1000" dirty="0" err="1"/>
              <a:t>lobectomy</a:t>
            </a:r>
            <a:r>
              <a:rPr lang="cs-CZ" sz="1000" dirty="0"/>
              <a:t> in </a:t>
            </a:r>
            <a:r>
              <a:rPr lang="cs-CZ" sz="1000" dirty="0" err="1"/>
              <a:t>lung</a:t>
            </a:r>
            <a:r>
              <a:rPr lang="cs-CZ" sz="1000" dirty="0"/>
              <a:t> </a:t>
            </a:r>
            <a:r>
              <a:rPr lang="cs-CZ" sz="1000" dirty="0" err="1"/>
              <a:t>cancer</a:t>
            </a:r>
            <a:r>
              <a:rPr lang="cs-CZ" sz="1000" dirty="0"/>
              <a:t> </a:t>
            </a:r>
            <a:r>
              <a:rPr lang="cs-CZ" sz="1000" dirty="0" err="1"/>
              <a:t>patients</a:t>
            </a:r>
            <a:r>
              <a:rPr lang="cs-CZ" sz="1000" dirty="0"/>
              <a:t>. </a:t>
            </a:r>
            <a:r>
              <a:rPr lang="cs-CZ" sz="1000" i="1" dirty="0"/>
              <a:t>Gen </a:t>
            </a:r>
            <a:r>
              <a:rPr lang="cs-CZ" sz="1000" i="1" dirty="0" err="1"/>
              <a:t>Thorac</a:t>
            </a:r>
            <a:r>
              <a:rPr lang="cs-CZ" sz="1000" i="1" dirty="0"/>
              <a:t> </a:t>
            </a:r>
            <a:r>
              <a:rPr lang="cs-CZ" sz="1000" i="1" dirty="0" err="1"/>
              <a:t>Cardiovasc</a:t>
            </a:r>
            <a:r>
              <a:rPr lang="cs-CZ" sz="1000" i="1" dirty="0"/>
              <a:t> </a:t>
            </a:r>
            <a:r>
              <a:rPr lang="cs-CZ" sz="1000" i="1" dirty="0" err="1"/>
              <a:t>Surg</a:t>
            </a:r>
            <a:r>
              <a:rPr lang="cs-CZ" sz="1000" i="1" dirty="0"/>
              <a:t>. </a:t>
            </a:r>
            <a:r>
              <a:rPr lang="cs-CZ" sz="1000" dirty="0"/>
              <a:t>2007;55:493–8. </a:t>
            </a:r>
          </a:p>
        </p:txBody>
      </p:sp>
    </p:spTree>
    <p:extLst>
      <p:ext uri="{BB962C8B-B14F-4D97-AF65-F5344CB8AC3E}">
        <p14:creationId xmlns:p14="http://schemas.microsoft.com/office/powerpoint/2010/main" val="167532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Předoperační fáze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Pacient v </a:t>
            </a:r>
            <a:r>
              <a:rPr lang="cs-CZ" dirty="0" err="1"/>
              <a:t>dekondici</a:t>
            </a:r>
            <a:r>
              <a:rPr lang="cs-CZ" dirty="0"/>
              <a:t> &gt; ↑riziko komplikací, ↑ délka hospitalizace, </a:t>
            </a:r>
            <a:br>
              <a:rPr lang="cs-CZ" dirty="0"/>
            </a:br>
            <a:r>
              <a:rPr lang="cs-CZ" dirty="0"/>
              <a:t>				↓ míra přežití </a:t>
            </a:r>
            <a:r>
              <a:rPr lang="cs-CZ" sz="1000" dirty="0"/>
              <a:t>(1,2)</a:t>
            </a:r>
            <a:endParaRPr lang="cs-CZ" dirty="0"/>
          </a:p>
          <a:p>
            <a:endParaRPr lang="cs-CZ" sz="900" dirty="0"/>
          </a:p>
          <a:p>
            <a:r>
              <a:rPr lang="cs-CZ" dirty="0" err="1"/>
              <a:t>Prehabilitace</a:t>
            </a:r>
            <a:r>
              <a:rPr lang="cs-CZ" dirty="0"/>
              <a:t> – zvýšení tolerance zátěže před zákrokem může vést omezení výše zmíněného </a:t>
            </a:r>
            <a:r>
              <a:rPr lang="cs-CZ" sz="1000" dirty="0"/>
              <a:t>(3) </a:t>
            </a:r>
            <a:r>
              <a:rPr lang="cs-CZ" dirty="0"/>
              <a:t>&gt; součást fast-track/ERAS postupu</a:t>
            </a:r>
          </a:p>
          <a:p>
            <a:endParaRPr lang="cs-CZ" sz="900" dirty="0"/>
          </a:p>
          <a:p>
            <a:r>
              <a:rPr lang="cs-CZ" dirty="0"/>
              <a:t>Dochází ke zvýšení VO2max, 6MWD, zlepšení plicních </a:t>
            </a:r>
            <a:r>
              <a:rPr lang="cs-CZ" dirty="0" err="1"/>
              <a:t>fcí</a:t>
            </a:r>
            <a:r>
              <a:rPr lang="cs-CZ" dirty="0"/>
              <a:t> </a:t>
            </a:r>
            <a:r>
              <a:rPr lang="cs-CZ" sz="1000" dirty="0"/>
              <a:t>(4)</a:t>
            </a:r>
          </a:p>
          <a:p>
            <a:endParaRPr lang="cs-CZ" sz="900" dirty="0"/>
          </a:p>
          <a:p>
            <a:r>
              <a:rPr lang="cs-CZ" dirty="0"/>
              <a:t>Největší benefit u výrazně oslabených pacientů (6MWD&lt;400m, VO2max&lt;16ml/kg/min) </a:t>
            </a:r>
            <a:r>
              <a:rPr lang="cs-CZ" sz="1000" dirty="0"/>
              <a:t>(5)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42875" y="5829300"/>
            <a:ext cx="1147286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/>
              <a:t>1) </a:t>
            </a:r>
            <a:r>
              <a:rPr lang="cs-CZ" sz="1000" dirty="0" err="1"/>
              <a:t>Licker</a:t>
            </a:r>
            <a:r>
              <a:rPr lang="cs-CZ" sz="1000" dirty="0"/>
              <a:t> M, </a:t>
            </a:r>
            <a:r>
              <a:rPr lang="cs-CZ" sz="1000" dirty="0" err="1"/>
              <a:t>Schnyder</a:t>
            </a:r>
            <a:r>
              <a:rPr lang="cs-CZ" sz="1000" dirty="0"/>
              <a:t> JM, Frey JG, </a:t>
            </a:r>
            <a:r>
              <a:rPr lang="cs-CZ" sz="1000" dirty="0" err="1"/>
              <a:t>Diaper</a:t>
            </a:r>
            <a:r>
              <a:rPr lang="cs-CZ" sz="1000" dirty="0"/>
              <a:t> J, </a:t>
            </a:r>
            <a:r>
              <a:rPr lang="cs-CZ" sz="1000" dirty="0" err="1"/>
              <a:t>Cartier</a:t>
            </a:r>
            <a:r>
              <a:rPr lang="cs-CZ" sz="1000" dirty="0"/>
              <a:t> V, </a:t>
            </a:r>
            <a:r>
              <a:rPr lang="cs-CZ" sz="1000" dirty="0" err="1"/>
              <a:t>Inan</a:t>
            </a:r>
            <a:r>
              <a:rPr lang="cs-CZ" sz="1000" dirty="0"/>
              <a:t> C et al. </a:t>
            </a:r>
            <a:r>
              <a:rPr lang="cs-CZ" sz="1000" dirty="0" err="1"/>
              <a:t>Impact</a:t>
            </a:r>
            <a:r>
              <a:rPr lang="cs-CZ" sz="1000" dirty="0"/>
              <a:t> </a:t>
            </a:r>
            <a:r>
              <a:rPr lang="cs-CZ" sz="1000" dirty="0" err="1"/>
              <a:t>of</a:t>
            </a:r>
            <a:r>
              <a:rPr lang="cs-CZ" sz="1000" dirty="0"/>
              <a:t> aerobic </a:t>
            </a:r>
            <a:r>
              <a:rPr lang="cs-CZ" sz="1000" dirty="0" err="1"/>
              <a:t>exercise</a:t>
            </a:r>
            <a:r>
              <a:rPr lang="cs-CZ" sz="1000" dirty="0"/>
              <a:t> </a:t>
            </a:r>
            <a:r>
              <a:rPr lang="cs-CZ" sz="1000" dirty="0" err="1"/>
              <a:t>capacity</a:t>
            </a:r>
            <a:r>
              <a:rPr lang="cs-CZ" sz="1000" dirty="0"/>
              <a:t> and </a:t>
            </a:r>
            <a:r>
              <a:rPr lang="cs-CZ" sz="1000" dirty="0" err="1"/>
              <a:t>procedure-related</a:t>
            </a:r>
            <a:r>
              <a:rPr lang="cs-CZ" sz="1000" dirty="0"/>
              <a:t> </a:t>
            </a:r>
            <a:r>
              <a:rPr lang="cs-CZ" sz="1000" dirty="0" err="1"/>
              <a:t>factors</a:t>
            </a:r>
            <a:r>
              <a:rPr lang="cs-CZ" sz="1000" dirty="0"/>
              <a:t> in </a:t>
            </a:r>
            <a:r>
              <a:rPr lang="cs-CZ" sz="1000" dirty="0" err="1"/>
              <a:t>lung</a:t>
            </a:r>
            <a:r>
              <a:rPr lang="cs-CZ" sz="1000" dirty="0"/>
              <a:t> </a:t>
            </a:r>
            <a:r>
              <a:rPr lang="cs-CZ" sz="1000" dirty="0" err="1"/>
              <a:t>cancer</a:t>
            </a:r>
            <a:r>
              <a:rPr lang="cs-CZ" sz="1000" dirty="0"/>
              <a:t> </a:t>
            </a:r>
            <a:r>
              <a:rPr lang="cs-CZ" sz="1000" dirty="0" err="1"/>
              <a:t>surgery</a:t>
            </a:r>
            <a:r>
              <a:rPr lang="cs-CZ" sz="1000" dirty="0"/>
              <a:t>. Eur Respir J 2011;37:1189–98.  </a:t>
            </a:r>
            <a:r>
              <a:rPr lang="cs-CZ" sz="1000" b="1" dirty="0"/>
              <a:t>2)</a:t>
            </a:r>
            <a:r>
              <a:rPr lang="cs-CZ" sz="1000" dirty="0"/>
              <a:t> </a:t>
            </a:r>
            <a:r>
              <a:rPr lang="cs-CZ" sz="1000" dirty="0" err="1"/>
              <a:t>Brunelli</a:t>
            </a:r>
            <a:r>
              <a:rPr lang="cs-CZ" sz="1000" dirty="0"/>
              <a:t> A, </a:t>
            </a:r>
            <a:r>
              <a:rPr lang="cs-CZ" sz="1000" dirty="0" err="1"/>
              <a:t>Pompili</a:t>
            </a:r>
            <a:r>
              <a:rPr lang="cs-CZ" sz="1000" dirty="0"/>
              <a:t> C, </a:t>
            </a:r>
            <a:r>
              <a:rPr lang="cs-CZ" sz="1000" dirty="0" err="1"/>
              <a:t>Salati</a:t>
            </a:r>
            <a:r>
              <a:rPr lang="cs-CZ" sz="1000" dirty="0"/>
              <a:t> M, </a:t>
            </a:r>
            <a:r>
              <a:rPr lang="cs-CZ" sz="1000" dirty="0" err="1"/>
              <a:t>Refai</a:t>
            </a:r>
            <a:r>
              <a:rPr lang="cs-CZ" sz="1000" dirty="0"/>
              <a:t> M, </a:t>
            </a:r>
            <a:r>
              <a:rPr lang="cs-CZ" sz="1000" dirty="0" err="1"/>
              <a:t>Berardi</a:t>
            </a:r>
            <a:r>
              <a:rPr lang="cs-CZ" sz="1000" dirty="0"/>
              <a:t> R, </a:t>
            </a:r>
            <a:r>
              <a:rPr lang="cs-CZ" sz="1000" dirty="0" err="1"/>
              <a:t>Mazzanti</a:t>
            </a:r>
            <a:r>
              <a:rPr lang="cs-CZ" sz="1000" dirty="0"/>
              <a:t> P et al. </a:t>
            </a:r>
            <a:r>
              <a:rPr lang="cs-CZ" sz="1000" dirty="0" err="1"/>
              <a:t>Preoperative</a:t>
            </a:r>
            <a:r>
              <a:rPr lang="cs-CZ" sz="1000" dirty="0"/>
              <a:t> maximum oxygen </a:t>
            </a:r>
            <a:r>
              <a:rPr lang="cs-CZ" sz="1000" dirty="0" err="1"/>
              <a:t>consumption</a:t>
            </a:r>
            <a:r>
              <a:rPr lang="cs-CZ" sz="1000" dirty="0"/>
              <a:t> </a:t>
            </a:r>
            <a:r>
              <a:rPr lang="cs-CZ" sz="1000" dirty="0" err="1"/>
              <a:t>is</a:t>
            </a:r>
            <a:r>
              <a:rPr lang="cs-CZ" sz="1000" dirty="0"/>
              <a:t> </a:t>
            </a:r>
            <a:r>
              <a:rPr lang="cs-CZ" sz="1000" dirty="0" err="1"/>
              <a:t>associated</a:t>
            </a:r>
            <a:r>
              <a:rPr lang="cs-CZ" sz="1000" dirty="0"/>
              <a:t> </a:t>
            </a:r>
            <a:r>
              <a:rPr lang="cs-CZ" sz="1000" dirty="0" err="1"/>
              <a:t>with</a:t>
            </a:r>
            <a:r>
              <a:rPr lang="cs-CZ" sz="1000" dirty="0"/>
              <a:t> </a:t>
            </a:r>
            <a:r>
              <a:rPr lang="cs-CZ" sz="1000" dirty="0" err="1"/>
              <a:t>prognosis</a:t>
            </a:r>
            <a:r>
              <a:rPr lang="cs-CZ" sz="1000" dirty="0"/>
              <a:t> </a:t>
            </a:r>
            <a:r>
              <a:rPr lang="cs-CZ" sz="1000" dirty="0" err="1"/>
              <a:t>after</a:t>
            </a:r>
            <a:r>
              <a:rPr lang="cs-CZ" sz="1000" dirty="0"/>
              <a:t> </a:t>
            </a:r>
            <a:r>
              <a:rPr lang="cs-CZ" sz="1000" dirty="0" err="1"/>
              <a:t>pulmonary</a:t>
            </a:r>
            <a:r>
              <a:rPr lang="cs-CZ" sz="1000" dirty="0"/>
              <a:t> </a:t>
            </a:r>
            <a:r>
              <a:rPr lang="cs-CZ" sz="1000" dirty="0" err="1"/>
              <a:t>resection</a:t>
            </a:r>
            <a:r>
              <a:rPr lang="cs-CZ" sz="1000" dirty="0"/>
              <a:t> in </a:t>
            </a:r>
            <a:r>
              <a:rPr lang="cs-CZ" sz="1000" dirty="0" err="1"/>
              <a:t>stage</a:t>
            </a:r>
            <a:r>
              <a:rPr lang="cs-CZ" sz="1000" dirty="0"/>
              <a:t> I non-</a:t>
            </a:r>
            <a:r>
              <a:rPr lang="cs-CZ" sz="1000" dirty="0" err="1"/>
              <a:t>small</a:t>
            </a:r>
            <a:r>
              <a:rPr lang="cs-CZ" sz="1000" dirty="0"/>
              <a:t> cell </a:t>
            </a:r>
            <a:r>
              <a:rPr lang="cs-CZ" sz="1000" dirty="0" err="1"/>
              <a:t>lung</a:t>
            </a:r>
            <a:r>
              <a:rPr lang="cs-CZ" sz="1000" dirty="0"/>
              <a:t> </a:t>
            </a:r>
            <a:r>
              <a:rPr lang="cs-CZ" sz="1000" dirty="0" err="1"/>
              <a:t>cancer</a:t>
            </a:r>
            <a:r>
              <a:rPr lang="cs-CZ" sz="1000" dirty="0"/>
              <a:t>. </a:t>
            </a:r>
            <a:r>
              <a:rPr lang="cs-CZ" sz="1000" dirty="0" err="1"/>
              <a:t>AnnThorac</a:t>
            </a:r>
            <a:r>
              <a:rPr lang="cs-CZ" sz="1000" dirty="0"/>
              <a:t> </a:t>
            </a:r>
            <a:r>
              <a:rPr lang="cs-CZ" sz="1000" dirty="0" err="1"/>
              <a:t>Surg</a:t>
            </a:r>
            <a:r>
              <a:rPr lang="cs-CZ" sz="1000" dirty="0"/>
              <a:t> 2014;98:238–42. </a:t>
            </a:r>
            <a:r>
              <a:rPr lang="cs-CZ" sz="1000" b="1" dirty="0"/>
              <a:t>3) </a:t>
            </a:r>
            <a:r>
              <a:rPr lang="cs-CZ" sz="1000" dirty="0" err="1"/>
              <a:t>Pouwels</a:t>
            </a:r>
            <a:r>
              <a:rPr lang="cs-CZ" sz="1000" dirty="0"/>
              <a:t> S, </a:t>
            </a:r>
            <a:r>
              <a:rPr lang="cs-CZ" sz="1000" dirty="0" err="1"/>
              <a:t>Hageman</a:t>
            </a:r>
            <a:r>
              <a:rPr lang="cs-CZ" sz="1000" dirty="0"/>
              <a:t> D, </a:t>
            </a:r>
            <a:r>
              <a:rPr lang="cs-CZ" sz="1000" dirty="0" err="1"/>
              <a:t>Gommans</a:t>
            </a:r>
            <a:r>
              <a:rPr lang="cs-CZ" sz="1000" dirty="0"/>
              <a:t> LN, </a:t>
            </a:r>
            <a:r>
              <a:rPr lang="cs-CZ" sz="1000" dirty="0" err="1"/>
              <a:t>Willigendael</a:t>
            </a:r>
            <a:r>
              <a:rPr lang="cs-CZ" sz="1000" dirty="0"/>
              <a:t> EM, </a:t>
            </a:r>
            <a:r>
              <a:rPr lang="cs-CZ" sz="1000" dirty="0" err="1"/>
              <a:t>Nienhuijs</a:t>
            </a:r>
            <a:r>
              <a:rPr lang="cs-CZ" sz="1000" dirty="0"/>
              <a:t> SW, </a:t>
            </a:r>
            <a:r>
              <a:rPr lang="cs-CZ" sz="1000" dirty="0" err="1"/>
              <a:t>Scheltinga</a:t>
            </a:r>
            <a:r>
              <a:rPr lang="cs-CZ" sz="1000" dirty="0"/>
              <a:t> MR et al. </a:t>
            </a:r>
            <a:r>
              <a:rPr lang="cs-CZ" sz="1000" dirty="0" err="1"/>
              <a:t>Preoperative</a:t>
            </a:r>
            <a:r>
              <a:rPr lang="cs-CZ" sz="1000" dirty="0"/>
              <a:t> </a:t>
            </a:r>
            <a:r>
              <a:rPr lang="cs-CZ" sz="1000" dirty="0" err="1"/>
              <a:t>exercise</a:t>
            </a:r>
            <a:r>
              <a:rPr lang="cs-CZ" sz="1000" dirty="0"/>
              <a:t> </a:t>
            </a:r>
            <a:r>
              <a:rPr lang="cs-CZ" sz="1000" dirty="0" err="1"/>
              <a:t>therapy</a:t>
            </a:r>
            <a:r>
              <a:rPr lang="cs-CZ" sz="1000" dirty="0"/>
              <a:t> in </a:t>
            </a:r>
            <a:r>
              <a:rPr lang="cs-CZ" sz="1000" dirty="0" err="1"/>
              <a:t>surgical</a:t>
            </a:r>
            <a:r>
              <a:rPr lang="cs-CZ" sz="1000" dirty="0"/>
              <a:t> care: a </a:t>
            </a:r>
            <a:r>
              <a:rPr lang="cs-CZ" sz="1000" dirty="0" err="1"/>
              <a:t>scoping</a:t>
            </a:r>
            <a:r>
              <a:rPr lang="cs-CZ" sz="1000" dirty="0"/>
              <a:t> </a:t>
            </a:r>
            <a:r>
              <a:rPr lang="cs-CZ" sz="1000" dirty="0" err="1"/>
              <a:t>review</a:t>
            </a:r>
            <a:r>
              <a:rPr lang="cs-CZ" sz="1000" dirty="0"/>
              <a:t>. J </a:t>
            </a:r>
            <a:r>
              <a:rPr lang="cs-CZ" sz="1000" dirty="0" err="1"/>
              <a:t>Clin</a:t>
            </a:r>
            <a:r>
              <a:rPr lang="cs-CZ" sz="1000" dirty="0"/>
              <a:t> </a:t>
            </a:r>
            <a:r>
              <a:rPr lang="cs-CZ" sz="1000" dirty="0" err="1"/>
              <a:t>Anesth</a:t>
            </a:r>
            <a:r>
              <a:rPr lang="cs-CZ" sz="1000" dirty="0"/>
              <a:t> 2016;33:476–90. </a:t>
            </a:r>
            <a:r>
              <a:rPr lang="cs-CZ" sz="1000" b="1" dirty="0"/>
              <a:t>4)</a:t>
            </a:r>
            <a:r>
              <a:rPr lang="cs-CZ" sz="1000" dirty="0"/>
              <a:t> </a:t>
            </a:r>
            <a:r>
              <a:rPr lang="cs-CZ" sz="1000" dirty="0" err="1"/>
              <a:t>Cavalheri</a:t>
            </a:r>
            <a:r>
              <a:rPr lang="cs-CZ" sz="1000" dirty="0"/>
              <a:t> V, </a:t>
            </a:r>
            <a:r>
              <a:rPr lang="cs-CZ" sz="1000" dirty="0" err="1"/>
              <a:t>Granger</a:t>
            </a:r>
            <a:r>
              <a:rPr lang="cs-CZ" sz="1000" dirty="0"/>
              <a:t> C. </a:t>
            </a:r>
            <a:r>
              <a:rPr lang="cs-CZ" sz="1000" dirty="0" err="1"/>
              <a:t>Preoperative</a:t>
            </a:r>
            <a:r>
              <a:rPr lang="cs-CZ" sz="1000" dirty="0"/>
              <a:t> </a:t>
            </a:r>
            <a:r>
              <a:rPr lang="cs-CZ" sz="1000" dirty="0" err="1"/>
              <a:t>exercise</a:t>
            </a:r>
            <a:r>
              <a:rPr lang="cs-CZ" sz="1000" dirty="0"/>
              <a:t> </a:t>
            </a:r>
            <a:r>
              <a:rPr lang="cs-CZ" sz="1000" dirty="0" err="1"/>
              <a:t>training</a:t>
            </a:r>
            <a:r>
              <a:rPr lang="cs-CZ" sz="1000" dirty="0"/>
              <a:t> </a:t>
            </a:r>
            <a:r>
              <a:rPr lang="cs-CZ" sz="1000" dirty="0" err="1"/>
              <a:t>for</a:t>
            </a:r>
            <a:r>
              <a:rPr lang="cs-CZ" sz="1000" dirty="0"/>
              <a:t> </a:t>
            </a:r>
            <a:r>
              <a:rPr lang="cs-CZ" sz="1000" dirty="0" err="1"/>
              <a:t>patients</a:t>
            </a:r>
            <a:r>
              <a:rPr lang="cs-CZ" sz="1000" dirty="0"/>
              <a:t> </a:t>
            </a:r>
            <a:r>
              <a:rPr lang="cs-CZ" sz="1000" dirty="0" err="1"/>
              <a:t>with</a:t>
            </a:r>
            <a:r>
              <a:rPr lang="cs-CZ" sz="1000" dirty="0"/>
              <a:t> non-</a:t>
            </a:r>
            <a:r>
              <a:rPr lang="cs-CZ" sz="1000" dirty="0" err="1"/>
              <a:t>small</a:t>
            </a:r>
            <a:r>
              <a:rPr lang="cs-CZ" sz="1000" dirty="0"/>
              <a:t> cell </a:t>
            </a:r>
            <a:r>
              <a:rPr lang="cs-CZ" sz="1000" dirty="0" err="1"/>
              <a:t>lung</a:t>
            </a:r>
            <a:r>
              <a:rPr lang="cs-CZ" sz="1000" dirty="0"/>
              <a:t> </a:t>
            </a:r>
            <a:r>
              <a:rPr lang="cs-CZ" sz="1000" dirty="0" err="1"/>
              <a:t>cancer</a:t>
            </a:r>
            <a:r>
              <a:rPr lang="cs-CZ" sz="1000" dirty="0"/>
              <a:t>. </a:t>
            </a:r>
            <a:r>
              <a:rPr lang="cs-CZ" sz="1000" dirty="0" err="1"/>
              <a:t>Cochrane</a:t>
            </a:r>
            <a:r>
              <a:rPr lang="cs-CZ" sz="1000" dirty="0"/>
              <a:t> Database </a:t>
            </a:r>
            <a:r>
              <a:rPr lang="cs-CZ" sz="1000" dirty="0" err="1"/>
              <a:t>Syst</a:t>
            </a:r>
            <a:r>
              <a:rPr lang="cs-CZ" sz="1000" dirty="0"/>
              <a:t> </a:t>
            </a:r>
            <a:r>
              <a:rPr lang="cs-CZ" sz="1000" dirty="0" err="1"/>
              <a:t>Rev</a:t>
            </a:r>
            <a:r>
              <a:rPr lang="cs-CZ" sz="1000" dirty="0"/>
              <a:t> 2017;6: CD012020. </a:t>
            </a:r>
            <a:r>
              <a:rPr lang="cs-CZ" sz="1000" b="1" dirty="0"/>
              <a:t>5)</a:t>
            </a:r>
            <a:r>
              <a:rPr lang="cs-CZ" sz="1000" dirty="0"/>
              <a:t> </a:t>
            </a:r>
            <a:r>
              <a:rPr lang="cs-CZ" sz="1000" dirty="0" err="1"/>
              <a:t>Minnella</a:t>
            </a:r>
            <a:r>
              <a:rPr lang="cs-CZ" sz="1000" dirty="0"/>
              <a:t> EM, </a:t>
            </a:r>
            <a:r>
              <a:rPr lang="cs-CZ" sz="1000" dirty="0" err="1"/>
              <a:t>Awasthi</a:t>
            </a:r>
            <a:r>
              <a:rPr lang="cs-CZ" sz="1000" dirty="0"/>
              <a:t> R, </a:t>
            </a:r>
            <a:r>
              <a:rPr lang="cs-CZ" sz="1000" dirty="0" err="1"/>
              <a:t>Gillis</a:t>
            </a:r>
            <a:r>
              <a:rPr lang="cs-CZ" sz="1000" dirty="0"/>
              <a:t> C, </a:t>
            </a:r>
            <a:r>
              <a:rPr lang="cs-CZ" sz="1000" dirty="0" err="1"/>
              <a:t>Fiore</a:t>
            </a:r>
            <a:r>
              <a:rPr lang="cs-CZ" sz="1000" dirty="0"/>
              <a:t> JF </a:t>
            </a:r>
            <a:r>
              <a:rPr lang="cs-CZ" sz="1000" dirty="0" err="1"/>
              <a:t>Jr</a:t>
            </a:r>
            <a:r>
              <a:rPr lang="cs-CZ" sz="1000" dirty="0"/>
              <a:t>, </a:t>
            </a:r>
            <a:r>
              <a:rPr lang="cs-CZ" sz="1000" dirty="0" err="1"/>
              <a:t>Liberman</a:t>
            </a:r>
            <a:r>
              <a:rPr lang="cs-CZ" sz="1000" dirty="0"/>
              <a:t> AS, </a:t>
            </a:r>
            <a:r>
              <a:rPr lang="cs-CZ" sz="1000" dirty="0" err="1"/>
              <a:t>Charlebois</a:t>
            </a:r>
            <a:r>
              <a:rPr lang="cs-CZ" sz="1000" dirty="0"/>
              <a:t> P, Stein B, </a:t>
            </a:r>
            <a:r>
              <a:rPr lang="cs-CZ" sz="1000" dirty="0" err="1"/>
              <a:t>Bousquet-Dion</a:t>
            </a:r>
            <a:r>
              <a:rPr lang="cs-CZ" sz="1000" dirty="0"/>
              <a:t> G, </a:t>
            </a:r>
            <a:r>
              <a:rPr lang="cs-CZ" sz="1000" dirty="0" err="1"/>
              <a:t>Feldman</a:t>
            </a:r>
            <a:r>
              <a:rPr lang="cs-CZ" sz="1000" dirty="0"/>
              <a:t> LS, </a:t>
            </a:r>
            <a:r>
              <a:rPr lang="cs-CZ" sz="1000" dirty="0" err="1"/>
              <a:t>Carli</a:t>
            </a:r>
            <a:r>
              <a:rPr lang="cs-CZ" sz="1000" dirty="0"/>
              <a:t> F. </a:t>
            </a:r>
            <a:r>
              <a:rPr lang="cs-CZ" sz="1000" dirty="0" err="1"/>
              <a:t>Patients</a:t>
            </a:r>
            <a:r>
              <a:rPr lang="cs-CZ" sz="1000" dirty="0"/>
              <a:t> </a:t>
            </a:r>
            <a:r>
              <a:rPr lang="cs-CZ" sz="1000" dirty="0" err="1"/>
              <a:t>with</a:t>
            </a:r>
            <a:r>
              <a:rPr lang="cs-CZ" sz="1000" dirty="0"/>
              <a:t> </a:t>
            </a:r>
            <a:r>
              <a:rPr lang="cs-CZ" sz="1000" dirty="0" err="1"/>
              <a:t>poor</a:t>
            </a:r>
            <a:r>
              <a:rPr lang="cs-CZ" sz="1000" dirty="0"/>
              <a:t> </a:t>
            </a:r>
            <a:r>
              <a:rPr lang="cs-CZ" sz="1000" dirty="0" err="1"/>
              <a:t>baseline</a:t>
            </a:r>
            <a:r>
              <a:rPr lang="cs-CZ" sz="1000" dirty="0"/>
              <a:t> </a:t>
            </a:r>
            <a:r>
              <a:rPr lang="cs-CZ" sz="1000" dirty="0" err="1"/>
              <a:t>walking</a:t>
            </a:r>
            <a:r>
              <a:rPr lang="cs-CZ" sz="1000" dirty="0"/>
              <a:t> </a:t>
            </a:r>
            <a:r>
              <a:rPr lang="cs-CZ" sz="1000" dirty="0" err="1"/>
              <a:t>capacity</a:t>
            </a:r>
            <a:r>
              <a:rPr lang="cs-CZ" sz="1000" dirty="0"/>
              <a:t> are most </a:t>
            </a:r>
            <a:r>
              <a:rPr lang="cs-CZ" sz="1000" dirty="0" err="1"/>
              <a:t>likely</a:t>
            </a:r>
            <a:r>
              <a:rPr lang="cs-CZ" sz="1000" dirty="0"/>
              <a:t> to </a:t>
            </a:r>
            <a:r>
              <a:rPr lang="cs-CZ" sz="1000" dirty="0" err="1"/>
              <a:t>improve</a:t>
            </a:r>
            <a:r>
              <a:rPr lang="cs-CZ" sz="1000" dirty="0"/>
              <a:t> </a:t>
            </a:r>
            <a:r>
              <a:rPr lang="cs-CZ" sz="1000" dirty="0" err="1"/>
              <a:t>their</a:t>
            </a:r>
            <a:r>
              <a:rPr lang="cs-CZ" sz="1000" dirty="0"/>
              <a:t> </a:t>
            </a:r>
            <a:r>
              <a:rPr lang="cs-CZ" sz="1000" dirty="0" err="1"/>
              <a:t>functional</a:t>
            </a:r>
            <a:r>
              <a:rPr lang="cs-CZ" sz="1000" dirty="0"/>
              <a:t> status </a:t>
            </a:r>
            <a:r>
              <a:rPr lang="cs-CZ" sz="1000" dirty="0" err="1"/>
              <a:t>with</a:t>
            </a:r>
            <a:r>
              <a:rPr lang="cs-CZ" sz="1000" dirty="0"/>
              <a:t> </a:t>
            </a:r>
            <a:r>
              <a:rPr lang="cs-CZ" sz="1000" dirty="0" err="1"/>
              <a:t>multimodal</a:t>
            </a:r>
            <a:r>
              <a:rPr lang="cs-CZ" sz="1000" dirty="0"/>
              <a:t> </a:t>
            </a:r>
            <a:r>
              <a:rPr lang="cs-CZ" sz="1000" dirty="0" err="1"/>
              <a:t>prehabilitation</a:t>
            </a:r>
            <a:r>
              <a:rPr lang="cs-CZ" sz="1000" dirty="0"/>
              <a:t>. </a:t>
            </a:r>
            <a:r>
              <a:rPr lang="cs-CZ" sz="1000" dirty="0" err="1"/>
              <a:t>Surgery</a:t>
            </a:r>
            <a:r>
              <a:rPr lang="cs-CZ" sz="1000" dirty="0"/>
              <a:t>. 2016 Oct;160(4):1070-1079</a:t>
            </a:r>
          </a:p>
          <a:p>
            <a:endParaRPr lang="cs-CZ" sz="1000" dirty="0"/>
          </a:p>
          <a:p>
            <a:endParaRPr lang="cs-CZ" sz="1000" dirty="0"/>
          </a:p>
          <a:p>
            <a:endParaRPr lang="cs-CZ" dirty="0"/>
          </a:p>
          <a:p>
            <a:r>
              <a:rPr lang="cs-CZ" sz="10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79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Prehabilitace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Probíhá – před transplantací plic, před </a:t>
            </a:r>
            <a:r>
              <a:rPr lang="cs-CZ" dirty="0" err="1"/>
              <a:t>volumredukční</a:t>
            </a:r>
            <a:r>
              <a:rPr lang="cs-CZ" dirty="0"/>
              <a:t> operací – dostatek času</a:t>
            </a:r>
          </a:p>
          <a:p>
            <a:r>
              <a:rPr lang="cs-CZ" dirty="0"/>
              <a:t>U pacientů s nádorem plic – minimum času </a:t>
            </a:r>
          </a:p>
          <a:p>
            <a:r>
              <a:rPr lang="cs-CZ" dirty="0"/>
              <a:t>Relativně dost prací u skupin s nádorem plic 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cs-CZ" dirty="0"/>
              <a:t>ALE velká variabilita v přístupu, není žádný standardizovaný postup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cs-CZ" dirty="0"/>
              <a:t>Složení: vždy aerobní trénink, různě + silové cvičení, posílení dechových svalů, dechová cvičení, hygiena DC, protahování, … 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cs-CZ" dirty="0"/>
              <a:t>Délka: 1-10 týdnů, v průměru 4 týdny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cs-CZ" dirty="0"/>
              <a:t>Frekvence: 2-14x týdně, průměrně 5x týdně, 1-2x denně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90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</a:t>
            </a:r>
            <a:r>
              <a:rPr lang="cs-CZ" dirty="0" err="1"/>
              <a:t>prehabilitace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Kardiorespirační rehabilitace </a:t>
            </a:r>
            <a:r>
              <a:rPr lang="cs-CZ" dirty="0"/>
              <a:t>– aerobní trénink, silový trénink, trénink dechových svalů, dechová cvičení 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cs-CZ" dirty="0"/>
              <a:t>ambulantně/doma/kombinace… hospitalizace?? 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cs-CZ" dirty="0"/>
              <a:t>nyní u nás nejvíce reálná </a:t>
            </a:r>
          </a:p>
          <a:p>
            <a:endParaRPr lang="cs-CZ" dirty="0"/>
          </a:p>
          <a:p>
            <a:r>
              <a:rPr lang="cs-CZ" b="1" dirty="0" err="1"/>
              <a:t>High</a:t>
            </a:r>
            <a:r>
              <a:rPr lang="cs-CZ" b="1" dirty="0"/>
              <a:t> </a:t>
            </a:r>
            <a:r>
              <a:rPr lang="cs-CZ" b="1" dirty="0" err="1"/>
              <a:t>intesity</a:t>
            </a:r>
            <a:r>
              <a:rPr lang="cs-CZ" b="1" dirty="0"/>
              <a:t> (interval) </a:t>
            </a:r>
            <a:r>
              <a:rPr lang="cs-CZ" b="1" dirty="0" err="1"/>
              <a:t>training</a:t>
            </a:r>
            <a:r>
              <a:rPr lang="cs-CZ" b="1" dirty="0"/>
              <a:t> </a:t>
            </a:r>
            <a:r>
              <a:rPr lang="cs-CZ" sz="1600" dirty="0"/>
              <a:t>(1) </a:t>
            </a:r>
            <a:r>
              <a:rPr lang="cs-CZ" dirty="0"/>
              <a:t>– intervaly tréninku v oblasti kolem anaerobního prahu – ale ideálně pod dohledem 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cs-CZ" dirty="0"/>
              <a:t> ambulantně/hospitalizace, vybavení</a:t>
            </a:r>
          </a:p>
          <a:p>
            <a:endParaRPr lang="cs-CZ" dirty="0"/>
          </a:p>
          <a:p>
            <a:r>
              <a:rPr lang="cs-CZ" b="1" dirty="0" err="1"/>
              <a:t>Telerehabilitace</a:t>
            </a:r>
            <a:r>
              <a:rPr lang="cs-CZ" dirty="0"/>
              <a:t> – monitorace pohybových aktivit a tréninku dechových svalů 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cs-CZ" dirty="0"/>
              <a:t>relativně náročné na vybavení a kooperaci pacienta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42900" y="6176963"/>
            <a:ext cx="114728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1) </a:t>
            </a:r>
            <a:r>
              <a:rPr lang="en-US" sz="1000" dirty="0"/>
              <a:t>Hwang CL, Yu CJ, Shih JY, et al. Effects of exercise training on exercise capacity in patients with non-small cell lung cancer receiving targeted therapy. </a:t>
            </a:r>
            <a:r>
              <a:rPr lang="en-US" sz="1000" i="1" dirty="0"/>
              <a:t>Support Care Cancer</a:t>
            </a:r>
            <a:r>
              <a:rPr lang="en-US" sz="1000" dirty="0"/>
              <a:t> 2012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77442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tréninku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2 a více týdnů, optimální 4 týdny</a:t>
            </a:r>
          </a:p>
          <a:p>
            <a:r>
              <a:rPr lang="cs-CZ" b="1" dirty="0"/>
              <a:t>Aerobní trénink: </a:t>
            </a:r>
            <a:r>
              <a:rPr lang="cs-CZ" dirty="0"/>
              <a:t>kolo, chůze, ergometry. DKK i HKK. Intervalový </a:t>
            </a:r>
            <a:r>
              <a:rPr lang="cs-CZ" dirty="0" err="1"/>
              <a:t>tr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5x týdně, 10-30min, 60-80% maxima (tep, </a:t>
            </a:r>
            <a:r>
              <a:rPr lang="cs-CZ" dirty="0" err="1"/>
              <a:t>borg</a:t>
            </a:r>
            <a:r>
              <a:rPr lang="cs-CZ" dirty="0"/>
              <a:t>: dušnost 7, úsilí 13-15)</a:t>
            </a:r>
          </a:p>
          <a:p>
            <a:r>
              <a:rPr lang="cs-CZ" b="1" dirty="0"/>
              <a:t>Silový trénink: </a:t>
            </a:r>
            <a:r>
              <a:rPr lang="cs-CZ" dirty="0"/>
              <a:t>hlavní svalové skupiny končetin</a:t>
            </a:r>
          </a:p>
          <a:p>
            <a:pPr marL="0" indent="0">
              <a:buNone/>
            </a:pPr>
            <a:r>
              <a:rPr lang="cs-CZ" dirty="0"/>
              <a:t>3-5x týdně, 5-10 opakování, 3-5 sérií, 60-80% 1RM</a:t>
            </a:r>
          </a:p>
          <a:p>
            <a:r>
              <a:rPr lang="cs-CZ" b="1" dirty="0"/>
              <a:t>Trénink dechových svalů: </a:t>
            </a:r>
            <a:r>
              <a:rPr lang="cs-CZ" dirty="0"/>
              <a:t>trenažery (</a:t>
            </a:r>
            <a:r>
              <a:rPr lang="cs-CZ" dirty="0" err="1"/>
              <a:t>Threshold</a:t>
            </a:r>
            <a:r>
              <a:rPr lang="cs-CZ" dirty="0"/>
              <a:t>, </a:t>
            </a:r>
            <a:r>
              <a:rPr lang="cs-CZ" dirty="0" err="1"/>
              <a:t>Powerbreathe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5-7x týdně, 10-15min, 30-60% maxima (</a:t>
            </a:r>
            <a:r>
              <a:rPr lang="cs-CZ" dirty="0" err="1"/>
              <a:t>borg</a:t>
            </a:r>
            <a:r>
              <a:rPr lang="cs-CZ" dirty="0"/>
              <a:t>: úsilí 13-15)</a:t>
            </a:r>
          </a:p>
          <a:p>
            <a:r>
              <a:rPr lang="cs-CZ" b="1" dirty="0"/>
              <a:t>Dechová cvičení: </a:t>
            </a:r>
            <a:r>
              <a:rPr lang="cs-CZ" dirty="0"/>
              <a:t>hygiena DC, mobilita hrudníku, stereotyp dýchání</a:t>
            </a:r>
          </a:p>
          <a:p>
            <a:pPr marL="0" indent="0">
              <a:buNone/>
            </a:pPr>
            <a:r>
              <a:rPr lang="cs-CZ" dirty="0"/>
              <a:t>7x týdně, 5-10min, 1-2x denně. Výběr dle potřeby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13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Možnosti pracoviště x pacientů</a:t>
            </a:r>
          </a:p>
          <a:p>
            <a:endParaRPr lang="cs-CZ" dirty="0"/>
          </a:p>
          <a:p>
            <a:r>
              <a:rPr lang="cs-CZ" dirty="0"/>
              <a:t>Časová dotace - potřeba odložit zákrok (přerušení kouření - 6 týdnů?)</a:t>
            </a:r>
          </a:p>
          <a:p>
            <a:endParaRPr lang="cs-CZ" dirty="0"/>
          </a:p>
          <a:p>
            <a:r>
              <a:rPr lang="cs-CZ" dirty="0"/>
              <a:t>Spolupráce a pochopení ze strany pacientů – odložení a samotný trénink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53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message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Zvážit možnosti aplikace </a:t>
            </a:r>
            <a:r>
              <a:rPr lang="cs-CZ" dirty="0" err="1"/>
              <a:t>prehabilitace</a:t>
            </a:r>
            <a:r>
              <a:rPr lang="cs-CZ" dirty="0"/>
              <a:t> na vlastním pracovišti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r>
              <a:rPr lang="cs-CZ" dirty="0"/>
              <a:t>Případně v rámci daných možností přizpůsobit postup</a:t>
            </a:r>
          </a:p>
          <a:p>
            <a:endParaRPr lang="cs-CZ" dirty="0"/>
          </a:p>
          <a:p>
            <a:r>
              <a:rPr lang="cs-CZ" dirty="0"/>
              <a:t>Indikovat rizikové pacienty</a:t>
            </a:r>
          </a:p>
          <a:p>
            <a:endParaRPr lang="cs-CZ" dirty="0"/>
          </a:p>
          <a:p>
            <a:r>
              <a:rPr lang="cs-CZ" dirty="0"/>
              <a:t>Sdílet zkušenosti, výsledky</a:t>
            </a:r>
          </a:p>
        </p:txBody>
      </p:sp>
    </p:spTree>
    <p:extLst>
      <p:ext uri="{BB962C8B-B14F-4D97-AF65-F5344CB8AC3E}">
        <p14:creationId xmlns:p14="http://schemas.microsoft.com/office/powerpoint/2010/main" val="150558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8773" y="2968282"/>
            <a:ext cx="10515600" cy="1325563"/>
          </a:xfrm>
        </p:spPr>
        <p:txBody>
          <a:bodyPr/>
          <a:lstStyle/>
          <a:p>
            <a:r>
              <a:rPr lang="cs-CZ" dirty="0"/>
              <a:t>Děkujeme za pozornost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406" y="1968486"/>
            <a:ext cx="3707028" cy="3793238"/>
          </a:xfrm>
        </p:spPr>
      </p:pic>
    </p:spTree>
    <p:extLst>
      <p:ext uri="{BB962C8B-B14F-4D97-AF65-F5344CB8AC3E}">
        <p14:creationId xmlns:p14="http://schemas.microsoft.com/office/powerpoint/2010/main" val="279041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1261</TotalTime>
  <Words>762</Words>
  <Application>Microsoft Office PowerPoint</Application>
  <PresentationFormat>Širokoúhlá obrazovka</PresentationFormat>
  <Paragraphs>79</Paragraphs>
  <Slides>9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OPTIMALIZACE PÉČE O PACIENTA K OPERACI PLIC</vt:lpstr>
      <vt:lpstr>Rehabilitace po operaci </vt:lpstr>
      <vt:lpstr>Předoperační fáze</vt:lpstr>
      <vt:lpstr>Prehabilitace</vt:lpstr>
      <vt:lpstr>Možnosti prehabilitace</vt:lpstr>
      <vt:lpstr>Návrh tréninku</vt:lpstr>
      <vt:lpstr>Limity</vt:lpstr>
      <vt:lpstr>Take home message</vt:lpstr>
      <vt:lpstr>Děkujeme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PÉČE O PACIENTA K OPERACI PLIC</dc:title>
  <dc:creator>Hartman Martin</dc:creator>
  <cp:lastModifiedBy>Vít Pavelka</cp:lastModifiedBy>
  <cp:revision>43</cp:revision>
  <dcterms:created xsi:type="dcterms:W3CDTF">2022-09-09T11:25:25Z</dcterms:created>
  <dcterms:modified xsi:type="dcterms:W3CDTF">2022-09-16T06:15:04Z</dcterms:modified>
</cp:coreProperties>
</file>