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2" r:id="rId4"/>
    <p:sldId id="263" r:id="rId5"/>
    <p:sldId id="257" r:id="rId6"/>
    <p:sldId id="258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456A-DACC-4CB8-AE57-F28863B0E95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2B25-FB92-4EA1-BA38-33C1A9CA55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09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2B25-FB92-4EA1-BA38-33C1A9CA55F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885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2B25-FB92-4EA1-BA38-33C1A9CA55F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93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2B25-FB92-4EA1-BA38-33C1A9CA55F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1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6B168-BF2B-A057-EB10-C058A32A5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180574-5F49-2DB4-B930-16EDD5E1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33606F-D233-B266-B9E0-2AD843A1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609273-0CA8-FDBF-A697-83292FB7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C24091-7EBA-3E32-85BB-68264194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64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123F6-DE0F-A915-ED3F-EED40336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A61D065-5550-B40E-5831-7A6732377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58FC0E-8C5E-7C13-C287-4D53E85D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863213-8E7C-E364-1CD7-6DA499B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742AC0-67E3-2F74-B0F2-C7E82B7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434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9CF369-3E9F-B6F3-3E06-41F4B8754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DD4FE8E-B36D-F608-D581-D79FC9F52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A286FD-0D51-D405-2510-FDDEAC6C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777DBF-9DE0-9A07-A5E8-13DF9905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5D85937-14BA-846E-1F65-CEBC4615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850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9EAFA-4E78-27C4-6C19-3597120A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B4A9AA-291D-D405-FA2E-A9DF44F2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428009-BC57-B777-89EC-C3D69B8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93A1067-A680-6B08-C437-1FE3AC46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0D77DD-2A8D-AC0B-8958-D3F3DB30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235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88CAF-2B2C-3672-51B9-4CE8E4C4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AE60F9-1BC9-2292-6450-3BDB05112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234D19-09F9-2BD9-94AB-E7334FCF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ED1B5A-0A9B-04A1-D032-9FA8BE6C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116E760-C936-4254-0CEE-C17F2E33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82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D4F35-FB23-C4C4-5668-5E994B07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4F6FD5-A026-5C17-A868-4D562398E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DD924EF-2A22-B293-4A26-69D1303C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D62FF41-950F-EAF8-887D-38FBEA5C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FCA479-0B17-4C4D-D615-8C2F5422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7213194-AE83-8E76-E72A-D47B320D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92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D4F68-4B05-6C13-BFE6-86C510CC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03410D-840D-78F5-4E65-31AA24B0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4F5B702-3C47-12D5-7BAF-473F6FBA8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871090-6B50-5AAA-F632-5BC8A8B44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759D245-1C0E-C77C-5BAF-C4F91EDB6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C234945-EF10-9EAD-39A5-1F6428AC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C6445E7-911B-8191-C45D-1D615B4D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9543A9D-4A1E-4AF8-3BE6-0A21A3CD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6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AF217-96AF-3116-03B9-B7BF9C28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6AB0BB0-A937-A5FF-05D5-5B5B4FC4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C2B5CA1-F2CE-CDDC-C931-0341A0FD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731A41-352C-B88D-221A-6A7499C0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76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9B2114E-8EAC-DD1D-9839-27417CDE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2FD7D76-5B04-3948-18E7-9BA42595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03F3AC-B8D9-DFFC-66D9-2A77738E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0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93F0B-8746-0469-B141-6732F4A0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BB1F2E-BF46-E93C-C1FF-A54D6E7F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C4E405-779A-02F2-A54B-95B87CFB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CA6C92-BB10-AAC0-1EC1-DA260635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FD47021-C5AC-10FD-E0B6-32871014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74DAAD4-DA83-C11E-B629-6062CCE8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073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6E57-3D23-93A7-DCE1-4FCA289D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F763BB5-837F-D1EF-D8CF-4A3E5F34A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D2E71B-5D1B-1D9C-B1E9-FB6C84F8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EC19F1B-85B8-7C52-820F-3D0F92A2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DF3134-C628-ED77-320B-1F0E5DC2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273A07D-8817-CF4A-FF52-5AE2993F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574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F58A9BB-1662-39A1-E1E6-8FFDBD51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4B368-F4EB-1648-C21A-CE0EF871E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934BBA-9AAF-E805-5794-B0540BF7E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4603-4D40-4CC2-A637-0CB1A197C225}" type="datetimeFigureOut">
              <a:rPr lang="sk-SK" smtClean="0"/>
              <a:t>8. 9. 2022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DD3843-6D06-6938-A5CB-5AEB30658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6690A7-1B70-8DD0-17B3-8F01D47D6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83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Elektrokardiogram">
            <a:extLst>
              <a:ext uri="{FF2B5EF4-FFF2-40B4-BE49-F238E27FC236}">
                <a16:creationId xmlns:a16="http://schemas.microsoft.com/office/drawing/2014/main" id="{9BAAFA22-BB3F-C1B6-267E-AB2AAE090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9091" r="16101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F5A884-FF12-C4A7-6869-3FE7E35D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70050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 err="1">
                <a:latin typeface="+mn-lt"/>
              </a:rPr>
              <a:t>Pohled</a:t>
            </a:r>
            <a:r>
              <a:rPr lang="en-US" sz="4800" dirty="0">
                <a:latin typeface="+mn-lt"/>
              </a:rPr>
              <a:t> </a:t>
            </a:r>
            <a:r>
              <a:rPr lang="en-US" sz="4800" dirty="0" err="1">
                <a:latin typeface="+mn-lt"/>
              </a:rPr>
              <a:t>arytmologa</a:t>
            </a:r>
            <a:endParaRPr lang="en-US" sz="48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B6C3AF-A745-8CA3-59E4-29061B083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600" dirty="0"/>
              <a:t>Samuel </a:t>
            </a:r>
            <a:r>
              <a:rPr lang="en-US" sz="1600" dirty="0" err="1"/>
              <a:t>Lietava</a:t>
            </a:r>
            <a:endParaRPr lang="en-US" sz="1600" dirty="0"/>
          </a:p>
          <a:p>
            <a:pPr algn="l"/>
            <a:r>
              <a:rPr lang="en-US" sz="1600" dirty="0" err="1"/>
              <a:t>Interní</a:t>
            </a:r>
            <a:r>
              <a:rPr lang="en-US" sz="1600" dirty="0"/>
              <a:t> </a:t>
            </a:r>
            <a:r>
              <a:rPr lang="en-US" sz="1600" dirty="0" err="1"/>
              <a:t>kardiologická</a:t>
            </a:r>
            <a:r>
              <a:rPr lang="en-US" sz="1600" dirty="0"/>
              <a:t> </a:t>
            </a:r>
            <a:r>
              <a:rPr lang="en-US" sz="1600" dirty="0" err="1"/>
              <a:t>klinika</a:t>
            </a:r>
            <a:endParaRPr lang="en-US" sz="1600" dirty="0"/>
          </a:p>
          <a:p>
            <a:pPr algn="l"/>
            <a:r>
              <a:rPr lang="en-US" sz="1600" dirty="0" err="1"/>
              <a:t>Fakultní</a:t>
            </a:r>
            <a:r>
              <a:rPr lang="en-US" sz="1600" dirty="0"/>
              <a:t> </a:t>
            </a:r>
            <a:r>
              <a:rPr lang="en-US" sz="1600" dirty="0" err="1"/>
              <a:t>nemocnice</a:t>
            </a:r>
            <a:r>
              <a:rPr lang="en-US" sz="1600" dirty="0"/>
              <a:t> Brno</a:t>
            </a:r>
          </a:p>
          <a:p>
            <a:pPr algn="l"/>
            <a:r>
              <a:rPr lang="en-US" sz="1600" dirty="0" err="1"/>
              <a:t>Masarykova</a:t>
            </a:r>
            <a:r>
              <a:rPr lang="en-US" sz="1600" dirty="0"/>
              <a:t> </a:t>
            </a:r>
            <a:r>
              <a:rPr lang="en-US" sz="1600" dirty="0" err="1"/>
              <a:t>Univerzita</a:t>
            </a:r>
            <a:r>
              <a:rPr lang="en-US" sz="1600" dirty="0"/>
              <a:t> Brno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BC700C3-547D-32A9-80A6-B782BC911424}"/>
              </a:ext>
            </a:extLst>
          </p:cNvPr>
          <p:cNvSpPr txBox="1"/>
          <p:nvPr/>
        </p:nvSpPr>
        <p:spPr>
          <a:xfrm>
            <a:off x="7720826" y="6581001"/>
            <a:ext cx="447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200"/>
              <a:t>OPTIMALIZACE PÉČE O PACIENTA K RESEKCI PLIC, BRNO 16. 9. 2022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4BF1F84-9C6D-8188-E480-CA43470A1107}"/>
              </a:ext>
            </a:extLst>
          </p:cNvPr>
          <p:cNvSpPr/>
          <p:nvPr/>
        </p:nvSpPr>
        <p:spPr>
          <a:xfrm>
            <a:off x="384048" y="438912"/>
            <a:ext cx="1143000" cy="665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37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D886410-69C7-AE10-8EE7-FC6DBDE4F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70" y="912090"/>
            <a:ext cx="7413206" cy="594591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1B4D7B-AF41-7811-69D9-4DBCF30F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73" y="81661"/>
            <a:ext cx="10515600" cy="1325563"/>
          </a:xfrm>
        </p:spPr>
        <p:txBody>
          <a:bodyPr/>
          <a:lstStyle/>
          <a:p>
            <a:pPr algn="ctr"/>
            <a:r>
              <a:rPr lang="sk-SK" dirty="0" err="1">
                <a:latin typeface="Arial Black" panose="020B0A04020102020204" pitchFamily="34" charset="0"/>
              </a:rPr>
              <a:t>Fibrilace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err="1">
                <a:latin typeface="Arial Black" panose="020B0A04020102020204" pitchFamily="34" charset="0"/>
              </a:rPr>
              <a:t>síní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D4E5672-66C1-E148-E8D6-6A14D2A61D4B}"/>
              </a:ext>
            </a:extLst>
          </p:cNvPr>
          <p:cNvSpPr txBox="1"/>
          <p:nvPr/>
        </p:nvSpPr>
        <p:spPr>
          <a:xfrm>
            <a:off x="2271970" y="6457890"/>
            <a:ext cx="525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http://www.secondscount.org/image.axd?id=3ee8fbf9-5cb8-43fa-b742-4f26a008813e&amp;t=635776851176800000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600CF11-7A1D-0D68-D730-6AB289B415DA}"/>
              </a:ext>
            </a:extLst>
          </p:cNvPr>
          <p:cNvSpPr txBox="1"/>
          <p:nvPr/>
        </p:nvSpPr>
        <p:spPr>
          <a:xfrm>
            <a:off x="7720826" y="6581001"/>
            <a:ext cx="447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OPTIMALIZACE PÉČE O PACIENTA K RESEKCI PLIC, BRNO 16. 9. 2022</a:t>
            </a:r>
          </a:p>
        </p:txBody>
      </p:sp>
    </p:spTree>
    <p:extLst>
      <p:ext uri="{BB962C8B-B14F-4D97-AF65-F5344CB8AC3E}">
        <p14:creationId xmlns:p14="http://schemas.microsoft.com/office/powerpoint/2010/main" val="22597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Obrázok, na ktorom je vnútri, doska, povrch, doplnok&#10;&#10;Automaticky generovaný popis">
            <a:extLst>
              <a:ext uri="{FF2B5EF4-FFF2-40B4-BE49-F238E27FC236}">
                <a16:creationId xmlns:a16="http://schemas.microsoft.com/office/drawing/2014/main" id="{9B146D7A-620E-1935-26AE-A8E0EC680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r="6807"/>
          <a:stretch/>
        </p:blipFill>
        <p:spPr>
          <a:xfrm>
            <a:off x="6400800" y="2262433"/>
            <a:ext cx="5791200" cy="45955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0AEF0C-6D16-83AF-1BC3-DD517B00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latin typeface="Arial Black" panose="020B0A04020102020204" pitchFamily="34" charset="0"/>
              </a:rPr>
              <a:t>Antikoagulace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7972BE-461B-95CD-EC7A-F3C8521F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Riziko </a:t>
            </a:r>
            <a:r>
              <a:rPr lang="sk-SK" sz="3600" dirty="0" err="1"/>
              <a:t>trombembolie</a:t>
            </a:r>
            <a:r>
              <a:rPr lang="sk-SK" sz="3600" dirty="0"/>
              <a:t> – CHA</a:t>
            </a:r>
            <a:r>
              <a:rPr lang="sk-SK" sz="3600" baseline="-25000" dirty="0"/>
              <a:t>2</a:t>
            </a:r>
            <a:r>
              <a:rPr lang="sk-SK" sz="3600" dirty="0"/>
              <a:t>DS</a:t>
            </a:r>
            <a:r>
              <a:rPr lang="sk-SK" sz="3600" baseline="-25000" dirty="0"/>
              <a:t>2</a:t>
            </a:r>
            <a:r>
              <a:rPr lang="sk-SK" sz="3600" dirty="0"/>
              <a:t>-VASc </a:t>
            </a:r>
            <a:r>
              <a:rPr lang="sk-SK" sz="3600" dirty="0" err="1"/>
              <a:t>score</a:t>
            </a:r>
            <a:endParaRPr lang="sk-SK" sz="3600" dirty="0"/>
          </a:p>
          <a:p>
            <a:r>
              <a:rPr lang="sk-SK" sz="3600" dirty="0"/>
              <a:t>Mechanická </a:t>
            </a:r>
            <a:r>
              <a:rPr lang="sk-SK" sz="3600" dirty="0" err="1"/>
              <a:t>chlopenní</a:t>
            </a:r>
            <a:r>
              <a:rPr lang="sk-SK" sz="3600" dirty="0"/>
              <a:t> náhrada</a:t>
            </a:r>
          </a:p>
          <a:p>
            <a:r>
              <a:rPr lang="sk-SK" sz="3600" dirty="0" err="1"/>
              <a:t>Warfarin</a:t>
            </a:r>
            <a:r>
              <a:rPr lang="sk-SK" sz="3600" dirty="0"/>
              <a:t> / LMWH / DOAC</a:t>
            </a:r>
          </a:p>
          <a:p>
            <a:pPr marL="0" indent="0">
              <a:buNone/>
            </a:pPr>
            <a:endParaRPr lang="sk-SK" sz="3600" dirty="0"/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6430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3EC01-2877-F621-8C67-81A5D3AE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sz="10700" dirty="0" err="1">
                <a:latin typeface="Arial Black" panose="020B0A04020102020204" pitchFamily="34" charset="0"/>
              </a:rPr>
              <a:t>Dycky</a:t>
            </a:r>
            <a:r>
              <a:rPr lang="sk-SK" sz="10700" dirty="0">
                <a:latin typeface="Arial Black" panose="020B0A04020102020204" pitchFamily="34" charset="0"/>
              </a:rPr>
              <a:t> most?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44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B96498F-6DDC-BA44-41E8-8BDD49186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125" t="14372" r="28350" b="6188"/>
          <a:stretch/>
        </p:blipFill>
        <p:spPr>
          <a:xfrm>
            <a:off x="2665381" y="0"/>
            <a:ext cx="6615779" cy="6639511"/>
          </a:xfrm>
        </p:spPr>
      </p:pic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E4A85DE5-A8AA-5A98-215D-41EAC06419B9}"/>
              </a:ext>
            </a:extLst>
          </p:cNvPr>
          <p:cNvSpPr/>
          <p:nvPr/>
        </p:nvSpPr>
        <p:spPr>
          <a:xfrm>
            <a:off x="4965192" y="539496"/>
            <a:ext cx="4187952" cy="55595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336D729-EAB7-65DF-1D7B-0E5D2DBA2EDC}"/>
              </a:ext>
            </a:extLst>
          </p:cNvPr>
          <p:cNvSpPr txBox="1"/>
          <p:nvPr/>
        </p:nvSpPr>
        <p:spPr>
          <a:xfrm>
            <a:off x="7720826" y="6581001"/>
            <a:ext cx="447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OPTIMALIZACE PÉČE O PACIENTA K RESEKCI PLIC, BRNO 16. 9.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BC61610-51DB-2130-707A-5680FF2DA594}"/>
              </a:ext>
            </a:extLst>
          </p:cNvPr>
          <p:cNvSpPr txBox="1"/>
          <p:nvPr/>
        </p:nvSpPr>
        <p:spPr>
          <a:xfrm>
            <a:off x="9381934" y="5360384"/>
            <a:ext cx="208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050" dirty="0"/>
              <a:t>Zdroj: </a:t>
            </a:r>
            <a:r>
              <a:rPr lang="en-US" sz="1050" dirty="0"/>
              <a:t>2022 ESC Guidelines on cardiovascular assessment and management of patients undergoing non-cardiac surgery</a:t>
            </a:r>
            <a:endParaRPr lang="sk-SK" sz="105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7DE7664-5539-70D3-CB26-5C236E00B721}"/>
              </a:ext>
            </a:extLst>
          </p:cNvPr>
          <p:cNvSpPr txBox="1"/>
          <p:nvPr/>
        </p:nvSpPr>
        <p:spPr>
          <a:xfrm>
            <a:off x="122883" y="3188243"/>
            <a:ext cx="219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b="1" dirty="0"/>
              <a:t>*NCS = non </a:t>
            </a:r>
            <a:r>
              <a:rPr lang="cs-CZ" sz="1400" b="1" dirty="0" err="1"/>
              <a:t>cardiac</a:t>
            </a:r>
            <a:r>
              <a:rPr lang="cs-CZ" sz="1400" b="1" dirty="0"/>
              <a:t> </a:t>
            </a:r>
            <a:r>
              <a:rPr lang="cs-CZ" sz="1400" b="1" dirty="0" err="1"/>
              <a:t>surgery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33672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5C6690C-C668-35E1-DD88-13C9C9E25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2" t="15720" r="29362" b="9523"/>
          <a:stretch/>
        </p:blipFill>
        <p:spPr>
          <a:xfrm>
            <a:off x="2221992" y="-1"/>
            <a:ext cx="6503623" cy="6581001"/>
          </a:xfrm>
          <a:prstGeom prst="rect">
            <a:avLst/>
          </a:prstGeom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254F61FC-7BD9-BE06-F2E9-C9DF8975D11F}"/>
              </a:ext>
            </a:extLst>
          </p:cNvPr>
          <p:cNvSpPr/>
          <p:nvPr/>
        </p:nvSpPr>
        <p:spPr>
          <a:xfrm>
            <a:off x="2234279" y="4585167"/>
            <a:ext cx="6291072" cy="15961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A2457B9-5638-2AB0-B96B-E50C24493836}"/>
              </a:ext>
            </a:extLst>
          </p:cNvPr>
          <p:cNvSpPr txBox="1"/>
          <p:nvPr/>
        </p:nvSpPr>
        <p:spPr>
          <a:xfrm>
            <a:off x="7720826" y="6581001"/>
            <a:ext cx="447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OPTIMALIZACE PÉČE O PACIENTA K RESEKCI PLIC, BRNO 16. 9.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8573AA81-5E4C-060B-5DF5-AFF53ED53FF4}"/>
              </a:ext>
            </a:extLst>
          </p:cNvPr>
          <p:cNvSpPr txBox="1"/>
          <p:nvPr/>
        </p:nvSpPr>
        <p:spPr>
          <a:xfrm>
            <a:off x="9381934" y="5360384"/>
            <a:ext cx="208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050" dirty="0"/>
              <a:t>Zdroj: </a:t>
            </a:r>
            <a:r>
              <a:rPr lang="en-US" sz="1050" dirty="0"/>
              <a:t>2022 ESC Guidelines on cardiovascular assessment and management of patients undergoing non-cardiac surgery</a:t>
            </a:r>
            <a:endParaRPr lang="sk-SK" sz="105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130FBBB-2E32-1623-8FE3-570CB9A19DD5}"/>
              </a:ext>
            </a:extLst>
          </p:cNvPr>
          <p:cNvSpPr txBox="1"/>
          <p:nvPr/>
        </p:nvSpPr>
        <p:spPr>
          <a:xfrm>
            <a:off x="8525351" y="3862768"/>
            <a:ext cx="3678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dirty="0" err="1">
                <a:latin typeface="Arial Black" panose="020B0A04020102020204" pitchFamily="34" charset="0"/>
              </a:rPr>
              <a:t>Renální</a:t>
            </a:r>
            <a:r>
              <a:rPr lang="sk-SK" sz="2000" dirty="0">
                <a:latin typeface="Arial Black" panose="020B0A04020102020204" pitchFamily="34" charset="0"/>
              </a:rPr>
              <a:t> </a:t>
            </a:r>
            <a:r>
              <a:rPr lang="sk-SK" sz="2000" dirty="0" err="1">
                <a:latin typeface="Arial Black" panose="020B0A04020102020204" pitchFamily="34" charset="0"/>
              </a:rPr>
              <a:t>insufficience</a:t>
            </a:r>
            <a:r>
              <a:rPr lang="sk-SK" sz="2000" dirty="0">
                <a:latin typeface="Arial Black" panose="020B0A04020102020204" pitchFamily="34" charset="0"/>
              </a:rPr>
              <a:t> = </a:t>
            </a:r>
            <a:r>
              <a:rPr lang="sk-SK" sz="2000" dirty="0" err="1">
                <a:latin typeface="Arial Black" panose="020B0A04020102020204" pitchFamily="34" charset="0"/>
              </a:rPr>
              <a:t>prodloužený</a:t>
            </a:r>
            <a:r>
              <a:rPr lang="sk-SK" sz="2000" dirty="0">
                <a:latin typeface="Arial Black" panose="020B0A04020102020204" pitchFamily="34" charset="0"/>
              </a:rPr>
              <a:t> biologický </a:t>
            </a:r>
            <a:r>
              <a:rPr lang="sk-SK" sz="2000" dirty="0" err="1">
                <a:latin typeface="Arial Black" panose="020B0A04020102020204" pitchFamily="34" charset="0"/>
              </a:rPr>
              <a:t>poločas</a:t>
            </a:r>
            <a:endParaRPr lang="sk-SK" sz="2000" dirty="0">
              <a:latin typeface="Arial Black" panose="020B0A04020102020204" pitchFamily="34" charset="0"/>
            </a:endParaRPr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DA5204CB-AC9D-82CF-1CFA-4984FF624F37}"/>
              </a:ext>
            </a:extLst>
          </p:cNvPr>
          <p:cNvSpPr/>
          <p:nvPr/>
        </p:nvSpPr>
        <p:spPr>
          <a:xfrm>
            <a:off x="6675120" y="612647"/>
            <a:ext cx="1673353" cy="256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37A28E1-A38C-07BD-1E88-23F63F4929D7}"/>
              </a:ext>
            </a:extLst>
          </p:cNvPr>
          <p:cNvSpPr txBox="1"/>
          <p:nvPr/>
        </p:nvSpPr>
        <p:spPr>
          <a:xfrm>
            <a:off x="122883" y="3188243"/>
            <a:ext cx="219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b="1" dirty="0"/>
              <a:t>*NCS = non </a:t>
            </a:r>
            <a:r>
              <a:rPr lang="cs-CZ" sz="1400" b="1" dirty="0" err="1"/>
              <a:t>cardiac</a:t>
            </a:r>
            <a:r>
              <a:rPr lang="cs-CZ" sz="1400" b="1" dirty="0"/>
              <a:t> </a:t>
            </a:r>
            <a:r>
              <a:rPr lang="cs-CZ" sz="1400" b="1" dirty="0" err="1"/>
              <a:t>surgery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4296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B63101D-B3A6-7D52-353E-60301050C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4" t="22857" r="26530" b="33333"/>
          <a:stretch/>
        </p:blipFill>
        <p:spPr>
          <a:xfrm>
            <a:off x="519951" y="1739091"/>
            <a:ext cx="10140198" cy="4112273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03D8F6EA-2D3B-6280-4C11-D7E1C81CBB93}"/>
              </a:ext>
            </a:extLst>
          </p:cNvPr>
          <p:cNvSpPr/>
          <p:nvPr/>
        </p:nvSpPr>
        <p:spPr>
          <a:xfrm>
            <a:off x="3946152" y="1553872"/>
            <a:ext cx="1508332" cy="1450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E24AFB9-5A9F-E831-49C5-E12BFF6DC195}"/>
              </a:ext>
            </a:extLst>
          </p:cNvPr>
          <p:cNvSpPr/>
          <p:nvPr/>
        </p:nvSpPr>
        <p:spPr>
          <a:xfrm>
            <a:off x="5454484" y="3733801"/>
            <a:ext cx="181016" cy="694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11AE277-B24A-E007-352F-ABC0A06480A1}"/>
              </a:ext>
            </a:extLst>
          </p:cNvPr>
          <p:cNvSpPr/>
          <p:nvPr/>
        </p:nvSpPr>
        <p:spPr>
          <a:xfrm>
            <a:off x="4165380" y="5205220"/>
            <a:ext cx="181016" cy="64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5C69B22-6372-8FDE-C340-C2DCEB0F91AB}"/>
              </a:ext>
            </a:extLst>
          </p:cNvPr>
          <p:cNvSpPr/>
          <p:nvPr/>
        </p:nvSpPr>
        <p:spPr>
          <a:xfrm>
            <a:off x="5454484" y="5157605"/>
            <a:ext cx="181016" cy="694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2B70859-F010-264C-094A-CDADC4237829}"/>
              </a:ext>
            </a:extLst>
          </p:cNvPr>
          <p:cNvSpPr txBox="1"/>
          <p:nvPr/>
        </p:nvSpPr>
        <p:spPr>
          <a:xfrm>
            <a:off x="2232517" y="542718"/>
            <a:ext cx="8042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latin typeface="Arial Black" panose="020B0A04020102020204" pitchFamily="34" charset="0"/>
              </a:rPr>
              <a:t>Mechanická </a:t>
            </a:r>
            <a:r>
              <a:rPr lang="sk-SK" sz="3600" dirty="0" err="1">
                <a:latin typeface="Arial Black" panose="020B0A04020102020204" pitchFamily="34" charset="0"/>
              </a:rPr>
              <a:t>chlopenní</a:t>
            </a:r>
            <a:r>
              <a:rPr lang="sk-SK" sz="3600" dirty="0">
                <a:latin typeface="Arial Black" panose="020B0A04020102020204" pitchFamily="34" charset="0"/>
              </a:rPr>
              <a:t> náhrada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6A0452A-9093-5B1A-F8AA-A3FFA1CDAB52}"/>
              </a:ext>
            </a:extLst>
          </p:cNvPr>
          <p:cNvSpPr txBox="1"/>
          <p:nvPr/>
        </p:nvSpPr>
        <p:spPr>
          <a:xfrm>
            <a:off x="7720826" y="6581001"/>
            <a:ext cx="447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OPTIMALIZACE PÉČE O PACIENTA K RESEKCI PLIC, BRNO 16. 9.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8CE62009-56FF-F58F-7332-7A4D3FD0628F}"/>
              </a:ext>
            </a:extLst>
          </p:cNvPr>
          <p:cNvSpPr txBox="1"/>
          <p:nvPr/>
        </p:nvSpPr>
        <p:spPr>
          <a:xfrm>
            <a:off x="9525378" y="5528690"/>
            <a:ext cx="208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050" dirty="0"/>
              <a:t>Zdroj: </a:t>
            </a:r>
            <a:r>
              <a:rPr lang="en-US" sz="1050" dirty="0"/>
              <a:t>2022 ESC Guidelines on cardiovascular assessment and management of patients undergoing non-cardiac surgery</a:t>
            </a:r>
            <a:endParaRPr lang="sk-SK" sz="105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6C3AC1F-CE36-36C1-8CE4-CE83508DED7D}"/>
              </a:ext>
            </a:extLst>
          </p:cNvPr>
          <p:cNvSpPr txBox="1"/>
          <p:nvPr/>
        </p:nvSpPr>
        <p:spPr>
          <a:xfrm>
            <a:off x="-33350" y="5497421"/>
            <a:ext cx="3020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k-SK" sz="900" dirty="0"/>
          </a:p>
        </p:txBody>
      </p:sp>
      <p:pic>
        <p:nvPicPr>
          <p:cNvPr id="12" name="Obrázok 11" descr="Obrázok, na ktorom je ozubené koliesko&#10;&#10;Automaticky generovaný popis">
            <a:extLst>
              <a:ext uri="{FF2B5EF4-FFF2-40B4-BE49-F238E27FC236}">
                <a16:creationId xmlns:a16="http://schemas.microsoft.com/office/drawing/2014/main" id="{364B86E6-D98B-3FF2-7059-B2CEA1A1F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" y="4744"/>
            <a:ext cx="1952625" cy="173355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45F4FD4C-69CC-27BB-1706-439010DB99D3}"/>
              </a:ext>
            </a:extLst>
          </p:cNvPr>
          <p:cNvSpPr txBox="1"/>
          <p:nvPr/>
        </p:nvSpPr>
        <p:spPr>
          <a:xfrm>
            <a:off x="3351982" y="2279013"/>
            <a:ext cx="1215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b="1" dirty="0"/>
              <a:t>VŽDY!</a:t>
            </a:r>
          </a:p>
          <a:p>
            <a:pPr algn="l"/>
            <a:r>
              <a:rPr lang="cs-CZ" sz="3200" b="1" dirty="0">
                <a:sym typeface="Wingdings 3" panose="05040102010807070707" pitchFamily="18" charset="2"/>
              </a:rPr>
              <a:t>   </a:t>
            </a:r>
            <a:endParaRPr lang="sk-SK" sz="1200" b="1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522A8B34-ACBE-4557-7D84-194BB134E647}"/>
              </a:ext>
            </a:extLst>
          </p:cNvPr>
          <p:cNvSpPr/>
          <p:nvPr/>
        </p:nvSpPr>
        <p:spPr>
          <a:xfrm>
            <a:off x="3118406" y="2297933"/>
            <a:ext cx="1581912" cy="28146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02E50B9E-5530-5F5A-E6B9-74BD6EC5612A}"/>
              </a:ext>
            </a:extLst>
          </p:cNvPr>
          <p:cNvSpPr/>
          <p:nvPr/>
        </p:nvSpPr>
        <p:spPr>
          <a:xfrm>
            <a:off x="2210173" y="541921"/>
            <a:ext cx="3244311" cy="5959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5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B527539-EC5E-653D-10FF-481E9E03B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65" y="3754488"/>
            <a:ext cx="3337249" cy="31035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BE7E58-6BA5-FD24-39D7-D3398707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4720" cy="1325563"/>
          </a:xfrm>
        </p:spPr>
        <p:txBody>
          <a:bodyPr/>
          <a:lstStyle/>
          <a:p>
            <a:r>
              <a:rPr lang="sk-SK" dirty="0" err="1">
                <a:latin typeface="Arial Black" panose="020B0A04020102020204" pitchFamily="34" charset="0"/>
              </a:rPr>
              <a:t>Prevence</a:t>
            </a:r>
            <a:r>
              <a:rPr lang="sk-SK" dirty="0">
                <a:latin typeface="Arial Black" panose="020B0A04020102020204" pitchFamily="34" charset="0"/>
              </a:rPr>
              <a:t> a </a:t>
            </a:r>
            <a:r>
              <a:rPr lang="sk-SK" dirty="0" err="1">
                <a:latin typeface="Arial Black" panose="020B0A04020102020204" pitchFamily="34" charset="0"/>
              </a:rPr>
              <a:t>profylaxe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err="1">
                <a:latin typeface="Arial Black" panose="020B0A04020102020204" pitchFamily="34" charset="0"/>
              </a:rPr>
              <a:t>fibrilace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err="1">
                <a:latin typeface="Arial Black" panose="020B0A04020102020204" pitchFamily="34" charset="0"/>
              </a:rPr>
              <a:t>síní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0F3979-DC91-F1C7-674E-A84C3615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Substituce</a:t>
            </a:r>
            <a:r>
              <a:rPr lang="sk-SK" sz="3600" dirty="0"/>
              <a:t> Mg</a:t>
            </a:r>
            <a:r>
              <a:rPr lang="sk-SK" sz="3600" baseline="30000" dirty="0"/>
              <a:t>2+ </a:t>
            </a:r>
            <a:r>
              <a:rPr lang="sk-SK" sz="3600" dirty="0"/>
              <a:t>a K</a:t>
            </a:r>
            <a:r>
              <a:rPr lang="sk-SK" sz="3600" baseline="30000" dirty="0"/>
              <a:t>+</a:t>
            </a:r>
          </a:p>
          <a:p>
            <a:r>
              <a:rPr lang="sk-SK" sz="3600" dirty="0" err="1"/>
              <a:t>Nevysazovat</a:t>
            </a:r>
            <a:r>
              <a:rPr lang="sk-SK" sz="3600" dirty="0"/>
              <a:t> </a:t>
            </a:r>
            <a:r>
              <a:rPr lang="sk-SK" sz="3600" dirty="0" err="1"/>
              <a:t>betablokátor</a:t>
            </a:r>
            <a:r>
              <a:rPr lang="sk-SK" sz="3600" dirty="0"/>
              <a:t> (</a:t>
            </a:r>
            <a:r>
              <a:rPr lang="sk-SK" sz="3600" dirty="0">
                <a:sym typeface="Wingdings 3" panose="05040102010807070707" pitchFamily="18" charset="2"/>
              </a:rPr>
              <a:t> ½)</a:t>
            </a:r>
          </a:p>
          <a:p>
            <a:r>
              <a:rPr lang="sk-SK" sz="3600" dirty="0" err="1">
                <a:sym typeface="Wingdings 3" panose="05040102010807070707" pitchFamily="18" charset="2"/>
              </a:rPr>
              <a:t>Amiodaron</a:t>
            </a:r>
            <a:r>
              <a:rPr lang="sk-SK" sz="3600" dirty="0">
                <a:sym typeface="Wingdings 3" panose="05040102010807070707" pitchFamily="18" charset="2"/>
              </a:rPr>
              <a:t> </a:t>
            </a:r>
            <a:r>
              <a:rPr lang="sk-SK" sz="3600" dirty="0" err="1">
                <a:sym typeface="Wingdings 3" panose="05040102010807070707" pitchFamily="18" charset="2"/>
              </a:rPr>
              <a:t>jednorázově</a:t>
            </a:r>
            <a:r>
              <a:rPr lang="sk-SK" sz="3600" dirty="0">
                <a:sym typeface="Wingdings 3" panose="05040102010807070707" pitchFamily="18" charset="2"/>
              </a:rPr>
              <a:t> </a:t>
            </a:r>
            <a:r>
              <a:rPr lang="sk-SK" sz="3600" dirty="0" err="1">
                <a:sym typeface="Wingdings 3" panose="05040102010807070707" pitchFamily="18" charset="2"/>
              </a:rPr>
              <a:t>pooperačně</a:t>
            </a:r>
            <a:r>
              <a:rPr lang="sk-SK" sz="3600" dirty="0">
                <a:sym typeface="Wingdings 3" panose="05040102010807070707" pitchFamily="18" charset="2"/>
              </a:rPr>
              <a:t> u </a:t>
            </a:r>
            <a:r>
              <a:rPr lang="sk-SK" sz="3600" dirty="0" err="1">
                <a:sym typeface="Wingdings 3" panose="05040102010807070707" pitchFamily="18" charset="2"/>
              </a:rPr>
              <a:t>vysoce</a:t>
            </a:r>
            <a:r>
              <a:rPr lang="sk-SK" sz="3600" dirty="0">
                <a:sym typeface="Wingdings 3" panose="05040102010807070707" pitchFamily="18" charset="2"/>
              </a:rPr>
              <a:t> rizikových </a:t>
            </a:r>
            <a:r>
              <a:rPr lang="sk-SK" sz="3600" dirty="0" err="1">
                <a:sym typeface="Wingdings 3" panose="05040102010807070707" pitchFamily="18" charset="2"/>
              </a:rPr>
              <a:t>pacientů</a:t>
            </a:r>
            <a:endParaRPr lang="sk-SK" sz="3600" dirty="0">
              <a:sym typeface="Wingdings 3" panose="05040102010807070707" pitchFamily="18" charset="2"/>
            </a:endParaRPr>
          </a:p>
          <a:p>
            <a:r>
              <a:rPr lang="sk-SK" sz="3600" dirty="0" err="1">
                <a:sym typeface="Wingdings 3" panose="05040102010807070707" pitchFamily="18" charset="2"/>
              </a:rPr>
              <a:t>Digitalis</a:t>
            </a:r>
            <a:r>
              <a:rPr lang="sk-SK" sz="3600" dirty="0">
                <a:sym typeface="Wingdings 3" panose="05040102010807070707" pitchFamily="18" charset="2"/>
              </a:rPr>
              <a:t> </a:t>
            </a:r>
            <a:r>
              <a:rPr lang="sk-SK" sz="3600" dirty="0" err="1">
                <a:sym typeface="Wingdings 3" panose="05040102010807070707" pitchFamily="18" charset="2"/>
              </a:rPr>
              <a:t>ne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5227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B59FEA8-C3C3-8FAB-73FA-6DBB6BC4E3B0}"/>
              </a:ext>
            </a:extLst>
          </p:cNvPr>
          <p:cNvSpPr txBox="1"/>
          <p:nvPr/>
        </p:nvSpPr>
        <p:spPr>
          <a:xfrm>
            <a:off x="1435731" y="2752344"/>
            <a:ext cx="9591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6600" dirty="0">
                <a:latin typeface="Arial Black" panose="020B0A04020102020204" pitchFamily="34" charset="0"/>
              </a:rPr>
              <a:t>Děkuji za pozornost </a:t>
            </a:r>
            <a:endParaRPr lang="sk-SK" sz="6600" dirty="0">
              <a:latin typeface="Arial Black" panose="020B0A040201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B9D931F-FF05-E355-48B1-CB22AB30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04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35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225</Words>
  <Application>Microsoft Office PowerPoint</Application>
  <PresentationFormat>Širokouhlá</PresentationFormat>
  <Paragraphs>35</Paragraphs>
  <Slides>9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Motív Office</vt:lpstr>
      <vt:lpstr>Pohled arytmologa</vt:lpstr>
      <vt:lpstr>Fibrilace síní</vt:lpstr>
      <vt:lpstr>Antikoagulace</vt:lpstr>
      <vt:lpstr>Dycky most? </vt:lpstr>
      <vt:lpstr>Prezentácia programu PowerPoint</vt:lpstr>
      <vt:lpstr>Prezentácia programu PowerPoint</vt:lpstr>
      <vt:lpstr>Prezentácia programu PowerPoint</vt:lpstr>
      <vt:lpstr>Prevence a profylaxe fibrilace síní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Pohled arytmologa</dc:title>
  <dc:creator>samuel.lietava@gmail.com</dc:creator>
  <cp:lastModifiedBy>samuel.lietava@gmail.com</cp:lastModifiedBy>
  <cp:revision>2</cp:revision>
  <dcterms:created xsi:type="dcterms:W3CDTF">2022-09-01T20:09:59Z</dcterms:created>
  <dcterms:modified xsi:type="dcterms:W3CDTF">2022-09-08T17:31:21Z</dcterms:modified>
</cp:coreProperties>
</file>