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328" y="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95610B5A-D5CC-1A04-B64E-97EFDB9648F0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281778-0139-B0FE-5672-11894974491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C0CD268-E461-5BF0-0391-A2F982A1E26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C32C6EA-7365-8259-6079-8FD0A722846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8500E29-8C52-849E-E002-EA9BC108467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DB4ADD2-6E6E-F492-1D91-52E503F4BB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D78EB5C-17EC-4AD3-B79C-D2C51E93840A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950D1DFE-C54A-64FF-EA08-E629F66F4D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1CEF920-191D-4BDB-ACF7-94243D2D3CA9}" type="slidenum">
              <a:rPr lang="sk-SK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</a:t>
            </a:fld>
            <a:endParaRPr lang="sk-SK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5503AF42-A724-D960-F297-3404EDE9B64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341D0354-6051-88FF-5C5F-67F13098841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D8935628-F2E9-5BD1-298B-2E483C7EDA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EECB695-CE4C-44A6-9074-4086AE429755}" type="slidenum">
              <a:rPr lang="sk-SK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sk-SK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BEAB6333-F08D-CAE1-3E9A-23442F57900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005C38EB-5164-077E-D905-AA2E45C44FB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45996E94-A39A-857B-9CB8-D487BBB6F3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07FAEDF-C45E-42EB-927F-BB3EB944F4AE}" type="slidenum">
              <a:rPr lang="sk-SK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sk-SK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AE5E964-0827-5145-0877-BBD8838710F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A4D1C6DE-9B2C-C9EB-1050-4BAE3AF6ACB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92A0E644-78D6-37E8-B3B1-3BA3701650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A10F823-8097-4D75-9E72-2F1D08C2CBE1}" type="slidenum">
              <a:rPr lang="sk-SK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sk-SK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97EB60B4-54F3-834E-2998-A21253BE27F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B42BF15-EE40-8614-654C-8E572285C7A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B3909A12-612E-21A3-9B4A-F2FECF934B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E895954-2597-4F34-8458-49FC55ABCD4D}" type="slidenum">
              <a:rPr lang="sk-SK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sk-SK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1A12F134-FEE6-6EF0-2945-66591F71A5F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4B9CF6BD-BF8E-81EE-8D19-CAB628A5478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0FBE02B3-4697-EAC3-0482-FB39C0E585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0FC4DA6-2757-4F07-A544-3C32417185FD}" type="slidenum">
              <a:rPr lang="sk-SK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sk-SK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81E3CE34-1DFE-0528-C7AF-57CED6F2307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5F98FA51-24AB-0509-B982-8978FE1AE5F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20751F-4629-D0B2-C213-7CDC0DEABF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658D8-A273-4D0B-2E0F-ED65DE84E8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E9091-059C-CDF5-94D0-E1DBA1A66BA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6BEB2-06F8-41AB-93DD-A13BEB72664C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06335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628315-69F8-3996-6A38-DEFAC72A9D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990EE-3985-783E-CF8D-C3F7D85527F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7BF77D-950C-0DA2-C6C2-973EC3E61DE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1F4B-A95A-47C8-A333-68631691D9A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30029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EC26C0-1AFA-47DF-139D-1E5BEFE365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A50AA-F24A-2E33-2B35-F9A376746B2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DAA95-8223-8E17-F648-02302328880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FA60-F997-4667-B0A3-3D99BBA6A63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16544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CEFBACF-A356-70DF-A2DD-776BEAFEA3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6FC5CC-7C36-E98F-AACA-DE936A2946E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7ED110-F970-24A7-FD81-045E4E8B0D2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1B0BC-4E5C-4CC3-80D2-E34D8A39C937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31663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E6C8A3-F279-7941-3BD0-CD379FFF95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2F330-A7B1-CAA4-8369-FA35D3A65CC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8F142-27B0-4D24-3124-B30DE2F6F71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1734-878E-4C1C-99EC-95B994294EF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59142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7FD23D-72B2-B3E3-69DD-F1CE09CD19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91E6B-5717-F148-F8EF-241965EC95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3FE12-B40C-7BE7-74DF-97E07053216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8D423-E498-4A40-A6B7-784FFA89920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66916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E0D36D-C0E2-B00F-88A3-76E74B6E1E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C19AA57-2FFF-D37E-E356-6A38BE2B907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9CDD57D-37AB-F968-B75B-44F9A61EDCF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C4531-0750-4886-B8D0-62D8B870FE0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46772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947015-A175-E175-F050-8E2DE2F1DE0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F9F06A-8257-0D84-F4FF-89E8FF2A1E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8428C94-095A-15E8-2DE4-E056663DE60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1701D-7A69-4046-992B-67B6AEFF7E99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13641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93BA31A-E5F8-90B1-6F4B-679361F3AD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448F93-07DD-6DFD-A8CC-7B40EDF0BBD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8E6A77-A14F-C592-2607-741A4FA422C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317EE-D049-46EE-A036-C5234ADF229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58647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44C4991-C3E7-E44A-2E02-427A14056A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701BF4-71F5-AAAC-46C7-E8831DDC5B5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9B5F84-0C6D-15E3-856C-E6FBE3A96BA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4BE3-9211-4BD2-BBCF-4C99356E503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8239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22FDAA-8453-C5BC-A1C2-C255AE54E3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7A3F89F-AA74-638C-5F82-38832309FCE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4A1968C-DC89-2BFF-EA4A-86E55C98F74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8F11D-9480-4585-8BB6-8A23404A46D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81888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CD083E-B4AA-9E1B-69CD-9393BD6446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73F29A3-5D58-E9AB-1EAE-188D5ED0D62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4B8AED-9DD3-5EB1-8D85-2782883D518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3924-C3A1-43EC-A179-40245A0100A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51835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54E2923-D887-A602-F695-C0726605B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Kliknúť na editáciu formátu textu titulku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52D8B77-2CE1-8822-BC1C-D817E6CF0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Kliknúť na editáciu formátu textu osnovy</a:t>
            </a:r>
          </a:p>
          <a:p>
            <a:pPr lvl="1"/>
            <a:r>
              <a:rPr lang="en-GB" altLang="en-US"/>
              <a:t>Druhá úroveň</a:t>
            </a:r>
          </a:p>
          <a:p>
            <a:pPr lvl="2"/>
            <a:r>
              <a:rPr lang="en-GB" altLang="en-US"/>
              <a:t>Tretia úroveň</a:t>
            </a:r>
          </a:p>
          <a:p>
            <a:pPr lvl="3"/>
            <a:r>
              <a:rPr lang="en-GB" altLang="en-US"/>
              <a:t>Štvrtá úroveň osnovy</a:t>
            </a:r>
          </a:p>
          <a:p>
            <a:pPr lvl="4"/>
            <a:r>
              <a:rPr lang="en-GB" altLang="en-US"/>
              <a:t>Piata úroveň osnovy</a:t>
            </a:r>
          </a:p>
          <a:p>
            <a:pPr lvl="4"/>
            <a:r>
              <a:rPr lang="en-GB" altLang="en-US"/>
              <a:t>Šiesta úroveň</a:t>
            </a:r>
          </a:p>
          <a:p>
            <a:pPr lvl="4"/>
            <a:r>
              <a:rPr lang="en-GB" altLang="en-US"/>
              <a:t>Siedma úroveň</a:t>
            </a:r>
          </a:p>
          <a:p>
            <a:pPr lvl="4"/>
            <a:r>
              <a:rPr lang="en-GB" altLang="en-US"/>
              <a:t>Ȏsma úroveň textu</a:t>
            </a:r>
          </a:p>
          <a:p>
            <a:pPr lvl="4"/>
            <a:r>
              <a:rPr lang="en-GB" altLang="en-US"/>
              <a:t>Deviata úroveň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5ECD9F9-99ED-456C-6D17-16AC6D0967E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7B1868-A187-D546-DEE1-318406ED635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3CFDFD-209C-0712-8383-38F97739A5F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8C226A4-1469-4AA5-8044-B5FEBE1A3A3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>
            <a:extLst>
              <a:ext uri="{FF2B5EF4-FFF2-40B4-BE49-F238E27FC236}">
                <a16:creationId xmlns:a16="http://schemas.microsoft.com/office/drawing/2014/main" id="{79C605A0-7526-C41D-A711-9444CE70B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79500"/>
            <a:ext cx="100806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F3DCF672-536E-BEAC-707B-703E4769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27650"/>
            <a:ext cx="84963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</a:pPr>
            <a:r>
              <a:rPr lang="sk-SK" altLang="en-US" sz="2200" i="1">
                <a:solidFill>
                  <a:srgbClr val="000066"/>
                </a:solidFill>
              </a:rPr>
              <a:t>Venujem všetkým chemickým bratom a sestrám, ktorí sa nedožili.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</a:pPr>
            <a:endParaRPr lang="sk-SK" altLang="en-US" sz="2200" i="1">
              <a:solidFill>
                <a:srgbClr val="000066"/>
              </a:solidFill>
            </a:endParaRP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9E0A0F56-757C-3362-9E0B-625F3D03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806575"/>
            <a:ext cx="8423275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sk-SK" altLang="en-US" sz="2200" i="1">
                <a:solidFill>
                  <a:srgbClr val="000066"/>
                </a:solidFill>
              </a:rPr>
              <a:t>Tento príspevok je založený na osobnom poznaní autora. Jeho skúsenosti sú autentické. </a:t>
            </a:r>
          </a:p>
          <a:p>
            <a:pPr eaLnBrk="1"/>
            <a:endParaRPr lang="sk-SK" altLang="en-US" sz="2200" i="1">
              <a:solidFill>
                <a:srgbClr val="000066"/>
              </a:solidFill>
            </a:endParaRPr>
          </a:p>
          <a:p>
            <a:pPr eaLnBrk="1"/>
            <a:r>
              <a:rPr lang="sk-SK" altLang="en-US" sz="2200" i="1">
                <a:solidFill>
                  <a:srgbClr val="000066"/>
                </a:solidFill>
              </a:rPr>
              <a:t>Zjednodušenia a zovšeobecnenia vznikli po mnohých mentálnych experimentoch počas vlastnej liečby a na základe početných rozhovorov s chemickými sestrami a bratmi, rodinou, priateľmi </a:t>
            </a:r>
          </a:p>
          <a:p>
            <a:pPr eaLnBrk="1"/>
            <a:r>
              <a:rPr lang="sk-SK" altLang="en-US" sz="2200" i="1">
                <a:solidFill>
                  <a:srgbClr val="000066"/>
                </a:solidFill>
              </a:rPr>
              <a:t>a zdravotníckymi pracovníkmi.</a:t>
            </a:r>
          </a:p>
          <a:p>
            <a:pPr eaLnBrk="1"/>
            <a:r>
              <a:rPr lang="sk-SK" altLang="en-US" sz="2200" i="1">
                <a:solidFill>
                  <a:srgbClr val="000066"/>
                </a:solidFill>
              </a:rPr>
              <a:t> </a:t>
            </a:r>
          </a:p>
          <a:p>
            <a:pPr eaLnBrk="1"/>
            <a:r>
              <a:rPr lang="sk-SK" altLang="en-US" sz="2200" i="1">
                <a:solidFill>
                  <a:srgbClr val="000066"/>
                </a:solidFill>
              </a:rPr>
              <a:t>Nemajú za cieľ urážať, ale odhaliť iný aspekt liečby rakoviny.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B130BB80-F48F-219D-B6BA-12AE7CE4B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213" y="6276975"/>
            <a:ext cx="34877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r>
              <a:rPr lang="sk-SK" altLang="en-US" i="1">
                <a:solidFill>
                  <a:srgbClr val="000066"/>
                </a:solidFill>
              </a:rPr>
              <a:t>Milan Krajčovič, september 2022</a:t>
            </a:r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842A456C-4BB9-3746-61CE-9D9E615AB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71463"/>
            <a:ext cx="9070975" cy="1262062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altLang="en-US" b="1">
                <a:solidFill>
                  <a:srgbClr val="000066"/>
                </a:solidFill>
              </a:rPr>
              <a:t>Paradox včasnej diagnostiky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>
            <a:extLst>
              <a:ext uri="{FF2B5EF4-FFF2-40B4-BE49-F238E27FC236}">
                <a16:creationId xmlns:a16="http://schemas.microsoft.com/office/drawing/2014/main" id="{AD706070-C147-A051-4926-D64236953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79500"/>
            <a:ext cx="100806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123" name="Group 2">
            <a:extLst>
              <a:ext uri="{FF2B5EF4-FFF2-40B4-BE49-F238E27FC236}">
                <a16:creationId xmlns:a16="http://schemas.microsoft.com/office/drawing/2014/main" id="{DBE80294-A7C8-9010-E383-B06435EE73AC}"/>
              </a:ext>
            </a:extLst>
          </p:cNvPr>
          <p:cNvGrpSpPr>
            <a:grpSpLocks/>
          </p:cNvGrpSpPr>
          <p:nvPr/>
        </p:nvGrpSpPr>
        <p:grpSpPr bwMode="auto">
          <a:xfrm>
            <a:off x="606425" y="1800225"/>
            <a:ext cx="8866188" cy="4894263"/>
            <a:chOff x="382" y="1134"/>
            <a:chExt cx="5585" cy="3083"/>
          </a:xfrm>
        </p:grpSpPr>
        <p:sp>
          <p:nvSpPr>
            <p:cNvPr id="5125" name="Text Box 3">
              <a:extLst>
                <a:ext uri="{FF2B5EF4-FFF2-40B4-BE49-F238E27FC236}">
                  <a16:creationId xmlns:a16="http://schemas.microsoft.com/office/drawing/2014/main" id="{AA63B249-B1E0-AB35-DF77-10770667E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" y="1610"/>
              <a:ext cx="3552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/>
              <a:r>
                <a:rPr lang="sk-SK" altLang="en-US" sz="3200">
                  <a:solidFill>
                    <a:srgbClr val="000066"/>
                  </a:solidFill>
                </a:rPr>
                <a:t>[Ja]:		Aké budú následky?</a:t>
              </a:r>
            </a:p>
            <a:p>
              <a:pPr eaLnBrk="1">
                <a:lnSpc>
                  <a:spcPct val="140000"/>
                </a:lnSpc>
              </a:pPr>
              <a:r>
                <a:rPr lang="sk-SK" altLang="en-US" sz="3200">
                  <a:solidFill>
                    <a:srgbClr val="000066"/>
                  </a:solidFill>
                </a:rPr>
                <a:t>[Doktor]: 	To je individuálne ...</a:t>
              </a:r>
            </a:p>
          </p:txBody>
        </p:sp>
        <p:sp>
          <p:nvSpPr>
            <p:cNvPr id="5126" name="Text Box 4">
              <a:extLst>
                <a:ext uri="{FF2B5EF4-FFF2-40B4-BE49-F238E27FC236}">
                  <a16:creationId xmlns:a16="http://schemas.microsoft.com/office/drawing/2014/main" id="{EA188FD4-B857-8F59-9855-D4066B16B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" y="1157"/>
              <a:ext cx="205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73224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/>
              <a:r>
                <a:rPr lang="sk-SK" altLang="en-US" sz="3200" b="1">
                  <a:solidFill>
                    <a:srgbClr val="000066"/>
                  </a:solidFill>
                </a:rPr>
                <a:t>PRED LIEČBOU</a:t>
              </a:r>
            </a:p>
          </p:txBody>
        </p:sp>
        <p:sp>
          <p:nvSpPr>
            <p:cNvPr id="5127" name="Text Box 5">
              <a:extLst>
                <a:ext uri="{FF2B5EF4-FFF2-40B4-BE49-F238E27FC236}">
                  <a16:creationId xmlns:a16="http://schemas.microsoft.com/office/drawing/2014/main" id="{B5D7CCA2-7506-28F2-32BB-02D988564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2855"/>
              <a:ext cx="1494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73224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/>
              <a:r>
                <a:rPr lang="sk-SK" altLang="en-US" sz="3200" b="1">
                  <a:solidFill>
                    <a:srgbClr val="000066"/>
                  </a:solidFill>
                </a:rPr>
                <a:t>PO LIEČBE</a:t>
              </a:r>
            </a:p>
          </p:txBody>
        </p:sp>
        <p:sp>
          <p:nvSpPr>
            <p:cNvPr id="5128" name="Text Box 6">
              <a:extLst>
                <a:ext uri="{FF2B5EF4-FFF2-40B4-BE49-F238E27FC236}">
                  <a16:creationId xmlns:a16="http://schemas.microsoft.com/office/drawing/2014/main" id="{EC117181-C6A5-5A03-7E88-79FAEBCE0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3309"/>
              <a:ext cx="4247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/>
              <a:r>
                <a:rPr lang="sk-SK" altLang="en-US" sz="3200">
                  <a:solidFill>
                    <a:srgbClr val="000066"/>
                  </a:solidFill>
                </a:rPr>
                <a:t>[Ja]:		Prečo mám problém?</a:t>
              </a:r>
            </a:p>
            <a:p>
              <a:pPr eaLnBrk="1">
                <a:lnSpc>
                  <a:spcPct val="140000"/>
                </a:lnSpc>
              </a:pPr>
              <a:r>
                <a:rPr lang="sk-SK" altLang="en-US" sz="3200">
                  <a:solidFill>
                    <a:srgbClr val="000066"/>
                  </a:solidFill>
                </a:rPr>
                <a:t>[Doktor]: 	To je bežná komplikácia ...</a:t>
              </a:r>
            </a:p>
          </p:txBody>
        </p:sp>
        <p:pic>
          <p:nvPicPr>
            <p:cNvPr id="5129" name="Picture 7">
              <a:extLst>
                <a:ext uri="{FF2B5EF4-FFF2-40B4-BE49-F238E27FC236}">
                  <a16:creationId xmlns:a16="http://schemas.microsoft.com/office/drawing/2014/main" id="{E3B9719B-6BE8-0B08-42C8-09C4D2143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" y="1134"/>
              <a:ext cx="1405" cy="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rnd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0" name="Picture 8">
              <a:extLst>
                <a:ext uri="{FF2B5EF4-FFF2-40B4-BE49-F238E27FC236}">
                  <a16:creationId xmlns:a16="http://schemas.microsoft.com/office/drawing/2014/main" id="{CD1073DC-7F99-189F-49C7-99FC70C35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" y="2812"/>
              <a:ext cx="1405" cy="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rnd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24" name="Text Box 9">
            <a:extLst>
              <a:ext uri="{FF2B5EF4-FFF2-40B4-BE49-F238E27FC236}">
                <a16:creationId xmlns:a16="http://schemas.microsoft.com/office/drawing/2014/main" id="{1B91CD05-D693-C493-AADA-AFACE07A2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527050"/>
            <a:ext cx="509746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3808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sk-SK" altLang="en-US" sz="4400" b="1">
                <a:solidFill>
                  <a:srgbClr val="000066"/>
                </a:solidFill>
              </a:rPr>
              <a:t>Všetci sa pýtajú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">
            <a:extLst>
              <a:ext uri="{FF2B5EF4-FFF2-40B4-BE49-F238E27FC236}">
                <a16:creationId xmlns:a16="http://schemas.microsoft.com/office/drawing/2014/main" id="{5B38C179-6DF1-00D5-D1A5-C22BD5FB6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79500"/>
            <a:ext cx="102965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F4478E93-0F62-11FB-74E5-3AFB2E08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568450"/>
            <a:ext cx="90709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sk-SK" altLang="en-US" sz="2600">
                <a:solidFill>
                  <a:srgbClr val="000066"/>
                </a:solidFill>
              </a:rPr>
              <a:t>Spoznávaním ešte nespoznaného sa dostávame stále vyššie,</a:t>
            </a:r>
          </a:p>
          <a:p>
            <a:pPr algn="ctr" eaLnBrk="1">
              <a:spcBef>
                <a:spcPts val="288"/>
              </a:spcBef>
              <a:spcAft>
                <a:spcPts val="575"/>
              </a:spcAft>
            </a:pPr>
            <a:r>
              <a:rPr lang="sk-SK" altLang="en-US" sz="2600">
                <a:solidFill>
                  <a:srgbClr val="000066"/>
                </a:solidFill>
              </a:rPr>
              <a:t>nerozpoznaním už spoznaného chorobne upadáme.</a:t>
            </a:r>
          </a:p>
          <a:p>
            <a:pPr algn="ctr" eaLnBrk="1">
              <a:spcBef>
                <a:spcPts val="150"/>
              </a:spcBef>
              <a:spcAft>
                <a:spcPts val="575"/>
              </a:spcAft>
            </a:pPr>
            <a:endParaRPr lang="sk-SK" altLang="en-US" sz="2600">
              <a:solidFill>
                <a:srgbClr val="000066"/>
              </a:solidFill>
            </a:endParaRPr>
          </a:p>
          <a:p>
            <a:pPr algn="ctr" eaLnBrk="1">
              <a:spcBef>
                <a:spcPts val="288"/>
              </a:spcBef>
              <a:spcAft>
                <a:spcPts val="575"/>
              </a:spcAft>
            </a:pPr>
            <a:r>
              <a:rPr lang="sk-SK" altLang="en-US" sz="2600">
                <a:solidFill>
                  <a:srgbClr val="000066"/>
                </a:solidFill>
              </a:rPr>
              <a:t>No len ten, kto si v chorobe (prizná), že je chorý, nebude nakoniec chorý!</a:t>
            </a:r>
          </a:p>
          <a:p>
            <a:pPr algn="ctr" eaLnBrk="1"/>
            <a:endParaRPr lang="sk-SK" altLang="en-US" sz="2600">
              <a:solidFill>
                <a:srgbClr val="000066"/>
              </a:solidFill>
            </a:endParaRPr>
          </a:p>
          <a:p>
            <a:pPr algn="ctr" eaLnBrk="1"/>
            <a:r>
              <a:rPr lang="sk-SK" altLang="en-US" sz="2600">
                <a:solidFill>
                  <a:srgbClr val="000066"/>
                </a:solidFill>
              </a:rPr>
              <a:t>A tak naozajstný Človek len preto nebýva „chorý“, </a:t>
            </a:r>
          </a:p>
          <a:p>
            <a:pPr algn="ctr" eaLnBrk="1">
              <a:spcBef>
                <a:spcPts val="288"/>
              </a:spcBef>
            </a:pPr>
            <a:r>
              <a:rPr lang="sk-SK" altLang="en-US" sz="2600">
                <a:solidFill>
                  <a:srgbClr val="000066"/>
                </a:solidFill>
              </a:rPr>
              <a:t>že si v každej svojej </a:t>
            </a:r>
          </a:p>
          <a:p>
            <a:pPr algn="ctr" eaLnBrk="1">
              <a:spcAft>
                <a:spcPts val="1413"/>
              </a:spcAft>
            </a:pPr>
            <a:endParaRPr lang="sk-SK" altLang="en-US" sz="2600">
              <a:solidFill>
                <a:srgbClr val="000066"/>
              </a:solidFill>
            </a:endParaRPr>
          </a:p>
          <a:p>
            <a:pPr algn="ctr" eaLnBrk="1">
              <a:spcAft>
                <a:spcPts val="575"/>
              </a:spcAft>
            </a:pPr>
            <a:r>
              <a:rPr lang="sk-SK" altLang="en-US" sz="2600">
                <a:solidFill>
                  <a:srgbClr val="000066"/>
                </a:solidFill>
              </a:rPr>
              <a:t>„chorobe“ vždy prizná, že je chorý,</a:t>
            </a:r>
          </a:p>
          <a:p>
            <a:pPr algn="ctr" eaLnBrk="1">
              <a:spcAft>
                <a:spcPts val="1413"/>
              </a:spcAft>
            </a:pPr>
            <a:r>
              <a:rPr lang="sk-SK" altLang="en-US" sz="2600">
                <a:solidFill>
                  <a:srgbClr val="000066"/>
                </a:solidFill>
              </a:rPr>
              <a:t>a tak (sa z toho vylieči) a nebude už chorý!</a:t>
            </a:r>
          </a:p>
          <a:p>
            <a:pPr algn="ctr" eaLnBrk="1">
              <a:spcAft>
                <a:spcPts val="1413"/>
              </a:spcAft>
            </a:pPr>
            <a:endParaRPr lang="sk-SK" altLang="en-US">
              <a:solidFill>
                <a:srgbClr val="000066"/>
              </a:solidFill>
            </a:endParaRPr>
          </a:p>
          <a:p>
            <a:pPr algn="r" eaLnBrk="1">
              <a:spcAft>
                <a:spcPts val="1413"/>
              </a:spcAft>
            </a:pPr>
            <a:r>
              <a:rPr lang="sk-SK" altLang="en-US">
                <a:solidFill>
                  <a:srgbClr val="000066"/>
                </a:solidFill>
              </a:rPr>
              <a:t>in Lao c´: Tao Te Ťing, 71., prekl. M. Čarnogurská, Ursa Minor 2021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2E31A3FF-98D9-23D5-EDFB-3D2E80D0A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27050"/>
            <a:ext cx="93662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08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sk-SK" altLang="en-US" sz="4400" b="1">
                <a:solidFill>
                  <a:srgbClr val="000066"/>
                </a:solidFill>
              </a:rPr>
              <a:t>Stará pravda</a:t>
            </a: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8C723552-37D4-24EE-F3F2-7DA95F2B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34988"/>
            <a:ext cx="7445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rnd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">
            <a:extLst>
              <a:ext uri="{FF2B5EF4-FFF2-40B4-BE49-F238E27FC236}">
                <a16:creationId xmlns:a16="http://schemas.microsoft.com/office/drawing/2014/main" id="{36EF1D7A-AF8F-E9ED-64E8-B32E76C5F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79500"/>
            <a:ext cx="102600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173F99D4-E74A-295C-A818-BA3FBE41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775" y="527050"/>
            <a:ext cx="10290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08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sk-SK" altLang="en-US" sz="4400" b="1">
                <a:solidFill>
                  <a:srgbClr val="000066"/>
                </a:solidFill>
              </a:rPr>
              <a:t>Počas liečby stále športujem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986F0D8F-A47E-3295-3F49-D67265F3D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6438900"/>
            <a:ext cx="4108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224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sk-SK" altLang="en-US" sz="3200">
                <a:solidFill>
                  <a:srgbClr val="000080"/>
                </a:solidFill>
              </a:rPr>
              <a:t>… má niekto záujem?</a:t>
            </a:r>
          </a:p>
        </p:txBody>
      </p:sp>
      <p:grpSp>
        <p:nvGrpSpPr>
          <p:cNvPr id="9221" name="Group 4">
            <a:extLst>
              <a:ext uri="{FF2B5EF4-FFF2-40B4-BE49-F238E27FC236}">
                <a16:creationId xmlns:a16="http://schemas.microsoft.com/office/drawing/2014/main" id="{BA937339-ADA7-1209-300D-6DE839766A2D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1511300"/>
            <a:ext cx="8397875" cy="5187950"/>
            <a:chOff x="242" y="952"/>
            <a:chExt cx="5290" cy="3268"/>
          </a:xfrm>
        </p:grpSpPr>
        <p:pic>
          <p:nvPicPr>
            <p:cNvPr id="9224" name="Picture 5">
              <a:extLst>
                <a:ext uri="{FF2B5EF4-FFF2-40B4-BE49-F238E27FC236}">
                  <a16:creationId xmlns:a16="http://schemas.microsoft.com/office/drawing/2014/main" id="{FE5643A9-F7AF-5599-9638-808741994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" y="952"/>
              <a:ext cx="2684" cy="2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rnd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5" name="Picture 6">
              <a:extLst>
                <a:ext uri="{FF2B5EF4-FFF2-40B4-BE49-F238E27FC236}">
                  <a16:creationId xmlns:a16="http://schemas.microsoft.com/office/drawing/2014/main" id="{1D243139-AC7F-548A-58CF-4E2176246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1482"/>
              <a:ext cx="1008" cy="2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rnd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" name="Picture 7">
              <a:extLst>
                <a:ext uri="{FF2B5EF4-FFF2-40B4-BE49-F238E27FC236}">
                  <a16:creationId xmlns:a16="http://schemas.microsoft.com/office/drawing/2014/main" id="{08E182F7-F8E0-9104-8546-58D1C03D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4"/>
            <a:stretch>
              <a:fillRect/>
            </a:stretch>
          </p:blipFill>
          <p:spPr bwMode="auto">
            <a:xfrm>
              <a:off x="242" y="2104"/>
              <a:ext cx="1151" cy="2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566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rnd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" name="Picture 8">
              <a:extLst>
                <a:ext uri="{FF2B5EF4-FFF2-40B4-BE49-F238E27FC236}">
                  <a16:creationId xmlns:a16="http://schemas.microsoft.com/office/drawing/2014/main" id="{B3922F2B-F2FA-4C9F-3B00-B03C4DDEB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4"/>
            <a:stretch>
              <a:fillRect/>
            </a:stretch>
          </p:blipFill>
          <p:spPr bwMode="auto">
            <a:xfrm>
              <a:off x="669" y="1769"/>
              <a:ext cx="1008" cy="2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566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60" cap="rnd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" name="Picture 9">
              <a:extLst>
                <a:ext uri="{FF2B5EF4-FFF2-40B4-BE49-F238E27FC236}">
                  <a16:creationId xmlns:a16="http://schemas.microsoft.com/office/drawing/2014/main" id="{259FC249-801A-B4EC-9968-DB7B0F3CF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" y="1076"/>
              <a:ext cx="986" cy="2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rnd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9" name="Picture 10">
              <a:extLst>
                <a:ext uri="{FF2B5EF4-FFF2-40B4-BE49-F238E27FC236}">
                  <a16:creationId xmlns:a16="http://schemas.microsoft.com/office/drawing/2014/main" id="{C79F190A-2564-3EFA-36FD-1DFB4B73D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4"/>
            <a:stretch>
              <a:fillRect/>
            </a:stretch>
          </p:blipFill>
          <p:spPr bwMode="auto">
            <a:xfrm>
              <a:off x="1225" y="1430"/>
              <a:ext cx="1006" cy="2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566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rnd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0" name="Picture 11">
              <a:extLst>
                <a:ext uri="{FF2B5EF4-FFF2-40B4-BE49-F238E27FC236}">
                  <a16:creationId xmlns:a16="http://schemas.microsoft.com/office/drawing/2014/main" id="{DAB7E45E-8849-8025-63B6-017A736A8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4"/>
            <a:stretch>
              <a:fillRect/>
            </a:stretch>
          </p:blipFill>
          <p:spPr bwMode="auto">
            <a:xfrm>
              <a:off x="2268" y="1179"/>
              <a:ext cx="1006" cy="2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566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rnd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22" name="Text Box 12">
            <a:extLst>
              <a:ext uri="{FF2B5EF4-FFF2-40B4-BE49-F238E27FC236}">
                <a16:creationId xmlns:a16="http://schemas.microsoft.com/office/drawing/2014/main" id="{A36451AB-F6BE-F511-0885-8276B0252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701800"/>
            <a:ext cx="7415212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1413"/>
              </a:spcAft>
              <a:buSzPct val="70000"/>
              <a:buFont typeface="Times New Roman" panose="02020603050405020304" pitchFamily="18" charset="0"/>
              <a:buBlip>
                <a:blip r:embed="rId10"/>
              </a:buBlip>
            </a:pPr>
            <a:r>
              <a:rPr lang="sk-SK" altLang="en-US" sz="3200">
                <a:solidFill>
                  <a:srgbClr val="000080"/>
                </a:solidFill>
              </a:rPr>
              <a:t>zaznamenával som svoje športové aktivity aj v celom období od začiatku ochorenia, pred i po operácii, počas CHT, a ďalší rok </a:t>
            </a:r>
          </a:p>
          <a:p>
            <a:pPr eaLnBrk="1">
              <a:lnSpc>
                <a:spcPct val="107000"/>
              </a:lnSpc>
              <a:spcAft>
                <a:spcPts val="1413"/>
              </a:spcAft>
              <a:buSzPct val="70000"/>
              <a:buFont typeface="Times New Roman" panose="02020603050405020304" pitchFamily="18" charset="0"/>
              <a:buBlip>
                <a:blip r:embed="rId10"/>
              </a:buBlip>
            </a:pPr>
            <a:r>
              <a:rPr lang="sk-SK" altLang="en-US" sz="3200">
                <a:solidFill>
                  <a:srgbClr val="000080"/>
                </a:solidFill>
              </a:rPr>
              <a:t>možno by sa v nich dali nájsť zaujímavé korelácie</a:t>
            </a:r>
          </a:p>
          <a:p>
            <a:pPr eaLnBrk="1">
              <a:lnSpc>
                <a:spcPct val="107000"/>
              </a:lnSpc>
              <a:spcAft>
                <a:spcPts val="1413"/>
              </a:spcAft>
              <a:buSzPct val="70000"/>
              <a:buFont typeface="Times New Roman" panose="02020603050405020304" pitchFamily="18" charset="0"/>
              <a:buBlip>
                <a:blip r:embed="rId10"/>
              </a:buBlip>
            </a:pPr>
            <a:r>
              <a:rPr lang="sk-SK" altLang="en-US" sz="3200">
                <a:solidFill>
                  <a:srgbClr val="000080"/>
                </a:solidFill>
              </a:rPr>
              <a:t>elektronické dáta, štandardný formát</a:t>
            </a:r>
          </a:p>
          <a:p>
            <a:pPr eaLnBrk="1">
              <a:lnSpc>
                <a:spcPct val="107000"/>
              </a:lnSpc>
              <a:spcAft>
                <a:spcPts val="1413"/>
              </a:spcAft>
              <a:buClrTx/>
              <a:buSzTx/>
              <a:buFontTx/>
              <a:buNone/>
            </a:pPr>
            <a:endParaRPr lang="sk-SK" altLang="en-US" sz="3200">
              <a:solidFill>
                <a:srgbClr val="000080"/>
              </a:solidFill>
            </a:endParaRPr>
          </a:p>
        </p:txBody>
      </p:sp>
      <p:pic>
        <p:nvPicPr>
          <p:cNvPr id="9223" name="Picture 13">
            <a:extLst>
              <a:ext uri="{FF2B5EF4-FFF2-40B4-BE49-F238E27FC236}">
                <a16:creationId xmlns:a16="http://schemas.microsoft.com/office/drawing/2014/main" id="{A3C61065-5728-5D1C-901D-7F404A92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27050"/>
            <a:ext cx="5032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60840" cap="rnd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ok 4">
            <a:extLst>
              <a:ext uri="{FF2B5EF4-FFF2-40B4-BE49-F238E27FC236}">
                <a16:creationId xmlns:a16="http://schemas.microsoft.com/office/drawing/2014/main" id="{38651B2A-A03E-6D93-A9DC-647F7978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354513"/>
            <a:ext cx="269875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1">
            <a:extLst>
              <a:ext uri="{FF2B5EF4-FFF2-40B4-BE49-F238E27FC236}">
                <a16:creationId xmlns:a16="http://schemas.microsoft.com/office/drawing/2014/main" id="{4EA4ED96-BA3D-8F8C-9B77-C870CFFD6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-144463" y="1079500"/>
            <a:ext cx="10404476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0918E247-3CDB-9C9A-9F4E-0D926DAE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800225"/>
            <a:ext cx="2735263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rnd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70DF2E27-519B-726C-1541-F2796005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14513"/>
            <a:ext cx="2627312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rnd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5">
            <a:extLst>
              <a:ext uri="{FF2B5EF4-FFF2-40B4-BE49-F238E27FC236}">
                <a16:creationId xmlns:a16="http://schemas.microsoft.com/office/drawing/2014/main" id="{270CFE7C-6305-F2CD-CE52-82592F20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541338"/>
            <a:ext cx="7626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3808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sk-SK" altLang="en-US" sz="4400" b="1">
                <a:solidFill>
                  <a:srgbClr val="000080"/>
                </a:solidFill>
              </a:rPr>
              <a:t>Ďakujem za každý nový deň</a:t>
            </a:r>
          </a:p>
        </p:txBody>
      </p:sp>
      <p:sp>
        <p:nvSpPr>
          <p:cNvPr id="11271" name="Text Box 6">
            <a:extLst>
              <a:ext uri="{FF2B5EF4-FFF2-40B4-BE49-F238E27FC236}">
                <a16:creationId xmlns:a16="http://schemas.microsoft.com/office/drawing/2014/main" id="{D4049870-2AD4-B5DE-52FD-4F84C7D1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6437313"/>
            <a:ext cx="35179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224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sk-SK" altLang="en-US" sz="3200">
                <a:solidFill>
                  <a:srgbClr val="000080"/>
                </a:solidFill>
              </a:rPr>
              <a:t>… a za pozornosť.</a:t>
            </a:r>
          </a:p>
        </p:txBody>
      </p:sp>
      <p:pic>
        <p:nvPicPr>
          <p:cNvPr id="11272" name="Picture 7">
            <a:extLst>
              <a:ext uri="{FF2B5EF4-FFF2-40B4-BE49-F238E27FC236}">
                <a16:creationId xmlns:a16="http://schemas.microsoft.com/office/drawing/2014/main" id="{D8BD4773-0531-B65F-98D0-7B5F0FFE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078288"/>
            <a:ext cx="2592388" cy="2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rnd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8">
            <a:extLst>
              <a:ext uri="{FF2B5EF4-FFF2-40B4-BE49-F238E27FC236}">
                <a16:creationId xmlns:a16="http://schemas.microsoft.com/office/drawing/2014/main" id="{9380FC31-90A7-7618-3E29-023E4B2D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455988"/>
            <a:ext cx="2674937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rnd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9">
            <a:extLst>
              <a:ext uri="{FF2B5EF4-FFF2-40B4-BE49-F238E27FC236}">
                <a16:creationId xmlns:a16="http://schemas.microsoft.com/office/drawing/2014/main" id="{F38150AC-EC32-F416-42D5-C23375CD1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439863"/>
            <a:ext cx="2519363" cy="1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 cap="rnd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A2577912-C2FD-F09F-1068-A545D680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3451225"/>
            <a:ext cx="633095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sk-SK" altLang="en-US" sz="4000" b="1">
                <a:solidFill>
                  <a:srgbClr val="000080"/>
                </a:solidFill>
              </a:rPr>
              <a:t>Nech </a:t>
            </a:r>
            <a:r>
              <a:rPr lang="sk-SK" altLang="en-US" sz="4400" b="1">
                <a:solidFill>
                  <a:srgbClr val="000080"/>
                </a:solidFill>
              </a:rPr>
              <a:t>vás</a:t>
            </a:r>
            <a:r>
              <a:rPr lang="sk-SK" altLang="en-US" sz="4000" b="1">
                <a:solidFill>
                  <a:srgbClr val="000080"/>
                </a:solidFill>
              </a:rPr>
              <a:t> Sila sprevádza!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277</Words>
  <Application>Microsoft Office PowerPoint</Application>
  <PresentationFormat>Vlastní</PresentationFormat>
  <Paragraphs>43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Microsoft YaHei</vt:lpstr>
      <vt:lpstr>Times New Roman</vt:lpstr>
      <vt:lpstr>Lucida Sans Unicode</vt:lpstr>
      <vt:lpstr>Motív Office</vt:lpstr>
      <vt:lpstr>Paradox včasnej diagnostiky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Paradox včasnej diagnostiky</dc:title>
  <dc:creator>Inka K</dc:creator>
  <cp:lastModifiedBy>Vít Pavelka</cp:lastModifiedBy>
  <cp:revision>31</cp:revision>
  <cp:lastPrinted>1601-01-01T00:00:00Z</cp:lastPrinted>
  <dcterms:created xsi:type="dcterms:W3CDTF">2022-09-01T11:34:50Z</dcterms:created>
  <dcterms:modified xsi:type="dcterms:W3CDTF">2022-09-15T23:08:16Z</dcterms:modified>
</cp:coreProperties>
</file>