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</p:sldMasterIdLst>
  <p:notesMasterIdLst>
    <p:notesMasterId r:id="rId7"/>
  </p:notesMasterIdLst>
  <p:handoutMasterIdLst>
    <p:handoutMasterId r:id="rId8"/>
  </p:handoutMasterIdLst>
  <p:sldIdLst>
    <p:sldId id="350" r:id="rId2"/>
    <p:sldId id="352" r:id="rId3"/>
    <p:sldId id="329" r:id="rId4"/>
    <p:sldId id="353" r:id="rId5"/>
    <p:sldId id="354" r:id="rId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minik Madea" initials="DM" lastIdx="1" clrIdx="0">
    <p:extLst>
      <p:ext uri="{19B8F6BF-5375-455C-9EA6-DF929625EA0E}">
        <p15:presenceInfo xmlns:p15="http://schemas.microsoft.com/office/powerpoint/2012/main" userId="Dominik Made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8B158B"/>
    <a:srgbClr val="F01928"/>
    <a:srgbClr val="0000DC"/>
    <a:srgbClr val="69FF7B"/>
    <a:srgbClr val="FFAB0B"/>
    <a:srgbClr val="D8B2D8"/>
    <a:srgbClr val="C0C0C0"/>
    <a:srgbClr val="00FF00"/>
    <a:srgbClr val="008C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70" autoAdjust="0"/>
    <p:restoredTop sz="96754" autoAdjust="0"/>
  </p:normalViewPr>
  <p:slideViewPr>
    <p:cSldViewPr snapToGrid="0">
      <p:cViewPr varScale="1">
        <p:scale>
          <a:sx n="70" d="100"/>
          <a:sy n="70" d="100"/>
        </p:scale>
        <p:origin x="380" y="5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734DB10-FB5D-4959-9628-A788549ECE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0" y="-48128"/>
            <a:ext cx="5865723" cy="1984400"/>
          </a:xfrm>
          <a:prstGeom prst="rect">
            <a:avLst/>
          </a:prstGeom>
        </p:spPr>
      </p:pic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98502" y="6090711"/>
            <a:ext cx="1838671" cy="394742"/>
          </a:xfrm>
          <a:prstGeom prst="rect">
            <a:avLst/>
          </a:prstGeom>
        </p:spPr>
        <p:txBody>
          <a:bodyPr anchor="ctr"/>
          <a:lstStyle>
            <a:lvl1pPr>
              <a:defRPr sz="2000"/>
            </a:lvl1pPr>
          </a:lstStyle>
          <a:p>
            <a:r>
              <a:rPr lang="en-GB"/>
              <a:t>Presentation</a:t>
            </a:r>
            <a:endParaRPr lang="en-GB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000" b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D40E9D-B20E-43BB-943D-22C8796BCA2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313643" y="6090711"/>
            <a:ext cx="1446459" cy="394742"/>
          </a:xfrm>
        </p:spPr>
        <p:txBody>
          <a:bodyPr anchor="ctr"/>
          <a:lstStyle>
            <a:lvl1pPr algn="r"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16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087670" cy="2820493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5045EAE-90A8-4DBE-8D98-E6666FF9DB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8F566F4A-E6CB-43B2-B9B9-88B9FC7460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11472000" y="6251697"/>
            <a:ext cx="252000" cy="252000"/>
          </a:xfrm>
        </p:spPr>
        <p:txBody>
          <a:bodyPr/>
          <a:lstStyle>
            <a:lvl1pPr algn="r">
              <a:defRPr/>
            </a:lvl1pPr>
          </a:lstStyle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443AFD5-1A03-4D6E-8782-D7BA3B7DCEB7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727561" y="981409"/>
            <a:ext cx="10744439" cy="0"/>
          </a:xfrm>
          <a:prstGeom prst="line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5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800" y="480303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tmp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E516602-F457-4F09-A5F2-4B47DF57F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512" y="2505760"/>
            <a:ext cx="5570621" cy="557480"/>
          </a:xfrm>
        </p:spPr>
        <p:txBody>
          <a:bodyPr/>
          <a:lstStyle/>
          <a:p>
            <a:r>
              <a:rPr lang="cs-CZ" sz="2800" b="0" dirty="0" err="1">
                <a:ea typeface="Tahoma" panose="020B0604030504040204" pitchFamily="34" charset="0"/>
                <a:cs typeface="Tahoma" panose="020B0604030504040204" pitchFamily="34" charset="0"/>
              </a:rPr>
              <a:t>Indocyaninová</a:t>
            </a:r>
            <a:r>
              <a:rPr lang="cs-CZ" sz="2800" b="0" dirty="0">
                <a:ea typeface="Tahoma" panose="020B0604030504040204" pitchFamily="34" charset="0"/>
                <a:cs typeface="Tahoma" panose="020B0604030504040204" pitchFamily="34" charset="0"/>
              </a:rPr>
              <a:t> zeleň</a:t>
            </a:r>
            <a:endParaRPr lang="cs-CZ" sz="28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12281" y="3049508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DC"/>
                </a:solidFill>
              </a:rPr>
              <a:t>Dominik Madea</a:t>
            </a:r>
            <a:endParaRPr lang="cs-CZ" sz="1800" dirty="0">
              <a:solidFill>
                <a:srgbClr val="0000DC"/>
              </a:solidFill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595470"/>
              </p:ext>
            </p:extLst>
          </p:nvPr>
        </p:nvGraphicFramePr>
        <p:xfrm>
          <a:off x="6367309" y="2359879"/>
          <a:ext cx="4087813" cy="2138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2992806" imgH="1564922" progId="ChemDraw.Document.6.0">
                  <p:embed/>
                </p:oleObj>
              </mc:Choice>
              <mc:Fallback>
                <p:oleObj name="CS ChemDraw Drawing" r:id="rId2" imgW="2992806" imgH="1564922" progId="ChemDraw.Document.6.0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367309" y="2359879"/>
                        <a:ext cx="4087813" cy="21382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A15B399F-B946-E16C-A6D1-70D2A18E1996}"/>
              </a:ext>
            </a:extLst>
          </p:cNvPr>
          <p:cNvSpPr txBox="1"/>
          <p:nvPr/>
        </p:nvSpPr>
        <p:spPr>
          <a:xfrm>
            <a:off x="519842" y="5953493"/>
            <a:ext cx="59033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>
                <a:solidFill>
                  <a:srgbClr val="0000DC"/>
                </a:solidFill>
              </a:rPr>
              <a:t>Laboratoř Organické Fotochemie, Ústav Chemie, PřF MU</a:t>
            </a:r>
          </a:p>
          <a:p>
            <a:r>
              <a:rPr lang="cs-CZ" sz="1800"/>
              <a:t>Školitel: </a:t>
            </a:r>
            <a:r>
              <a:rPr lang="cs-CZ" sz="1800" b="1"/>
              <a:t>prof. Petr Klán</a:t>
            </a: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307625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adpis 2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≫</m:t>
                    </m:r>
                  </m:oMath>
                </a14:m>
                <a:r>
                  <a:rPr lang="en-US" dirty="0"/>
                  <a:t> </a:t>
                </a:r>
                <a:r>
                  <a:rPr lang="cs-CZ"/>
                  <a:t>Základy fotochemie a fototerapeutické </a:t>
                </a:r>
                <a:r>
                  <a:rPr lang="cs-CZ" dirty="0"/>
                  <a:t>okno</a:t>
                </a:r>
              </a:p>
            </p:txBody>
          </p:sp>
        </mc:Choice>
        <mc:Fallback xmlns="">
          <p:sp>
            <p:nvSpPr>
              <p:cNvPr id="3" name="Nadpis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31081" b="-594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bdélník 7"/>
          <p:cNvSpPr/>
          <p:nvPr/>
        </p:nvSpPr>
        <p:spPr>
          <a:xfrm>
            <a:off x="6655156" y="6547916"/>
            <a:ext cx="445827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err="1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Dabrowski</a:t>
            </a:r>
            <a:r>
              <a:rPr lang="cs-CZ" sz="1000" dirty="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000" dirty="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J.M. </a:t>
            </a:r>
            <a:r>
              <a:rPr lang="en-US" sz="1000" i="1" dirty="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et al.</a:t>
            </a:r>
            <a:r>
              <a:rPr lang="en-US" sz="1000" dirty="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000" i="1" dirty="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Coordination Chemistry Reviews 325</a:t>
            </a:r>
            <a:r>
              <a:rPr lang="cs-CZ" sz="1000" i="1" dirty="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sz="1000" i="1" dirty="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000" b="1" dirty="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2016</a:t>
            </a:r>
            <a:r>
              <a:rPr lang="cs-CZ" sz="1000" dirty="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en-US" sz="1000" dirty="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67–101</a:t>
            </a:r>
            <a:r>
              <a:rPr lang="cs-CZ" sz="1000" dirty="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75"/>
          <a:stretch/>
        </p:blipFill>
        <p:spPr>
          <a:xfrm>
            <a:off x="5844520" y="1269096"/>
            <a:ext cx="5721461" cy="4319807"/>
          </a:xfrm>
          <a:prstGeom prst="rect">
            <a:avLst/>
          </a:prstGeom>
        </p:spPr>
      </p:pic>
      <p:pic>
        <p:nvPicPr>
          <p:cNvPr id="48132" name="Picture 4" descr="The spectrum of visible light, the wavelength of the light - Lena Lighti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607"/>
          <a:stretch/>
        </p:blipFill>
        <p:spPr bwMode="auto">
          <a:xfrm>
            <a:off x="6758845" y="5588903"/>
            <a:ext cx="3312347" cy="675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D270FDF5-2EB6-B361-8F5C-9EEAA902ECF0}"/>
              </a:ext>
            </a:extLst>
          </p:cNvPr>
          <p:cNvCxnSpPr/>
          <p:nvPr/>
        </p:nvCxnSpPr>
        <p:spPr bwMode="auto">
          <a:xfrm>
            <a:off x="1277270" y="5217160"/>
            <a:ext cx="36296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ovéPole 6">
            <a:extLst>
              <a:ext uri="{FF2B5EF4-FFF2-40B4-BE49-F238E27FC236}">
                <a16:creationId xmlns:a16="http://schemas.microsoft.com/office/drawing/2014/main" id="{CEE75CAE-3786-F3EA-9AB1-4498AB5D4B5D}"/>
              </a:ext>
            </a:extLst>
          </p:cNvPr>
          <p:cNvSpPr txBox="1"/>
          <p:nvPr/>
        </p:nvSpPr>
        <p:spPr>
          <a:xfrm>
            <a:off x="768939" y="5032494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/>
              <a:t>S</a:t>
            </a:r>
            <a:r>
              <a:rPr lang="cs-CZ" sz="1800" baseline="-25000"/>
              <a:t>0</a:t>
            </a: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6D853C2F-69D6-6B3C-CC0D-A576A1626727}"/>
              </a:ext>
            </a:extLst>
          </p:cNvPr>
          <p:cNvCxnSpPr/>
          <p:nvPr/>
        </p:nvCxnSpPr>
        <p:spPr bwMode="auto">
          <a:xfrm>
            <a:off x="1295400" y="2529840"/>
            <a:ext cx="16002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7678862-D348-DFFA-BD38-D93976AF8350}"/>
              </a:ext>
            </a:extLst>
          </p:cNvPr>
          <p:cNvSpPr txBox="1"/>
          <p:nvPr/>
        </p:nvSpPr>
        <p:spPr>
          <a:xfrm>
            <a:off x="768939" y="2345174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/>
              <a:t>S</a:t>
            </a:r>
            <a:r>
              <a:rPr lang="cs-CZ" sz="1800" baseline="-25000"/>
              <a:t>1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B67ACC8E-158C-3DCE-B756-9E138F19A6B6}"/>
              </a:ext>
            </a:extLst>
          </p:cNvPr>
          <p:cNvCxnSpPr/>
          <p:nvPr/>
        </p:nvCxnSpPr>
        <p:spPr bwMode="auto">
          <a:xfrm>
            <a:off x="3306730" y="2997426"/>
            <a:ext cx="16002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6AAEE250-635A-A32E-3949-228E5356AEFF}"/>
              </a:ext>
            </a:extLst>
          </p:cNvPr>
          <p:cNvSpPr txBox="1"/>
          <p:nvPr/>
        </p:nvSpPr>
        <p:spPr>
          <a:xfrm>
            <a:off x="5045949" y="2797520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/>
              <a:t>T</a:t>
            </a:r>
            <a:r>
              <a:rPr lang="cs-CZ" sz="1800" baseline="-25000"/>
              <a:t>1</a:t>
            </a: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43FCCDF2-E697-FACB-B0A3-8CB4A80C1129}"/>
              </a:ext>
            </a:extLst>
          </p:cNvPr>
          <p:cNvCxnSpPr/>
          <p:nvPr/>
        </p:nvCxnSpPr>
        <p:spPr bwMode="auto">
          <a:xfrm flipV="1">
            <a:off x="1488440" y="2575560"/>
            <a:ext cx="0" cy="26060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DC"/>
            </a:solidFill>
            <a:prstDash val="solid"/>
            <a:miter lim="800000"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0242476B-539B-F544-1548-94B216F1D806}"/>
              </a:ext>
            </a:extLst>
          </p:cNvPr>
          <p:cNvSpPr txBox="1"/>
          <p:nvPr/>
        </p:nvSpPr>
        <p:spPr>
          <a:xfrm rot="16200000">
            <a:off x="676785" y="3567282"/>
            <a:ext cx="1200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>
                <a:solidFill>
                  <a:srgbClr val="0000DC"/>
                </a:solidFill>
              </a:rPr>
              <a:t>absorbce</a:t>
            </a:r>
          </a:p>
        </p:txBody>
      </p: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313C05F5-6C9A-3F43-0C5F-0AB72BFBA111}"/>
              </a:ext>
            </a:extLst>
          </p:cNvPr>
          <p:cNvCxnSpPr/>
          <p:nvPr/>
        </p:nvCxnSpPr>
        <p:spPr bwMode="auto">
          <a:xfrm>
            <a:off x="2174240" y="2575560"/>
            <a:ext cx="0" cy="26060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01928"/>
            </a:solidFill>
            <a:prstDash val="solid"/>
            <a:miter lim="800000"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A470BDBE-E584-8BF1-1531-21D2340BF27B}"/>
              </a:ext>
            </a:extLst>
          </p:cNvPr>
          <p:cNvSpPr txBox="1"/>
          <p:nvPr/>
        </p:nvSpPr>
        <p:spPr>
          <a:xfrm rot="16200000">
            <a:off x="1144195" y="3491082"/>
            <a:ext cx="1597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>
                <a:solidFill>
                  <a:srgbClr val="F01928"/>
                </a:solidFill>
              </a:rPr>
              <a:t>fluorescence</a:t>
            </a:r>
          </a:p>
        </p:txBody>
      </p:sp>
      <p:cxnSp>
        <p:nvCxnSpPr>
          <p:cNvPr id="25" name="Přímá spojnice se šipkou 24">
            <a:extLst>
              <a:ext uri="{FF2B5EF4-FFF2-40B4-BE49-F238E27FC236}">
                <a16:creationId xmlns:a16="http://schemas.microsoft.com/office/drawing/2014/main" id="{934C2C82-ABA2-4C7B-A21A-DC089B9FA2DD}"/>
              </a:ext>
            </a:extLst>
          </p:cNvPr>
          <p:cNvCxnSpPr/>
          <p:nvPr/>
        </p:nvCxnSpPr>
        <p:spPr bwMode="auto">
          <a:xfrm flipV="1">
            <a:off x="513080" y="1427480"/>
            <a:ext cx="0" cy="38727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749C5C06-BCA1-1694-1809-7E91F536B230}"/>
              </a:ext>
            </a:extLst>
          </p:cNvPr>
          <p:cNvSpPr txBox="1"/>
          <p:nvPr/>
        </p:nvSpPr>
        <p:spPr>
          <a:xfrm rot="16200000">
            <a:off x="-327901" y="3168038"/>
            <a:ext cx="1202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/>
              <a:t>Energie</a:t>
            </a:r>
          </a:p>
        </p:txBody>
      </p:sp>
      <p:cxnSp>
        <p:nvCxnSpPr>
          <p:cNvPr id="27" name="Přímá spojnice se šipkou 26">
            <a:extLst>
              <a:ext uri="{FF2B5EF4-FFF2-40B4-BE49-F238E27FC236}">
                <a16:creationId xmlns:a16="http://schemas.microsoft.com/office/drawing/2014/main" id="{23EE9DBB-C75B-9E9B-38ED-64F6FC62B761}"/>
              </a:ext>
            </a:extLst>
          </p:cNvPr>
          <p:cNvCxnSpPr/>
          <p:nvPr/>
        </p:nvCxnSpPr>
        <p:spPr bwMode="auto">
          <a:xfrm>
            <a:off x="2805340" y="2565401"/>
            <a:ext cx="0" cy="26060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AF3F"/>
            </a:solidFill>
            <a:prstDash val="solid"/>
            <a:miter lim="800000"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3CA9B660-594A-C1B6-EBEB-BEF8CB4B2B15}"/>
              </a:ext>
            </a:extLst>
          </p:cNvPr>
          <p:cNvSpPr txBox="1"/>
          <p:nvPr/>
        </p:nvSpPr>
        <p:spPr>
          <a:xfrm rot="16200000">
            <a:off x="1581909" y="3557516"/>
            <a:ext cx="1984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>
                <a:solidFill>
                  <a:srgbClr val="00AF3F"/>
                </a:solidFill>
              </a:rPr>
              <a:t>vnitřní konverze</a:t>
            </a:r>
          </a:p>
        </p:txBody>
      </p:sp>
      <p:cxnSp>
        <p:nvCxnSpPr>
          <p:cNvPr id="30" name="Přímá spojnice se šipkou 29">
            <a:extLst>
              <a:ext uri="{FF2B5EF4-FFF2-40B4-BE49-F238E27FC236}">
                <a16:creationId xmlns:a16="http://schemas.microsoft.com/office/drawing/2014/main" id="{BF9B3804-57BF-130A-18AC-38CEC6559810}"/>
              </a:ext>
            </a:extLst>
          </p:cNvPr>
          <p:cNvCxnSpPr/>
          <p:nvPr/>
        </p:nvCxnSpPr>
        <p:spPr bwMode="auto">
          <a:xfrm>
            <a:off x="4377099" y="3042920"/>
            <a:ext cx="0" cy="21386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AF3F"/>
            </a:solidFill>
            <a:prstDash val="solid"/>
            <a:miter lim="800000"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4DEC8712-F67D-CB13-D2EA-C06B74D4EED2}"/>
              </a:ext>
            </a:extLst>
          </p:cNvPr>
          <p:cNvSpPr txBox="1"/>
          <p:nvPr/>
        </p:nvSpPr>
        <p:spPr>
          <a:xfrm rot="16200000">
            <a:off x="3153668" y="3870916"/>
            <a:ext cx="1984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>
                <a:solidFill>
                  <a:srgbClr val="00AF3F"/>
                </a:solidFill>
              </a:rPr>
              <a:t>vnitřní konverze</a:t>
            </a:r>
          </a:p>
        </p:txBody>
      </p: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DF57A7F8-0B07-C618-B799-8D8D01D3A2C8}"/>
              </a:ext>
            </a:extLst>
          </p:cNvPr>
          <p:cNvCxnSpPr/>
          <p:nvPr/>
        </p:nvCxnSpPr>
        <p:spPr bwMode="auto">
          <a:xfrm>
            <a:off x="2895600" y="2572116"/>
            <a:ext cx="411130" cy="3590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ovéPole 35">
            <a:extLst>
              <a:ext uri="{FF2B5EF4-FFF2-40B4-BE49-F238E27FC236}">
                <a16:creationId xmlns:a16="http://schemas.microsoft.com/office/drawing/2014/main" id="{18F84EA7-29A2-E339-6CFE-0FC6D565F4E3}"/>
              </a:ext>
            </a:extLst>
          </p:cNvPr>
          <p:cNvSpPr txBox="1"/>
          <p:nvPr/>
        </p:nvSpPr>
        <p:spPr>
          <a:xfrm>
            <a:off x="2814213" y="2101241"/>
            <a:ext cx="20003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>
                <a:solidFill>
                  <a:srgbClr val="FFC000"/>
                </a:solidFill>
              </a:rPr>
              <a:t>mezisystémový přechod</a:t>
            </a: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C9DE2C89-921C-E8C8-71FE-87F4209425B2}"/>
              </a:ext>
            </a:extLst>
          </p:cNvPr>
          <p:cNvSpPr txBox="1"/>
          <p:nvPr/>
        </p:nvSpPr>
        <p:spPr>
          <a:xfrm>
            <a:off x="121921" y="6056489"/>
            <a:ext cx="6116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/>
              <a:t>Tripletový stav (T</a:t>
            </a:r>
            <a:r>
              <a:rPr lang="cs-CZ" sz="1600" baseline="-25000"/>
              <a:t>1</a:t>
            </a:r>
            <a:r>
              <a:rPr lang="cs-CZ" sz="1600"/>
              <a:t>) zodpovědný za vznik singletového kyslíku, použití ve fotodynamické terapii PDT</a:t>
            </a:r>
          </a:p>
        </p:txBody>
      </p:sp>
    </p:spTree>
    <p:extLst>
      <p:ext uri="{BB962C8B-B14F-4D97-AF65-F5344CB8AC3E}">
        <p14:creationId xmlns:p14="http://schemas.microsoft.com/office/powerpoint/2010/main" val="324895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adpis 2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≫</m:t>
                    </m:r>
                  </m:oMath>
                </a14:m>
                <a:r>
                  <a:rPr lang="en-US" dirty="0"/>
                  <a:t> </a:t>
                </a:r>
                <a:r>
                  <a:rPr lang="cs-CZ" dirty="0"/>
                  <a:t>Úvod</a:t>
                </a:r>
                <a:r>
                  <a:rPr lang="en-US" dirty="0"/>
                  <a:t> – </a:t>
                </a:r>
                <a:r>
                  <a:rPr lang="cs-CZ" dirty="0"/>
                  <a:t>ICG</a:t>
                </a:r>
              </a:p>
            </p:txBody>
          </p:sp>
        </mc:Choice>
        <mc:Fallback xmlns="">
          <p:sp>
            <p:nvSpPr>
              <p:cNvPr id="3" name="Nadpis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t="-31081" b="-594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0706344"/>
              </p:ext>
            </p:extLst>
          </p:nvPr>
        </p:nvGraphicFramePr>
        <p:xfrm>
          <a:off x="6768838" y="1219418"/>
          <a:ext cx="4087813" cy="2138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2992806" imgH="1564922" progId="ChemDraw.Document.6.0">
                  <p:embed/>
                </p:oleObj>
              </mc:Choice>
              <mc:Fallback>
                <p:oleObj name="CS ChemDraw Drawing" r:id="rId4" imgW="2992806" imgH="156492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768838" y="1219418"/>
                        <a:ext cx="4087813" cy="21382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" descr="Details are in the caption following the image">
            <a:extLst>
              <a:ext uri="{FF2B5EF4-FFF2-40B4-BE49-F238E27FC236}">
                <a16:creationId xmlns:a16="http://schemas.microsoft.com/office/drawing/2014/main" id="{DDB0DEAC-DC19-0003-5AA3-2F2A6C43E9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49857" b="65759"/>
          <a:stretch/>
        </p:blipFill>
        <p:spPr bwMode="auto">
          <a:xfrm>
            <a:off x="290666" y="1310079"/>
            <a:ext cx="5124450" cy="449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003D537E-3B43-98A8-EAD0-45F7BF2AC27B}"/>
              </a:ext>
            </a:extLst>
          </p:cNvPr>
          <p:cNvSpPr/>
          <p:nvPr/>
        </p:nvSpPr>
        <p:spPr>
          <a:xfrm>
            <a:off x="345530" y="6289554"/>
            <a:ext cx="331372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err="1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Keyue</a:t>
            </a:r>
            <a:r>
              <a:rPr lang="cs-CZ" sz="1000" dirty="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000" dirty="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cs-CZ" sz="1000" dirty="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sz="1000" dirty="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000" i="1" dirty="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et al. </a:t>
            </a:r>
            <a:r>
              <a:rPr lang="en-US" sz="1000" i="1" dirty="0" err="1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Chem</a:t>
            </a:r>
            <a:r>
              <a:rPr lang="en-US" sz="1000" i="1" dirty="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Asian J. </a:t>
            </a:r>
            <a:r>
              <a:rPr lang="en-US" sz="1000" b="1" dirty="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2022</a:t>
            </a:r>
            <a:r>
              <a:rPr lang="cs-CZ" sz="1000" dirty="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en-US" sz="1000" dirty="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000" i="1" dirty="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17</a:t>
            </a:r>
            <a:r>
              <a:rPr lang="en-US" sz="1000" dirty="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, e202200112</a:t>
            </a:r>
            <a:r>
              <a:rPr lang="cs-CZ" sz="1000" dirty="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3" name="Obdélník: se zakulacenými rohy 12">
            <a:extLst>
              <a:ext uri="{FF2B5EF4-FFF2-40B4-BE49-F238E27FC236}">
                <a16:creationId xmlns:a16="http://schemas.microsoft.com/office/drawing/2014/main" id="{88DEFD6E-9F05-9D25-AEA8-CFA5EF4E5C4A}"/>
              </a:ext>
            </a:extLst>
          </p:cNvPr>
          <p:cNvSpPr/>
          <p:nvPr/>
        </p:nvSpPr>
        <p:spPr bwMode="auto">
          <a:xfrm>
            <a:off x="396240" y="1366859"/>
            <a:ext cx="542544" cy="628449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84B81454-3471-84D0-5AE6-0D72F9C65319}"/>
              </a:ext>
            </a:extLst>
          </p:cNvPr>
          <p:cNvSpPr txBox="1"/>
          <p:nvPr/>
        </p:nvSpPr>
        <p:spPr>
          <a:xfrm>
            <a:off x="1237690" y="1310079"/>
            <a:ext cx="41774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/>
              <a:t>Absorpční a emisní spektra ve vodě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9D663F1F-D9BC-9494-62E4-5D8C4B59F1BF}"/>
              </a:ext>
            </a:extLst>
          </p:cNvPr>
          <p:cNvSpPr txBox="1"/>
          <p:nvPr/>
        </p:nvSpPr>
        <p:spPr>
          <a:xfrm>
            <a:off x="1398647" y="2063632"/>
            <a:ext cx="1454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780 nm abs.</a:t>
            </a:r>
          </a:p>
          <a:p>
            <a:r>
              <a:rPr lang="en-US" sz="1800" dirty="0"/>
              <a:t>815 nm </a:t>
            </a:r>
            <a:r>
              <a:rPr lang="en-US" sz="1800" dirty="0" err="1"/>
              <a:t>em</a:t>
            </a:r>
            <a:r>
              <a:rPr lang="en-US" sz="1800" dirty="0"/>
              <a:t>.</a:t>
            </a:r>
            <a:endParaRPr lang="cs-CZ" sz="1800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157DE250-A585-222F-21E7-274B71562264}"/>
              </a:ext>
            </a:extLst>
          </p:cNvPr>
          <p:cNvSpPr txBox="1"/>
          <p:nvPr/>
        </p:nvSpPr>
        <p:spPr>
          <a:xfrm>
            <a:off x="5884876" y="3281680"/>
            <a:ext cx="598614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/>
              <a:t>Amfifilní molekula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/>
              <a:t>Rozpustná v protických rozpouštědlech (špatně rozpustná v isotonickém roztoku při vyšších koncentracích)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/>
              <a:t>Použítí v angiografii, PDT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/>
              <a:t>Kvantový výtěžek produkce singletového kyslíku je malý (0.2 </a:t>
            </a:r>
            <a:r>
              <a:rPr lang="en-US" sz="2000"/>
              <a:t>% ve vod</a:t>
            </a:r>
            <a:r>
              <a:rPr lang="cs-CZ" sz="2000"/>
              <a:t>ě a narůstá ve vizkózním prostředí)</a:t>
            </a:r>
          </a:p>
        </p:txBody>
      </p:sp>
    </p:spTree>
    <p:extLst>
      <p:ext uri="{BB962C8B-B14F-4D97-AF65-F5344CB8AC3E}">
        <p14:creationId xmlns:p14="http://schemas.microsoft.com/office/powerpoint/2010/main" val="3843720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adpis 2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≫</m:t>
                    </m:r>
                  </m:oMath>
                </a14:m>
                <a:r>
                  <a:rPr lang="en-US" dirty="0"/>
                  <a:t> </a:t>
                </a:r>
                <a:r>
                  <a:rPr lang="cs-CZ"/>
                  <a:t>Závislost absorbance na koncentraci a prostředí</a:t>
                </a:r>
                <a:endParaRPr lang="cs-CZ" dirty="0"/>
              </a:p>
            </p:txBody>
          </p:sp>
        </mc:Choice>
        <mc:Fallback xmlns="">
          <p:sp>
            <p:nvSpPr>
              <p:cNvPr id="3" name="Nadpis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31081" b="-594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0180" name="Picture 4" descr="Land ICG in Wa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394" y="2070241"/>
            <a:ext cx="3648075" cy="2581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82" name="Picture 6" descr="Land ICG in Plasm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6024" y="2070241"/>
            <a:ext cx="3286125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4984351D-3F2B-8C58-0730-F9467DB37E9B}"/>
              </a:ext>
            </a:extLst>
          </p:cNvPr>
          <p:cNvSpPr/>
          <p:nvPr/>
        </p:nvSpPr>
        <p:spPr>
          <a:xfrm>
            <a:off x="122483" y="6597835"/>
            <a:ext cx="606608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00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Landsman, M. L. J.</a:t>
            </a:r>
            <a:r>
              <a:rPr lang="en-US" sz="100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cs-CZ" sz="100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Kwant</a:t>
            </a:r>
            <a:r>
              <a:rPr lang="en-US" sz="100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sz="100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G</a:t>
            </a:r>
            <a:r>
              <a:rPr lang="en-US" sz="100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cs-CZ" sz="100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A.</a:t>
            </a:r>
            <a:r>
              <a:rPr lang="en-US" sz="100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cs-CZ" sz="100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Mook</a:t>
            </a:r>
            <a:r>
              <a:rPr lang="en-US" sz="100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sz="100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G. A</a:t>
            </a:r>
            <a:r>
              <a:rPr lang="en-US" sz="100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.; Zijlstra, W. G. </a:t>
            </a:r>
            <a:r>
              <a:rPr lang="en-US" sz="1000" i="1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J. Appl. Spectroscopy. </a:t>
            </a:r>
            <a:r>
              <a:rPr lang="en-US" sz="1000" b="1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1976</a:t>
            </a:r>
            <a:r>
              <a:rPr lang="cs-CZ" sz="100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en-US" sz="100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000" i="1" dirty="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en-US" sz="100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, 575–583</a:t>
            </a:r>
            <a:r>
              <a:rPr lang="cs-CZ" sz="100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cs-CZ" sz="1000" dirty="0">
              <a:solidFill>
                <a:srgbClr val="0000DC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0B21A62-3D89-6C0D-FAC5-24F32114D9B4}"/>
              </a:ext>
            </a:extLst>
          </p:cNvPr>
          <p:cNvSpPr txBox="1"/>
          <p:nvPr/>
        </p:nvSpPr>
        <p:spPr>
          <a:xfrm>
            <a:off x="544172" y="5059062"/>
            <a:ext cx="106810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P</a:t>
            </a:r>
            <a:r>
              <a:rPr lang="cs-CZ" sz="2000"/>
              <a:t>ři vyšších koncentracích vznik agregátů/oligomerů ICG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/>
              <a:t>V krevní plazmě vazba na proteiny (např. albumin) – posun absopčního maxima (805 nm)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/>
              <a:t>Kvůli přítomnosti proteinů nedochází k tak výrazné tvorbě agregátů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F5ECC64-9F80-D126-7345-F01D67A5DF7B}"/>
              </a:ext>
            </a:extLst>
          </p:cNvPr>
          <p:cNvSpPr txBox="1"/>
          <p:nvPr/>
        </p:nvSpPr>
        <p:spPr>
          <a:xfrm>
            <a:off x="3226872" y="1708673"/>
            <a:ext cx="10813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/>
              <a:t>ve vodě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3197D4A-F5E4-9A62-C1C1-BDE373511932}"/>
              </a:ext>
            </a:extLst>
          </p:cNvPr>
          <p:cNvSpPr txBox="1"/>
          <p:nvPr/>
        </p:nvSpPr>
        <p:spPr>
          <a:xfrm>
            <a:off x="7072432" y="1670131"/>
            <a:ext cx="1980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/>
              <a:t>v krevní plazmě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B9160658-B049-267C-7A28-6F808597482E}"/>
              </a:ext>
            </a:extLst>
          </p:cNvPr>
          <p:cNvSpPr txBox="1"/>
          <p:nvPr/>
        </p:nvSpPr>
        <p:spPr>
          <a:xfrm>
            <a:off x="2342952" y="1262586"/>
            <a:ext cx="73508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u="sng"/>
              <a:t>Závislost molárního absorpčního koeficientu na koncentraci ICG</a:t>
            </a:r>
          </a:p>
        </p:txBody>
      </p:sp>
    </p:spTree>
    <p:extLst>
      <p:ext uri="{BB962C8B-B14F-4D97-AF65-F5344CB8AC3E}">
        <p14:creationId xmlns:p14="http://schemas.microsoft.com/office/powerpoint/2010/main" val="1360495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adpis 2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≫</m:t>
                    </m:r>
                  </m:oMath>
                </a14:m>
                <a:r>
                  <a:rPr lang="en-US" dirty="0"/>
                  <a:t> </a:t>
                </a:r>
                <a:r>
                  <a:rPr lang="cs-CZ"/>
                  <a:t>Závislost fluorescence na koncentraci a prostředí</a:t>
                </a:r>
                <a:endParaRPr lang="cs-CZ" dirty="0"/>
              </a:p>
            </p:txBody>
          </p:sp>
        </mc:Choice>
        <mc:Fallback xmlns="">
          <p:sp>
            <p:nvSpPr>
              <p:cNvPr id="3" name="Nadpis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31081" b="-594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Obrázek 7" descr="1998-physicochemical factors affecting its fluorescence.pdf - Adobe Acrobat Pro DC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89" t="12407" r="42463" b="52778"/>
          <a:stretch/>
        </p:blipFill>
        <p:spPr>
          <a:xfrm>
            <a:off x="622361" y="1794884"/>
            <a:ext cx="3837606" cy="3536617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6821729" y="7607826"/>
            <a:ext cx="6329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emisní maximum se nemění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8B3E9387-8012-A108-3F99-9E1A0D8D0580}"/>
              </a:ext>
            </a:extLst>
          </p:cNvPr>
          <p:cNvSpPr/>
          <p:nvPr/>
        </p:nvSpPr>
        <p:spPr>
          <a:xfrm>
            <a:off x="306486" y="6444585"/>
            <a:ext cx="38347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00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Mordon, S. </a:t>
            </a:r>
            <a:r>
              <a:rPr lang="cs-CZ" sz="1000" i="1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et al.</a:t>
            </a:r>
            <a:r>
              <a:rPr lang="en-US" sz="100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000" i="1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Microvascular Research</a:t>
            </a:r>
            <a:r>
              <a:rPr lang="cs-CZ" sz="100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cs-CZ" sz="1000" b="1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1998</a:t>
            </a:r>
            <a:r>
              <a:rPr lang="cs-CZ" sz="100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en-US" sz="1000" i="1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55, </a:t>
            </a:r>
            <a:r>
              <a:rPr lang="en-US" sz="1000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146–152</a:t>
            </a:r>
            <a:r>
              <a:rPr lang="cs-CZ" sz="1000" i="1">
                <a:solidFill>
                  <a:srgbClr val="0000D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cs-CZ" sz="1000" dirty="0">
              <a:solidFill>
                <a:srgbClr val="0000DC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21031FF-51A6-EAAC-D4A8-16FC654CF5E9}"/>
              </a:ext>
            </a:extLst>
          </p:cNvPr>
          <p:cNvSpPr txBox="1"/>
          <p:nvPr/>
        </p:nvSpPr>
        <p:spPr>
          <a:xfrm>
            <a:off x="204642" y="5394725"/>
            <a:ext cx="109815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/>
              <a:t>Posouvání emisního maxima k vyšším vlnovým délkám a zvýšení kvantového výtěžku fluorescence v nepolárním prostředí (ICG vázaný na proteiny nebo lipidovou dvouvrstvu)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34198B3D-FFF4-DE41-9A75-CC34ABA6E76E}"/>
              </a:ext>
            </a:extLst>
          </p:cNvPr>
          <p:cNvSpPr txBox="1"/>
          <p:nvPr/>
        </p:nvSpPr>
        <p:spPr>
          <a:xfrm>
            <a:off x="903895" y="1118610"/>
            <a:ext cx="3556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u="sng"/>
              <a:t>Závislost intezity fluorescence na koncentraci ICG v krvi</a:t>
            </a: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FAB026CD-813A-61DE-19FE-B69469228E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0072" y="1826496"/>
            <a:ext cx="4146507" cy="3536617"/>
          </a:xfrm>
          <a:prstGeom prst="rect">
            <a:avLst/>
          </a:prstGeom>
        </p:spPr>
      </p:pic>
      <p:sp>
        <p:nvSpPr>
          <p:cNvPr id="19" name="TextovéPole 18">
            <a:extLst>
              <a:ext uri="{FF2B5EF4-FFF2-40B4-BE49-F238E27FC236}">
                <a16:creationId xmlns:a16="http://schemas.microsoft.com/office/drawing/2014/main" id="{A5799461-2423-099B-4485-1E59572DF65C}"/>
              </a:ext>
            </a:extLst>
          </p:cNvPr>
          <p:cNvSpPr txBox="1"/>
          <p:nvPr/>
        </p:nvSpPr>
        <p:spPr>
          <a:xfrm>
            <a:off x="5713638" y="1086998"/>
            <a:ext cx="54037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u="sng"/>
              <a:t>Závislost normalizované intezity fluorescence ICG na čase (</a:t>
            </a:r>
            <a:r>
              <a:rPr lang="cs-CZ" sz="2000" i="1" u="sng"/>
              <a:t>in vivo</a:t>
            </a:r>
            <a:r>
              <a:rPr lang="cs-CZ" sz="2000" u="sng"/>
              <a:t> experiment křeček)</a:t>
            </a:r>
          </a:p>
        </p:txBody>
      </p: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CE845A7E-C338-9228-E7D7-4E210F4E04F0}"/>
              </a:ext>
            </a:extLst>
          </p:cNvPr>
          <p:cNvCxnSpPr/>
          <p:nvPr/>
        </p:nvCxnSpPr>
        <p:spPr bwMode="auto">
          <a:xfrm flipH="1">
            <a:off x="8778240" y="3872285"/>
            <a:ext cx="1506772" cy="3737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Přímá spojnice se šipkou 22">
            <a:extLst>
              <a:ext uri="{FF2B5EF4-FFF2-40B4-BE49-F238E27FC236}">
                <a16:creationId xmlns:a16="http://schemas.microsoft.com/office/drawing/2014/main" id="{2FD703DD-512B-6B3E-211D-19DD5CCFB6AE}"/>
              </a:ext>
            </a:extLst>
          </p:cNvPr>
          <p:cNvCxnSpPr/>
          <p:nvPr/>
        </p:nvCxnSpPr>
        <p:spPr bwMode="auto">
          <a:xfrm flipH="1">
            <a:off x="9531626" y="2578947"/>
            <a:ext cx="1080494" cy="3200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85EACA8D-958D-784C-3B1A-5990E2F41C1C}"/>
              </a:ext>
            </a:extLst>
          </p:cNvPr>
          <p:cNvSpPr txBox="1"/>
          <p:nvPr/>
        </p:nvSpPr>
        <p:spPr>
          <a:xfrm>
            <a:off x="10612120" y="2274975"/>
            <a:ext cx="12666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>
                <a:solidFill>
                  <a:srgbClr val="0000DC"/>
                </a:solidFill>
              </a:rPr>
              <a:t>15 mg/kg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25C72E5C-FA6B-A402-5397-2E98F05271AD}"/>
              </a:ext>
            </a:extLst>
          </p:cNvPr>
          <p:cNvSpPr txBox="1"/>
          <p:nvPr/>
        </p:nvSpPr>
        <p:spPr>
          <a:xfrm>
            <a:off x="10302946" y="3576982"/>
            <a:ext cx="1127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>
                <a:solidFill>
                  <a:srgbClr val="0000DC"/>
                </a:solidFill>
              </a:rPr>
              <a:t>3 mg/kg</a:t>
            </a:r>
          </a:p>
        </p:txBody>
      </p:sp>
    </p:spTree>
    <p:extLst>
      <p:ext uri="{BB962C8B-B14F-4D97-AF65-F5344CB8AC3E}">
        <p14:creationId xmlns:p14="http://schemas.microsoft.com/office/powerpoint/2010/main" val="224314385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3584AE3-7CDE-43EB-9363-3A06A27B4999}" vid="{13C7638D-0105-4F65-B491-767EE5AF7BE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prezentace-recetox</Template>
  <TotalTime>7025</TotalTime>
  <Words>326</Words>
  <Application>Microsoft Office PowerPoint</Application>
  <PresentationFormat>Širokoúhlá obrazovka</PresentationFormat>
  <Paragraphs>48</Paragraphs>
  <Slides>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Cambria Math</vt:lpstr>
      <vt:lpstr>Tahoma</vt:lpstr>
      <vt:lpstr>Wingdings</vt:lpstr>
      <vt:lpstr>Presentation_MU_EN</vt:lpstr>
      <vt:lpstr>CS ChemDraw Drawing</vt:lpstr>
      <vt:lpstr>Indocyaninová zeleň</vt:lpstr>
      <vt:lpstr>≫ Základy fotochemie a fototerapeutické okno</vt:lpstr>
      <vt:lpstr>≫ Úvod – ICG</vt:lpstr>
      <vt:lpstr>≫ Závislost absorbance na koncentraci a prostředí</vt:lpstr>
      <vt:lpstr>≫ Závislost fluorescence na koncentraci a prostředí</vt:lpstr>
    </vt:vector>
  </TitlesOfParts>
  <Company>IBA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Dominik Madea</dc:creator>
  <cp:lastModifiedBy>Vít Pavelka</cp:lastModifiedBy>
  <cp:revision>679</cp:revision>
  <cp:lastPrinted>1601-01-01T00:00:00Z</cp:lastPrinted>
  <dcterms:created xsi:type="dcterms:W3CDTF">2019-11-28T12:34:03Z</dcterms:created>
  <dcterms:modified xsi:type="dcterms:W3CDTF">2022-09-15T23:03:27Z</dcterms:modified>
</cp:coreProperties>
</file>