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65" r:id="rId6"/>
    <p:sldId id="259" r:id="rId7"/>
    <p:sldId id="261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5B39-882D-4144-827C-76EF221CA748}" type="datetimeFigureOut">
              <a:rPr lang="cs-CZ" smtClean="0"/>
              <a:t>19.01.2023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B7F0D-C6AB-4FE0-9407-7BED99CD4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46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BAA16-A85E-46DE-96D0-60B5B7DD8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203B7C"/>
                </a:solidFill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3F8F72-806E-4DE8-BE06-E4A66DABF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86F3EFE-2276-4EB4-B850-EB106F87E281}"/>
              </a:ext>
            </a:extLst>
          </p:cNvPr>
          <p:cNvSpPr/>
          <p:nvPr userDrawn="1"/>
        </p:nvSpPr>
        <p:spPr>
          <a:xfrm>
            <a:off x="0" y="0"/>
            <a:ext cx="12191999" cy="369332"/>
          </a:xfrm>
          <a:prstGeom prst="rect">
            <a:avLst/>
          </a:prstGeom>
          <a:solidFill>
            <a:srgbClr val="203B7C"/>
          </a:solidFill>
        </p:spPr>
        <p:txBody>
          <a:bodyPr wrap="square">
            <a:spAutoFit/>
          </a:bodyPr>
          <a:lstStyle/>
          <a:p>
            <a:pPr algn="r"/>
            <a:endParaRPr lang="cs-CZ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45280-5DD5-4DDB-B8E2-93F0EB72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726FD2-535E-48E9-90A9-B1B0FB874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E959A0-D62A-4AC1-B7CA-86EC93A51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3B7F-42DD-4B9B-BC88-213BA7F0ADA7}" type="datetime1">
              <a:rPr lang="cs-CZ" smtClean="0"/>
              <a:t>19.01.2023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D66A07-9AE7-4A65-92F8-26C7AB68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55C105-EB36-4799-9BD9-FCF25CE4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47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AB4C862-9B57-4617-8756-C69A72B3E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7344AD-0163-4EEC-B3BE-9B87F7E5A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E80B00-76B7-4091-987E-F06325D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77F-8528-40A7-8A7D-28E28A002FB5}" type="datetime1">
              <a:rPr lang="cs-CZ" smtClean="0"/>
              <a:t>19.01.2023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0F96C7-42F9-4B2D-9543-69BB9815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C7C94F-A1AC-4286-AAF2-61ED4BC4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07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8C2FF-4B83-49D3-9EEE-1242431A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203B7C"/>
                </a:solidFill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922D82-BF8E-4AFC-A909-F615DDD0C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48CF88-BA28-432A-B945-8F14FD85D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9189-C43C-4408-8889-CBF903D141B1}" type="datetime1">
              <a:rPr lang="cs-CZ" smtClean="0"/>
              <a:t>19.01.2023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7FE758-2A5E-4B96-8677-1BE7653D9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>
                <a:solidFill>
                  <a:srgbClr val="203B7C"/>
                </a:solidFill>
              </a:defRPr>
            </a:lvl1pPr>
          </a:lstStyle>
          <a:p>
            <a:r>
              <a:rPr lang="cs-CZ" dirty="0"/>
              <a:t>Návrh datové tabulky MERATS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745F1C-8993-4B51-BA5F-592C94CF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630677E-75F8-42F2-8E4C-155E12CFD2B8}"/>
              </a:ext>
            </a:extLst>
          </p:cNvPr>
          <p:cNvSpPr/>
          <p:nvPr userDrawn="1"/>
        </p:nvSpPr>
        <p:spPr>
          <a:xfrm>
            <a:off x="0" y="0"/>
            <a:ext cx="12191999" cy="369332"/>
          </a:xfrm>
          <a:prstGeom prst="rect">
            <a:avLst/>
          </a:prstGeom>
          <a:solidFill>
            <a:srgbClr val="203B7C"/>
          </a:solidFill>
        </p:spPr>
        <p:txBody>
          <a:bodyPr wrap="square">
            <a:spAutoFit/>
          </a:bodyPr>
          <a:lstStyle/>
          <a:p>
            <a:pPr algn="r"/>
            <a:endParaRPr lang="cs-CZ" b="0" dirty="0">
              <a:solidFill>
                <a:schemeClr val="bg1"/>
              </a:solidFill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1E8F29B-F173-4A85-81C8-2616DD7F49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6282126"/>
            <a:ext cx="833166" cy="57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6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A3793-C56D-476E-B5D7-8CB8E904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A0BE26-4B8C-48EF-B0D4-754053010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19D0EB-EE74-48E5-96A2-A2E451E3D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8A99-EDA5-4C2F-A43B-7119CFF01F72}" type="datetime1">
              <a:rPr lang="cs-CZ" smtClean="0"/>
              <a:t>19.01.2023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CC161F-9ACD-4CEE-919A-77DEBE60F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503207-E51D-4459-80EC-63C03024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23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7E84F-7F1F-430B-8FBD-EB61DBE86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695BC-6C84-40B6-8596-FBFDF2D61B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41CCB8-CC48-4993-B949-69B1F7D6A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075961-3B82-4BD9-9609-1B07CFBC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029B-07B4-4C62-BADA-D9E0C2B4EC6F}" type="datetime1">
              <a:rPr lang="cs-CZ" smtClean="0"/>
              <a:t>19.01.2023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BA1990-4F04-40B1-8DF4-8C187E605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F5E3BC-2A52-4AFB-986D-26B419DB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15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EC436-E509-491F-90F2-73EFFAC70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C68988-A6CA-41BB-9969-98EDF75BA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204EB8-F480-4ECD-9F21-D17FB87D4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E1AE23B-AB11-4C86-A66F-6CE86D417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5B4D8F3-ED78-4A6F-BF9E-9C6972E7B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AC309A-25AE-4723-BDDD-6A33103D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BA28-AAAA-4883-812E-BFF7AC93B32A}" type="datetime1">
              <a:rPr lang="cs-CZ" smtClean="0"/>
              <a:t>19.01.2023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B7B8B8-DAC2-4666-840F-36712798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F6E7CC5-2630-4A8A-AA91-6B5D8082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4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9FA2A-505B-4742-96E8-BB5B4F03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864B8E-8392-480D-A324-076783E4F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112-C4A0-4E8E-BB86-5CF80EC16018}" type="datetime1">
              <a:rPr lang="cs-CZ" smtClean="0"/>
              <a:t>19.01.2023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E436FF-3A3D-461A-9EB4-1F0DAC14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BA6133-A0D0-41E7-BA3C-25ACD27B1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14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749257-2A3D-4EDA-A317-8055FD50C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9449-4B0F-4F0A-BDB0-09257AD94F33}" type="datetime1">
              <a:rPr lang="cs-CZ" smtClean="0"/>
              <a:t>19.01.2023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265A388-4833-48A4-AE81-73C65C270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989B39-33B7-4605-8C5D-D0B6CB138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3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7B757-9E62-4F72-BBEC-A13CAAFAD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7DAFAB-4229-43F2-893E-D1FD74C08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404E9C8-D1C8-4F93-B76C-5D9D823E4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27DA0A-6EED-486E-8952-C2FAAD69B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63DFD-DAC8-490F-9AFB-13176DACF3D4}" type="datetime1">
              <a:rPr lang="cs-CZ" smtClean="0"/>
              <a:t>19.01.2023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D99D8C-CE71-447F-95FE-F92B1571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2C9FD1-D15A-49E3-A497-ED65DD42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97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2E556-F11A-49D1-9CAA-77A91B39F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C426CD-ACAB-4E10-8CB7-1C9DA6258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BA1097-1416-4385-A0AC-0D40CE265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A829D0-0310-4010-8EA8-0558BB8A4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A1AC-03BE-4549-A8DA-931ADE54FA83}" type="datetime1">
              <a:rPr lang="cs-CZ" smtClean="0"/>
              <a:t>19.01.2023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8450BD-0559-46E2-AA0C-5453FA83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AE9C6E-D4A8-4B94-B316-6AAD123B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17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7561622-FF77-4505-81E6-658C17D1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039D64-D41D-42B6-9085-9D8E09D68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D17BBB-A300-4944-AD31-B98EEB1C8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3FA2813A-DA9B-4039-8561-9383971CE673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BAACD-A1DA-41DE-95D3-F75475080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203B7C"/>
                </a:solidFill>
              </a:defRPr>
            </a:lvl1pPr>
          </a:lstStyle>
          <a:p>
            <a:r>
              <a:rPr lang="cs-CZ" dirty="0"/>
              <a:t>Návrh datové tabulky MERATS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762E34-B4FE-4431-BC5C-508DE7A1A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0E1A7-B292-4B20-8349-72A8C3DFAC9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E8EC4B7-5A8B-444E-8441-D661896E010B}"/>
              </a:ext>
            </a:extLst>
          </p:cNvPr>
          <p:cNvSpPr/>
          <p:nvPr userDrawn="1"/>
        </p:nvSpPr>
        <p:spPr>
          <a:xfrm>
            <a:off x="0" y="0"/>
            <a:ext cx="12191999" cy="369332"/>
          </a:xfrm>
          <a:prstGeom prst="rect">
            <a:avLst/>
          </a:prstGeom>
          <a:solidFill>
            <a:srgbClr val="203B7C"/>
          </a:solidFill>
        </p:spPr>
        <p:txBody>
          <a:bodyPr wrap="square">
            <a:spAutoFit/>
          </a:bodyPr>
          <a:lstStyle/>
          <a:p>
            <a:pPr algn="r"/>
            <a:endParaRPr lang="cs-CZ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4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B7C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84848-06BA-49F5-B7EC-D8EC71BEFE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Návrh datové tabulky </a:t>
            </a:r>
            <a:br>
              <a:rPr lang="cs-CZ" dirty="0"/>
            </a:br>
            <a:r>
              <a:rPr lang="cs-CZ" dirty="0"/>
              <a:t>M-ERATS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626545-66BF-4FCD-A7CE-B2A6073E3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5026"/>
            <a:ext cx="9144000" cy="946635"/>
          </a:xfrm>
        </p:spPr>
        <p:txBody>
          <a:bodyPr>
            <a:normAutofit/>
          </a:bodyPr>
          <a:lstStyle/>
          <a:p>
            <a:r>
              <a:rPr lang="cs-CZ" b="1" dirty="0"/>
              <a:t>Bc. Lenka Kováčová</a:t>
            </a:r>
          </a:p>
          <a:p>
            <a:r>
              <a:rPr lang="cs-CZ" b="1" dirty="0"/>
              <a:t>RNDr. Tomáš Pavlík, Ph.D.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CD7F4B-D2CB-43C2-A5FB-3F8DD3DB3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840" y="5800215"/>
            <a:ext cx="1206887" cy="83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419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9AF27-D40A-4E7A-AECA-21261A30C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3651"/>
            <a:ext cx="9144000" cy="990698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846E934-B3FD-4301-ACFD-1E9407FC6C7A}"/>
              </a:ext>
            </a:extLst>
          </p:cNvPr>
          <p:cNvSpPr txBox="1"/>
          <p:nvPr/>
        </p:nvSpPr>
        <p:spPr>
          <a:xfrm>
            <a:off x="4113244" y="4506687"/>
            <a:ext cx="39655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PROSTOR NA DOTAZY A PŘIPOMÍNKY</a:t>
            </a:r>
          </a:p>
        </p:txBody>
      </p:sp>
    </p:spTree>
    <p:extLst>
      <p:ext uri="{BB962C8B-B14F-4D97-AF65-F5344CB8AC3E}">
        <p14:creationId xmlns:p14="http://schemas.microsoft.com/office/powerpoint/2010/main" val="653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2B7FD-EE6D-45BA-ADE7-D15006706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datové tabulky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61B19E-AA5E-471D-A905-E20566B4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3269" cy="4351338"/>
          </a:xfrm>
        </p:spPr>
        <p:txBody>
          <a:bodyPr/>
          <a:lstStyle/>
          <a:p>
            <a:r>
              <a:rPr lang="cs-CZ" dirty="0"/>
              <a:t>přehledný a uživatelsky jednoduchý zápis protokolu ERATS</a:t>
            </a:r>
          </a:p>
          <a:p>
            <a:r>
              <a:rPr lang="cs-CZ" dirty="0"/>
              <a:t>implementace v </a:t>
            </a:r>
            <a:r>
              <a:rPr lang="cs-CZ" b="1" dirty="0"/>
              <a:t>MS Excel</a:t>
            </a:r>
          </a:p>
          <a:p>
            <a:r>
              <a:rPr lang="cs-CZ" dirty="0"/>
              <a:t>možnost kódovat realizaci každé položky včetně případných komentářů</a:t>
            </a:r>
          </a:p>
          <a:p>
            <a:r>
              <a:rPr lang="cs-CZ" dirty="0"/>
              <a:t>hlavička + tělo + doplňující listy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FD5B3A1-96A2-406E-986B-C92023CC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1B29D8-FF9E-48F9-BC2A-C0D02F878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099088"/>
            <a:ext cx="10515600" cy="25726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3D1C144-71E1-427C-9E0F-DD108A68C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7959" y="681037"/>
            <a:ext cx="4355841" cy="519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7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AE71C12B-40DF-4936-87F9-DAE1B4282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74" y="1928637"/>
            <a:ext cx="11254052" cy="422936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DFB6F5C-EE5C-4801-9048-6C34BF20B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Hlavička protokolu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0A3C29-7144-41CD-95CC-ACD46E51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393"/>
            <a:ext cx="10515600" cy="4351338"/>
          </a:xfrm>
        </p:spPr>
        <p:txBody>
          <a:bodyPr>
            <a:normAutofit/>
          </a:bodyPr>
          <a:lstStyle/>
          <a:p>
            <a:r>
              <a:rPr lang="cs-CZ" sz="2000" dirty="0"/>
              <a:t>obsahuje všechny klíčové informace o pacientovi, lze jí jakkoliv doplnit o další sloupce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107F27-4615-49D7-805B-FAB28F0B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394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>
            <a:extLst>
              <a:ext uri="{FF2B5EF4-FFF2-40B4-BE49-F238E27FC236}">
                <a16:creationId xmlns:a16="http://schemas.microsoft.com/office/drawing/2014/main" id="{5A402EB6-DE23-48EE-B2D1-478C8EE4E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74" y="1928637"/>
            <a:ext cx="11254052" cy="422936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DFB6F5C-EE5C-4801-9048-6C34BF20B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Hlavička protokolu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107F27-4615-49D7-805B-FAB28F0B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C16F62E-EAA7-4E6C-B428-42FE94590FFD}"/>
              </a:ext>
            </a:extLst>
          </p:cNvPr>
          <p:cNvSpPr/>
          <p:nvPr/>
        </p:nvSpPr>
        <p:spPr>
          <a:xfrm>
            <a:off x="690465" y="2472709"/>
            <a:ext cx="11032561" cy="26206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ADABF1B1-0E75-4BDC-BBF1-2C507C4C5EE3}"/>
              </a:ext>
            </a:extLst>
          </p:cNvPr>
          <p:cNvGrpSpPr/>
          <p:nvPr/>
        </p:nvGrpSpPr>
        <p:grpSpPr>
          <a:xfrm>
            <a:off x="2932681" y="2731113"/>
            <a:ext cx="7153711" cy="2151782"/>
            <a:chOff x="2932681" y="2255154"/>
            <a:chExt cx="7153711" cy="2151782"/>
          </a:xfrm>
        </p:grpSpPr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BB679446-AF8A-44E5-BC88-454F71C1BA97}"/>
                </a:ext>
              </a:extLst>
            </p:cNvPr>
            <p:cNvSpPr/>
            <p:nvPr/>
          </p:nvSpPr>
          <p:spPr>
            <a:xfrm>
              <a:off x="3966537" y="2255154"/>
              <a:ext cx="4258925" cy="91134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600"/>
                </a:spcAft>
              </a:pPr>
              <a:r>
                <a:rPr lang="cs-CZ" sz="2400" b="1" i="0" u="none" strike="noStrike" dirty="0">
                  <a:solidFill>
                    <a:sysClr val="windowText" lastClr="000000"/>
                  </a:solidFill>
                  <a:effectLst/>
                  <a:ea typeface="+mn-ea"/>
                  <a:cs typeface="Times New Roman" panose="02020603050405020304" pitchFamily="18" charset="0"/>
                </a:rPr>
                <a:t>tvorba ID pacienta:</a:t>
              </a:r>
              <a:endParaRPr lang="cs-CZ" sz="2400" b="0" i="0" u="none" strike="noStrike" dirty="0">
                <a:solidFill>
                  <a:srgbClr val="FF0000"/>
                </a:solidFill>
                <a:effectLst/>
                <a:ea typeface="+mn-ea"/>
                <a:cs typeface="Times New Roman" panose="02020603050405020304" pitchFamily="18" charset="0"/>
              </a:endParaRPr>
            </a:p>
            <a:p>
              <a:pPr algn="ctr"/>
              <a:r>
                <a:rPr lang="cs-CZ" sz="2400" b="1" i="0" u="none" strike="noStrike" dirty="0">
                  <a:solidFill>
                    <a:srgbClr val="FF0000"/>
                  </a:solidFill>
                  <a:effectLst/>
                  <a:ea typeface="+mn-ea"/>
                  <a:cs typeface="Times New Roman" panose="02020603050405020304" pitchFamily="18" charset="0"/>
                </a:rPr>
                <a:t>01-03-22-015</a:t>
              </a:r>
              <a:r>
                <a:rPr lang="cs-CZ" sz="24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0F15759E-67E7-4118-95FC-A0F8602786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18675" y="3191570"/>
              <a:ext cx="751001" cy="337781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se šipkou 10">
              <a:extLst>
                <a:ext uri="{FF2B5EF4-FFF2-40B4-BE49-F238E27FC236}">
                  <a16:creationId xmlns:a16="http://schemas.microsoft.com/office/drawing/2014/main" id="{62C3A46C-86BA-483B-A0AC-7B98413533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8133" y="3181795"/>
              <a:ext cx="429321" cy="418724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>
              <a:extLst>
                <a:ext uri="{FF2B5EF4-FFF2-40B4-BE49-F238E27FC236}">
                  <a16:creationId xmlns:a16="http://schemas.microsoft.com/office/drawing/2014/main" id="{4867A74D-F376-414A-A012-11C6F405EA8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41662" y="3166274"/>
              <a:ext cx="205509" cy="434245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>
              <a:extLst>
                <a:ext uri="{FF2B5EF4-FFF2-40B4-BE49-F238E27FC236}">
                  <a16:creationId xmlns:a16="http://schemas.microsoft.com/office/drawing/2014/main" id="{28A78817-0109-4F0C-804B-808895075AA5}"/>
                </a:ext>
              </a:extLst>
            </p:cNvPr>
            <p:cNvCxnSpPr/>
            <p:nvPr/>
          </p:nvCxnSpPr>
          <p:spPr>
            <a:xfrm flipH="1" flipV="1">
              <a:off x="6816397" y="3199803"/>
              <a:ext cx="638239" cy="306938"/>
            </a:xfrm>
            <a:prstGeom prst="straightConnector1">
              <a:avLst/>
            </a:prstGeom>
            <a:ln>
              <a:solidFill>
                <a:sysClr val="windowText" lastClr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7C1C28C2-72FC-4AAD-AE77-6073BBC3DA65}"/>
                </a:ext>
              </a:extLst>
            </p:cNvPr>
            <p:cNvSpPr/>
            <p:nvPr/>
          </p:nvSpPr>
          <p:spPr>
            <a:xfrm>
              <a:off x="2932681" y="3555688"/>
              <a:ext cx="1375389" cy="33918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kód instituce</a:t>
              </a:r>
            </a:p>
          </p:txBody>
        </p:sp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5877B9B3-ED57-4850-8C55-73DEA14F013E}"/>
                </a:ext>
              </a:extLst>
            </p:cNvPr>
            <p:cNvSpPr/>
            <p:nvPr/>
          </p:nvSpPr>
          <p:spPr>
            <a:xfrm>
              <a:off x="4540448" y="3647371"/>
              <a:ext cx="1202173" cy="7595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kód lékaře </a:t>
              </a:r>
            </a:p>
            <a:p>
              <a:pPr algn="ctr"/>
              <a:r>
                <a:rPr lang="cs-CZ" sz="14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v rámci instituce</a:t>
              </a:r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EE7FC8F6-6CEA-419D-BE74-38690F6B737C}"/>
                </a:ext>
              </a:extLst>
            </p:cNvPr>
            <p:cNvSpPr/>
            <p:nvPr/>
          </p:nvSpPr>
          <p:spPr>
            <a:xfrm>
              <a:off x="5933343" y="3641678"/>
              <a:ext cx="1202173" cy="553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rok operace (2022)</a:t>
              </a:r>
            </a:p>
          </p:txBody>
        </p:sp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457CAE9B-B34B-455C-B6C0-F164C10DC5B3}"/>
                </a:ext>
              </a:extLst>
            </p:cNvPr>
            <p:cNvSpPr/>
            <p:nvPr/>
          </p:nvSpPr>
          <p:spPr>
            <a:xfrm>
              <a:off x="7487234" y="3534223"/>
              <a:ext cx="2599158" cy="7595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pořadí pacienta v databázi instituce v daném roce </a:t>
              </a:r>
            </a:p>
            <a:p>
              <a:pPr algn="ctr"/>
              <a:r>
                <a:rPr lang="cs-CZ" sz="14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(15. pacient)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491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B6F5C-EE5C-4801-9048-6C34BF20B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Číselník pro kódování ID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0A3C29-7144-41CD-95CC-ACD46E51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393"/>
            <a:ext cx="10515600" cy="4351338"/>
          </a:xfrm>
        </p:spPr>
        <p:txBody>
          <a:bodyPr>
            <a:noAutofit/>
          </a:bodyPr>
          <a:lstStyle/>
          <a:p>
            <a:r>
              <a:rPr lang="cs-CZ" sz="1800" b="1" dirty="0"/>
              <a:t>Kód instituce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01 – FN Brno</a:t>
            </a:r>
          </a:p>
          <a:p>
            <a:pPr lvl="1"/>
            <a:r>
              <a:rPr lang="cs-CZ" sz="1800" dirty="0"/>
              <a:t>02 – FN USA</a:t>
            </a:r>
          </a:p>
          <a:p>
            <a:pPr lvl="1"/>
            <a:r>
              <a:rPr lang="cs-CZ" sz="1800" dirty="0"/>
              <a:t>03 – atd.</a:t>
            </a:r>
          </a:p>
          <a:p>
            <a:endParaRPr lang="cs-CZ" sz="1800" dirty="0"/>
          </a:p>
          <a:p>
            <a:r>
              <a:rPr lang="cs-CZ" sz="1800" b="1" dirty="0"/>
              <a:t>Kódy lékařů v rámci instituce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Definuje osoba zodpovědná za sběr dat v rámci dané instituce</a:t>
            </a:r>
          </a:p>
          <a:p>
            <a:endParaRPr lang="cs-CZ" sz="1800" dirty="0"/>
          </a:p>
          <a:p>
            <a:r>
              <a:rPr lang="cs-CZ" sz="1800" b="1" dirty="0"/>
              <a:t>Rok operace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Definován datem operace pacienta</a:t>
            </a:r>
          </a:p>
          <a:p>
            <a:endParaRPr lang="cs-CZ" sz="1800" dirty="0"/>
          </a:p>
          <a:p>
            <a:r>
              <a:rPr lang="cs-CZ" sz="1800" b="1" dirty="0"/>
              <a:t>Pořadí pacienta v daném roce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Definováno datem operace pacienta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107F27-4615-49D7-805B-FAB28F0B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817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0B96C37-0203-48DB-827E-DF13FE42E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90" y="2611696"/>
            <a:ext cx="11141015" cy="3576668"/>
          </a:xfrm>
          <a:prstGeom prst="rect">
            <a:avLst/>
          </a:prstGeom>
        </p:spPr>
      </p:pic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33079F5A-B870-438F-A8BF-3F101233B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393"/>
            <a:ext cx="1051560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plní se pouze vybranými </a:t>
            </a:r>
            <a:r>
              <a:rPr lang="cs-CZ" sz="2000" b="1" dirty="0"/>
              <a:t>anonymními</a:t>
            </a:r>
            <a:r>
              <a:rPr lang="cs-CZ" sz="2000" dirty="0"/>
              <a:t> informacemi o pacientovi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2E9713-3E2E-4D1C-8AB0-39C1E6C0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protokolu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C1A7275-AED7-4A1A-9647-018F53D1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A1B9597-7D91-4EE6-8CD6-08F57F78F8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7" y="2159387"/>
            <a:ext cx="10515600" cy="257262"/>
          </a:xfrm>
          <a:prstGeom prst="rect">
            <a:avLst/>
          </a:prstGeom>
        </p:spPr>
      </p:pic>
      <p:sp>
        <p:nvSpPr>
          <p:cNvPr id="7" name="Levá složená závorka 6">
            <a:extLst>
              <a:ext uri="{FF2B5EF4-FFF2-40B4-BE49-F238E27FC236}">
                <a16:creationId xmlns:a16="http://schemas.microsoft.com/office/drawing/2014/main" id="{D0DB77F5-15F6-4EC4-B7ED-25B09AE5F1E6}"/>
              </a:ext>
            </a:extLst>
          </p:cNvPr>
          <p:cNvSpPr/>
          <p:nvPr/>
        </p:nvSpPr>
        <p:spPr>
          <a:xfrm rot="5400000">
            <a:off x="5544387" y="-868793"/>
            <a:ext cx="257262" cy="5766319"/>
          </a:xfrm>
          <a:prstGeom prst="leftBrace">
            <a:avLst/>
          </a:prstGeom>
          <a:ln w="19050">
            <a:solidFill>
              <a:srgbClr val="203B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F6A5BD06-E5A7-4AD9-A2F3-5430F4236173}"/>
              </a:ext>
            </a:extLst>
          </p:cNvPr>
          <p:cNvSpPr/>
          <p:nvPr/>
        </p:nvSpPr>
        <p:spPr>
          <a:xfrm>
            <a:off x="7117702" y="3876430"/>
            <a:ext cx="1035698" cy="100770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8FF4C41F-85CE-4AD5-81E6-6009CE3ADC58}"/>
              </a:ext>
            </a:extLst>
          </p:cNvPr>
          <p:cNvSpPr/>
          <p:nvPr/>
        </p:nvSpPr>
        <p:spPr>
          <a:xfrm>
            <a:off x="2677885" y="2168718"/>
            <a:ext cx="1836000" cy="25726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61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5ED45314-9EE1-42B7-AC52-A42F4B1B5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90" y="2611696"/>
            <a:ext cx="11141015" cy="351684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2E9713-3E2E-4D1C-8AB0-39C1E6C0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protokolu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C1A7275-AED7-4A1A-9647-018F53D1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A1B9597-7D91-4EE6-8CD6-08F57F78F8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64755"/>
            <a:ext cx="10515600" cy="257262"/>
          </a:xfrm>
          <a:prstGeom prst="rect">
            <a:avLst/>
          </a:prstGeom>
        </p:spPr>
      </p:pic>
      <p:sp>
        <p:nvSpPr>
          <p:cNvPr id="7" name="Levá složená závorka 6">
            <a:extLst>
              <a:ext uri="{FF2B5EF4-FFF2-40B4-BE49-F238E27FC236}">
                <a16:creationId xmlns:a16="http://schemas.microsoft.com/office/drawing/2014/main" id="{D0DB77F5-15F6-4EC4-B7ED-25B09AE5F1E6}"/>
              </a:ext>
            </a:extLst>
          </p:cNvPr>
          <p:cNvSpPr/>
          <p:nvPr/>
        </p:nvSpPr>
        <p:spPr>
          <a:xfrm rot="5400000">
            <a:off x="5544388" y="-874162"/>
            <a:ext cx="257262" cy="5766319"/>
          </a:xfrm>
          <a:prstGeom prst="leftBrace">
            <a:avLst/>
          </a:prstGeom>
          <a:ln w="19050">
            <a:solidFill>
              <a:srgbClr val="203B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754FB063-7A21-434E-94FF-1554BD41B6E6}"/>
              </a:ext>
            </a:extLst>
          </p:cNvPr>
          <p:cNvSpPr/>
          <p:nvPr/>
        </p:nvSpPr>
        <p:spPr>
          <a:xfrm>
            <a:off x="7721081" y="5542384"/>
            <a:ext cx="3111760" cy="23326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E6859BBA-BB9F-4A57-9839-F145F5EF8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393"/>
            <a:ext cx="1051560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plní se pouze vybranými </a:t>
            </a:r>
            <a:r>
              <a:rPr lang="cs-CZ" sz="2000" b="1" dirty="0"/>
              <a:t>anonymními</a:t>
            </a:r>
            <a:r>
              <a:rPr lang="cs-CZ" sz="2000" dirty="0"/>
              <a:t> informacemi o pacientovi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AB70B6BB-EEF6-4C06-A4FC-88B5B03C32D5}"/>
              </a:ext>
            </a:extLst>
          </p:cNvPr>
          <p:cNvSpPr/>
          <p:nvPr/>
        </p:nvSpPr>
        <p:spPr>
          <a:xfrm>
            <a:off x="6904651" y="2184528"/>
            <a:ext cx="1692000" cy="23748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96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23F0DE94-3793-49F4-BA36-B417C9D52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277" y="2936583"/>
            <a:ext cx="11047445" cy="301214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FB029AD-0892-48B1-884D-4E08657FE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listy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8C97A4-E970-4A1D-9040-2B8EB3D98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020"/>
            <a:ext cx="10515600" cy="4351338"/>
          </a:xfrm>
        </p:spPr>
        <p:txBody>
          <a:bodyPr>
            <a:normAutofit/>
          </a:bodyPr>
          <a:lstStyle/>
          <a:p>
            <a:r>
              <a:rPr lang="cs-CZ" sz="2000" dirty="0"/>
              <a:t>list </a:t>
            </a:r>
            <a:r>
              <a:rPr lang="cs-CZ" sz="2000" b="1" dirty="0" err="1">
                <a:solidFill>
                  <a:srgbClr val="203B7C"/>
                </a:solidFill>
              </a:rPr>
              <a:t>CSV_vystup</a:t>
            </a:r>
            <a:r>
              <a:rPr lang="cs-CZ" sz="2000" b="1" dirty="0">
                <a:solidFill>
                  <a:srgbClr val="203B7C"/>
                </a:solidFill>
              </a:rPr>
              <a:t> </a:t>
            </a:r>
            <a:r>
              <a:rPr lang="cs-CZ" sz="2000" dirty="0"/>
              <a:t>– automaticky se plnící list pro jednodušší zpracování a analýzu dat</a:t>
            </a:r>
          </a:p>
          <a:p>
            <a:r>
              <a:rPr lang="cs-CZ" sz="2000" b="1" dirty="0"/>
              <a:t>neobsahuje</a:t>
            </a:r>
            <a:r>
              <a:rPr lang="cs-CZ" sz="2000" dirty="0"/>
              <a:t> citlivá data o pacientovi</a:t>
            </a:r>
          </a:p>
          <a:p>
            <a:r>
              <a:rPr lang="cs-CZ" sz="2000" dirty="0"/>
              <a:t>v případě zaslání dat na zpracování analytikem lze zkopírovat obsah </a:t>
            </a:r>
            <a:r>
              <a:rPr lang="cs-CZ" sz="2000" b="1" dirty="0"/>
              <a:t>pouze tohoto listu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FEE71E-1059-4C62-B0B5-3C868359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477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029AD-0892-48B1-884D-4E08657FE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listy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8C97A4-E970-4A1D-9040-2B8EB3D98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020"/>
            <a:ext cx="10515600" cy="4351338"/>
          </a:xfrm>
        </p:spPr>
        <p:txBody>
          <a:bodyPr>
            <a:normAutofit/>
          </a:bodyPr>
          <a:lstStyle/>
          <a:p>
            <a:r>
              <a:rPr lang="cs-CZ" sz="1800" dirty="0"/>
              <a:t>poslední list – seznam položek protokolu ERATS s českým i anglickým popisem pro jednoduchou referenci</a:t>
            </a:r>
            <a:endParaRPr lang="cs-CZ" sz="1800" b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FEE71E-1059-4C62-B0B5-3C868359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Návrh datové tabulky MERATS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F7023A0-BCE0-4CB6-9D68-DDA58C27C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28" y="2084680"/>
            <a:ext cx="11003744" cy="416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143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258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Office</vt:lpstr>
      <vt:lpstr>Návrh datové tabulky  M-ERATS</vt:lpstr>
      <vt:lpstr>Vznik datové tabulky</vt:lpstr>
      <vt:lpstr>Hlavička protokolu</vt:lpstr>
      <vt:lpstr>Hlavička protokolu</vt:lpstr>
      <vt:lpstr>Číselník pro kódování ID</vt:lpstr>
      <vt:lpstr>Tělo protokolu</vt:lpstr>
      <vt:lpstr>Tělo protokolu</vt:lpstr>
      <vt:lpstr>Doplňující listy</vt:lpstr>
      <vt:lpstr>Doplňující listy</vt:lpstr>
      <vt:lpstr>Děkuji za pozornost</vt:lpstr>
    </vt:vector>
  </TitlesOfParts>
  <Company>Office365 deploy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datové tabulky MERATS</dc:title>
  <dc:creator>Kováčová Lenka Bc.</dc:creator>
  <cp:lastModifiedBy>Kováčová Lenka Bc.</cp:lastModifiedBy>
  <cp:revision>19</cp:revision>
  <dcterms:created xsi:type="dcterms:W3CDTF">2023-01-19T07:34:16Z</dcterms:created>
  <dcterms:modified xsi:type="dcterms:W3CDTF">2023-01-19T22:21:47Z</dcterms:modified>
</cp:coreProperties>
</file>