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61" r:id="rId4"/>
    <p:sldId id="262" r:id="rId5"/>
    <p:sldId id="263" r:id="rId6"/>
    <p:sldId id="264" r:id="rId7"/>
    <p:sldId id="266" r:id="rId8"/>
    <p:sldId id="268" r:id="rId9"/>
    <p:sldId id="269" r:id="rId10"/>
    <p:sldId id="270" r:id="rId11"/>
    <p:sldId id="272" r:id="rId12"/>
    <p:sldId id="27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DE1-F5B8-4FBB-81AF-0BAB5C595C9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C03F-D8F7-4239-AA5E-13A18EC34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41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DE1-F5B8-4FBB-81AF-0BAB5C595C9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C03F-D8F7-4239-AA5E-13A18EC34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52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DE1-F5B8-4FBB-81AF-0BAB5C595C9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C03F-D8F7-4239-AA5E-13A18EC34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10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DE1-F5B8-4FBB-81AF-0BAB5C595C9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C03F-D8F7-4239-AA5E-13A18EC34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36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DE1-F5B8-4FBB-81AF-0BAB5C595C9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C03F-D8F7-4239-AA5E-13A18EC34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20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DE1-F5B8-4FBB-81AF-0BAB5C595C9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C03F-D8F7-4239-AA5E-13A18EC34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65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DE1-F5B8-4FBB-81AF-0BAB5C595C9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C03F-D8F7-4239-AA5E-13A18EC34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04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DE1-F5B8-4FBB-81AF-0BAB5C595C9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C03F-D8F7-4239-AA5E-13A18EC34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20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DE1-F5B8-4FBB-81AF-0BAB5C595C9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C03F-D8F7-4239-AA5E-13A18EC34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63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DE1-F5B8-4FBB-81AF-0BAB5C595C9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C03F-D8F7-4239-AA5E-13A18EC34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16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DE1-F5B8-4FBB-81AF-0BAB5C595C9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C03F-D8F7-4239-AA5E-13A18EC34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86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E2DE1-F5B8-4FBB-81AF-0BAB5C595C9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2C03F-D8F7-4239-AA5E-13A18EC34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83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Trénink respiračního svalstva jako možnost </a:t>
            </a:r>
            <a:r>
              <a:rPr lang="cs-CZ" b="1" dirty="0" err="1" smtClean="0"/>
              <a:t>prehabilitace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b="1" dirty="0" smtClean="0"/>
              <a:t>u pacientů před resekcí plic</a:t>
            </a:r>
            <a:br>
              <a:rPr lang="cs-CZ" b="1" dirty="0" smtClean="0"/>
            </a:br>
            <a:r>
              <a:rPr lang="cs-CZ" sz="2000" dirty="0" smtClean="0"/>
              <a:t>AZV NU21-06-00086</a:t>
            </a:r>
            <a:endParaRPr lang="cs-CZ" sz="2000" b="1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Filip Dosbaba, Martin Hartman</a:t>
            </a:r>
          </a:p>
          <a:p>
            <a:r>
              <a:rPr lang="cs-CZ" dirty="0" smtClean="0"/>
              <a:t>Rehabilitační oddělení FN Brno</a:t>
            </a:r>
            <a:endParaRPr lang="cs-CZ" dirty="0"/>
          </a:p>
          <a:p>
            <a:r>
              <a:rPr lang="cs-CZ" dirty="0" smtClean="0"/>
              <a:t>20.1.2023</a:t>
            </a:r>
          </a:p>
          <a:p>
            <a:r>
              <a:rPr lang="cs-CZ" dirty="0" smtClean="0"/>
              <a:t>Brno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5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Výsledky</a:t>
            </a:r>
            <a:endParaRPr lang="cs-CZ" b="1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3225165" y="1626573"/>
          <a:ext cx="5741670" cy="5009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740">
                  <a:extLst>
                    <a:ext uri="{9D8B030D-6E8A-4147-A177-3AD203B41FA5}">
                      <a16:colId xmlns:a16="http://schemas.microsoft.com/office/drawing/2014/main" val="1973077485"/>
                    </a:ext>
                  </a:extLst>
                </a:gridCol>
                <a:gridCol w="1362710">
                  <a:extLst>
                    <a:ext uri="{9D8B030D-6E8A-4147-A177-3AD203B41FA5}">
                      <a16:colId xmlns:a16="http://schemas.microsoft.com/office/drawing/2014/main" val="3002350910"/>
                    </a:ext>
                  </a:extLst>
                </a:gridCol>
                <a:gridCol w="1363345">
                  <a:extLst>
                    <a:ext uri="{9D8B030D-6E8A-4147-A177-3AD203B41FA5}">
                      <a16:colId xmlns:a16="http://schemas.microsoft.com/office/drawing/2014/main" val="2206168361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3103008708"/>
                    </a:ext>
                  </a:extLst>
                </a:gridCol>
              </a:tblGrid>
              <a:tr h="535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Parametr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Před </a:t>
                      </a:r>
                      <a:r>
                        <a:rPr lang="cs-CZ" sz="1400" dirty="0" err="1">
                          <a:effectLst/>
                        </a:rPr>
                        <a:t>prehabilitací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 prehabilitaci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(před operací)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 prehabilitaci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(po operaci)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597972"/>
                  </a:ext>
                </a:extLst>
              </a:tr>
              <a:tr h="267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FEV1 [l]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1,94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2,07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05924535"/>
                  </a:ext>
                </a:extLst>
              </a:tr>
              <a:tr h="267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FVC [l]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2,66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2,74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220109"/>
                  </a:ext>
                </a:extLst>
              </a:tr>
              <a:tr h="267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TLC [l]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5,6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5,6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98170"/>
                  </a:ext>
                </a:extLst>
              </a:tr>
              <a:tr h="535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VO</a:t>
                      </a:r>
                      <a:r>
                        <a:rPr lang="cs-CZ" sz="1400" baseline="-25000">
                          <a:effectLst/>
                        </a:rPr>
                        <a:t>2</a:t>
                      </a:r>
                      <a:r>
                        <a:rPr lang="cs-CZ" sz="1400">
                          <a:effectLst/>
                        </a:rPr>
                        <a:t>peak [ml/kg/min]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19,7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22,6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790245"/>
                  </a:ext>
                </a:extLst>
              </a:tr>
              <a:tr h="267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Wpeak [W/kg]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1,65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1,93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449407"/>
                  </a:ext>
                </a:extLst>
              </a:tr>
              <a:tr h="535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PETCO2 klid [</a:t>
                      </a:r>
                      <a:r>
                        <a:rPr lang="cs-CZ" sz="1400" dirty="0" err="1">
                          <a:effectLst/>
                        </a:rPr>
                        <a:t>mmHg</a:t>
                      </a:r>
                      <a:r>
                        <a:rPr lang="cs-CZ" sz="1400" dirty="0">
                          <a:effectLst/>
                        </a:rPr>
                        <a:t>]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23,7</a:t>
                      </a:r>
                      <a:r>
                        <a:rPr lang="cs-CZ" sz="1400" b="1" dirty="0">
                          <a:effectLst/>
                        </a:rPr>
                        <a:t> 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27,2</a:t>
                      </a:r>
                      <a:r>
                        <a:rPr lang="cs-CZ" sz="1400" b="1" dirty="0">
                          <a:effectLst/>
                        </a:rPr>
                        <a:t> 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382018"/>
                  </a:ext>
                </a:extLst>
              </a:tr>
              <a:tr h="803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PETCO2 </a:t>
                      </a:r>
                      <a:r>
                        <a:rPr lang="cs-CZ" sz="1400" dirty="0" err="1">
                          <a:effectLst/>
                        </a:rPr>
                        <a:t>max.zátěž</a:t>
                      </a:r>
                      <a:r>
                        <a:rPr lang="cs-CZ" sz="1400" dirty="0">
                          <a:effectLst/>
                        </a:rPr>
                        <a:t> [</a:t>
                      </a:r>
                      <a:r>
                        <a:rPr lang="cs-CZ" sz="1400" dirty="0" err="1">
                          <a:effectLst/>
                        </a:rPr>
                        <a:t>mmHg</a:t>
                      </a:r>
                      <a:r>
                        <a:rPr lang="cs-CZ" sz="1400" dirty="0">
                          <a:effectLst/>
                        </a:rPr>
                        <a:t>]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32,7</a:t>
                      </a:r>
                      <a:r>
                        <a:rPr lang="cs-CZ" sz="1400" b="1" dirty="0">
                          <a:effectLst/>
                        </a:rPr>
                        <a:t> 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35,8</a:t>
                      </a:r>
                      <a:r>
                        <a:rPr lang="cs-CZ" sz="1400" b="1" dirty="0">
                          <a:effectLst/>
                        </a:rPr>
                        <a:t> 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60239"/>
                  </a:ext>
                </a:extLst>
              </a:tr>
              <a:tr h="267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VE/VCO2 slope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36,01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35,68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084974"/>
                  </a:ext>
                </a:extLst>
              </a:tr>
              <a:tr h="267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MIP [cmH</a:t>
                      </a:r>
                      <a:r>
                        <a:rPr lang="cs-CZ" sz="1400" baseline="-25000" dirty="0">
                          <a:effectLst/>
                        </a:rPr>
                        <a:t>2</a:t>
                      </a:r>
                      <a:r>
                        <a:rPr lang="cs-CZ" sz="1400" dirty="0">
                          <a:effectLst/>
                        </a:rPr>
                        <a:t>O]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58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68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85525808"/>
                  </a:ext>
                </a:extLst>
              </a:tr>
              <a:tr h="267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MEP [cmH</a:t>
                      </a:r>
                      <a:r>
                        <a:rPr lang="cs-CZ" sz="1400" baseline="-25000">
                          <a:effectLst/>
                        </a:rPr>
                        <a:t>2</a:t>
                      </a:r>
                      <a:r>
                        <a:rPr lang="cs-CZ" sz="1400">
                          <a:effectLst/>
                        </a:rPr>
                        <a:t>O]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103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112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80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55120590"/>
                  </a:ext>
                </a:extLst>
              </a:tr>
              <a:tr h="267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HADS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D7, A7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D9, A4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D7, A8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63941354"/>
                  </a:ext>
                </a:extLst>
              </a:tr>
              <a:tr h="2677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effectLst/>
                        </a:rPr>
                        <a:t>QOl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smtClean="0">
                          <a:effectLst/>
                        </a:rPr>
                        <a:t>SF-36 [%]</a:t>
                      </a:r>
                      <a:endParaRPr lang="cs-CZ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  <a:r>
                        <a:rPr lang="cs-CZ" sz="1400" b="1" dirty="0" smtClean="0">
                          <a:effectLst/>
                        </a:rPr>
                        <a:t>60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60</a:t>
                      </a:r>
                      <a:r>
                        <a:rPr lang="cs-CZ" sz="1400" b="1" dirty="0">
                          <a:effectLst/>
                        </a:rPr>
                        <a:t> 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100</a:t>
                      </a:r>
                      <a:r>
                        <a:rPr lang="cs-CZ" sz="1400" b="1" dirty="0">
                          <a:effectLst/>
                        </a:rPr>
                        <a:t> 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196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3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 čemu při 2 týdenní </a:t>
            </a:r>
            <a:r>
              <a:rPr lang="cs-CZ" b="1" dirty="0" err="1" smtClean="0"/>
              <a:t>prehabilitaci</a:t>
            </a:r>
            <a:r>
              <a:rPr lang="cs-CZ" b="1" dirty="0" smtClean="0"/>
              <a:t> došlo?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0"/>
              <a:t>1/ </a:t>
            </a:r>
            <a:r>
              <a:rPr lang="cs-CZ" dirty="0" smtClean="0"/>
              <a:t>prakticky žádné pooperačních komplikace, krátká doba </a:t>
            </a:r>
            <a:r>
              <a:rPr lang="cs-CZ" dirty="0"/>
              <a:t>hospitalizace </a:t>
            </a:r>
            <a:r>
              <a:rPr lang="cs-CZ" i="1" dirty="0" smtClean="0"/>
              <a:t>(2 dny na JIP, 3 na standardním odd., 5. den </a:t>
            </a:r>
            <a:r>
              <a:rPr lang="cs-CZ" i="1" dirty="0" err="1" smtClean="0"/>
              <a:t>dimise</a:t>
            </a:r>
            <a:r>
              <a:rPr lang="cs-CZ" i="1" dirty="0" smtClean="0"/>
              <a:t>)</a:t>
            </a:r>
          </a:p>
          <a:p>
            <a:pPr fontAlgn="base"/>
            <a:r>
              <a:rPr lang="cs-CZ" dirty="0"/>
              <a:t>2</a:t>
            </a:r>
            <a:r>
              <a:rPr lang="cs-CZ" dirty="0" smtClean="0"/>
              <a:t>/ mírný pokles VE/VCO2 a nárůst PETCO2 (klidový i na </a:t>
            </a:r>
            <a:r>
              <a:rPr lang="cs-CZ" dirty="0"/>
              <a:t>vrcholu </a:t>
            </a:r>
            <a:r>
              <a:rPr lang="cs-CZ" dirty="0" smtClean="0"/>
              <a:t>zátěže)</a:t>
            </a:r>
            <a:endParaRPr lang="cs-CZ" dirty="0"/>
          </a:p>
          <a:p>
            <a:pPr fontAlgn="base"/>
            <a:r>
              <a:rPr lang="cs-CZ" dirty="0"/>
              <a:t>3</a:t>
            </a:r>
            <a:r>
              <a:rPr lang="cs-CZ" dirty="0" smtClean="0"/>
              <a:t>/ nárůst PI</a:t>
            </a:r>
            <a:r>
              <a:rPr lang="cs-CZ" baseline="-25000" dirty="0" smtClean="0"/>
              <a:t>MAX</a:t>
            </a:r>
            <a:r>
              <a:rPr lang="cs-CZ" dirty="0" smtClean="0"/>
              <a:t> a PE</a:t>
            </a:r>
            <a:r>
              <a:rPr lang="cs-CZ" baseline="-25000" dirty="0" smtClean="0"/>
              <a:t>MAX</a:t>
            </a:r>
            <a:endParaRPr lang="cs-CZ" baseline="-25000" dirty="0"/>
          </a:p>
          <a:p>
            <a:pPr fontAlgn="base"/>
            <a:r>
              <a:rPr lang="cs-CZ" dirty="0"/>
              <a:t>4</a:t>
            </a:r>
            <a:r>
              <a:rPr lang="cs-CZ" dirty="0" smtClean="0"/>
              <a:t>/ dotazníkové </a:t>
            </a:r>
            <a:r>
              <a:rPr lang="cs-CZ" dirty="0"/>
              <a:t>hodnocení kondice pacienta - před </a:t>
            </a:r>
            <a:r>
              <a:rPr lang="cs-CZ" dirty="0" err="1"/>
              <a:t>prehab</a:t>
            </a:r>
            <a:r>
              <a:rPr lang="cs-CZ" dirty="0"/>
              <a:t> a po ní stejné, ale zlepšeno 30D po operaci...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21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Přeji fajn den</a:t>
            </a:r>
            <a:r>
              <a:rPr lang="cs-CZ" b="1" dirty="0" smtClean="0">
                <a:sym typeface="Wingdings" panose="05000000000000000000" pitchFamily="2" charset="2"/>
              </a:rPr>
              <a:t>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475" y="1825625"/>
            <a:ext cx="6519049" cy="4351338"/>
          </a:xfrm>
        </p:spPr>
      </p:pic>
    </p:spTree>
    <p:extLst>
      <p:ext uri="{BB962C8B-B14F-4D97-AF65-F5344CB8AC3E}">
        <p14:creationId xmlns:p14="http://schemas.microsoft.com/office/powerpoint/2010/main" val="237163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Možnosti </a:t>
            </a:r>
            <a:r>
              <a:rPr lang="cs-CZ" b="1" dirty="0" err="1" smtClean="0"/>
              <a:t>prehabilitace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výhody vs. nevýhody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1</a:t>
            </a:r>
            <a:r>
              <a:rPr lang="cs-CZ" b="1" smtClean="0"/>
              <a:t>.) Ambulantní/hybridní </a:t>
            </a:r>
            <a:r>
              <a:rPr lang="cs-CZ" b="1" dirty="0" smtClean="0"/>
              <a:t>forma </a:t>
            </a:r>
            <a:r>
              <a:rPr lang="cs-CZ" dirty="0" smtClean="0"/>
              <a:t>– bude popsána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2.) Hospitalizace na LRO </a:t>
            </a:r>
            <a:r>
              <a:rPr lang="cs-CZ" dirty="0" smtClean="0"/>
              <a:t>- </a:t>
            </a:r>
            <a:r>
              <a:rPr lang="cs-CZ" dirty="0" err="1"/>
              <a:t>Prehabilitace</a:t>
            </a:r>
            <a:r>
              <a:rPr lang="cs-CZ" dirty="0"/>
              <a:t> za hospitalizace se bude opírat o 3 intervenční přístupy:</a:t>
            </a:r>
          </a:p>
          <a:p>
            <a:r>
              <a:rPr lang="cs-CZ" dirty="0"/>
              <a:t>A) kinezioterapie hlubokého stabilizačního systému, reedukace dechového stereotypu, mobilizace žeber a lopatky, uvolnění hrudních fascií</a:t>
            </a:r>
          </a:p>
          <a:p>
            <a:r>
              <a:rPr lang="cs-CZ" dirty="0"/>
              <a:t>B) aerobní trénink (ergometr, </a:t>
            </a:r>
            <a:r>
              <a:rPr lang="cs-CZ" dirty="0" err="1"/>
              <a:t>treadmill</a:t>
            </a:r>
            <a:r>
              <a:rPr lang="cs-CZ" dirty="0"/>
              <a:t>) na úrovni individuálního 1. ventilačního prahu, který je možno stanovit dle výsledků </a:t>
            </a:r>
            <a:r>
              <a:rPr lang="cs-CZ" dirty="0" err="1"/>
              <a:t>spiroergometrie</a:t>
            </a:r>
            <a:r>
              <a:rPr lang="cs-CZ" dirty="0"/>
              <a:t>. </a:t>
            </a:r>
          </a:p>
          <a:p>
            <a:r>
              <a:rPr lang="cs-CZ" dirty="0"/>
              <a:t>C) respirační trénink – </a:t>
            </a:r>
            <a:r>
              <a:rPr lang="cs-CZ" dirty="0" smtClean="0"/>
              <a:t>popsáno viz hybridní forma tréninku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Prehabilitace</a:t>
            </a:r>
            <a:r>
              <a:rPr lang="cs-CZ" dirty="0"/>
              <a:t> by probíhala 6x týdně pod dohledem fyzioterapeuta, jeden den (neděle) by pacient prováděl trénink samostatně – jen A </a:t>
            </a:r>
            <a:r>
              <a:rPr lang="cs-CZ" dirty="0" err="1"/>
              <a:t>a</a:t>
            </a:r>
            <a:r>
              <a:rPr lang="cs-CZ" dirty="0"/>
              <a:t> C, pro B je nutný dohled.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3.) </a:t>
            </a:r>
            <a:r>
              <a:rPr lang="cs-CZ" b="1" dirty="0" err="1" smtClean="0"/>
              <a:t>Telerehabilitace</a:t>
            </a:r>
            <a:r>
              <a:rPr lang="cs-CZ" b="1" dirty="0" smtClean="0"/>
              <a:t> </a:t>
            </a:r>
            <a:r>
              <a:rPr lang="cs-CZ" dirty="0" smtClean="0"/>
              <a:t>- jsme schopni, problémy s proplácením, spíše budoucí perspektiva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5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 čeho jsme vycházeli?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Předchozí studie měly </a:t>
            </a:r>
            <a:r>
              <a:rPr lang="cs-CZ" dirty="0"/>
              <a:t>nekonzistentní až protichůdné </a:t>
            </a:r>
            <a:r>
              <a:rPr lang="cs-CZ" dirty="0" smtClean="0"/>
              <a:t>výsledky </a:t>
            </a:r>
          </a:p>
          <a:p>
            <a:pPr marL="0" indent="0">
              <a:buNone/>
            </a:pPr>
            <a:r>
              <a:rPr lang="cs-CZ" u="sng" dirty="0" smtClean="0"/>
              <a:t>velká variabilita </a:t>
            </a:r>
            <a:r>
              <a:rPr lang="cs-CZ" u="sng" dirty="0"/>
              <a:t>použitých vstupních proměnných a </a:t>
            </a:r>
            <a:r>
              <a:rPr lang="cs-CZ" u="sng" dirty="0" err="1" smtClean="0"/>
              <a:t>endpointů</a:t>
            </a:r>
            <a:r>
              <a:rPr lang="cs-CZ" dirty="0"/>
              <a:t>: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odlišná délka (2-6 týdnů), aerobní trénink vs. obecná </a:t>
            </a:r>
            <a:r>
              <a:rPr lang="cs-CZ" dirty="0"/>
              <a:t>respirační </a:t>
            </a:r>
            <a:r>
              <a:rPr lang="cs-CZ" dirty="0" err="1" smtClean="0"/>
              <a:t>fyzio</a:t>
            </a:r>
            <a:r>
              <a:rPr lang="cs-CZ" dirty="0"/>
              <a:t> </a:t>
            </a:r>
            <a:r>
              <a:rPr lang="cs-CZ" dirty="0" smtClean="0"/>
              <a:t>vs. posilování </a:t>
            </a:r>
            <a:r>
              <a:rPr lang="cs-CZ" dirty="0"/>
              <a:t>dechového svalstva, </a:t>
            </a:r>
            <a:r>
              <a:rPr lang="cs-CZ" dirty="0" smtClean="0"/>
              <a:t>rozdílné </a:t>
            </a:r>
            <a:r>
              <a:rPr lang="cs-CZ" dirty="0" err="1" smtClean="0"/>
              <a:t>endpointy</a:t>
            </a:r>
            <a:r>
              <a:rPr lang="cs-CZ" dirty="0" smtClean="0"/>
              <a:t> (peakVO2 vs. plicní </a:t>
            </a:r>
            <a:r>
              <a:rPr lang="cs-CZ" dirty="0"/>
              <a:t>funkce (spirometrie</a:t>
            </a:r>
            <a:r>
              <a:rPr lang="cs-CZ" dirty="0" smtClean="0"/>
              <a:t>) vs. výskyt </a:t>
            </a:r>
            <a:r>
              <a:rPr lang="cs-CZ" dirty="0" err="1"/>
              <a:t>pooper</a:t>
            </a:r>
            <a:r>
              <a:rPr lang="cs-CZ" dirty="0" smtClean="0"/>
              <a:t>. komplikací)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8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Co chceme současným výzkumem ukázat?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návaznosti na náš předchozí výzkum - že kromě klinických výstupů (výskyt </a:t>
            </a:r>
            <a:r>
              <a:rPr lang="cs-CZ" dirty="0" err="1"/>
              <a:t>pooper</a:t>
            </a:r>
            <a:r>
              <a:rPr lang="cs-CZ" dirty="0" smtClean="0"/>
              <a:t>. komplikací</a:t>
            </a:r>
            <a:r>
              <a:rPr lang="cs-CZ" dirty="0"/>
              <a:t>, doba hospitalizace a pacientské </a:t>
            </a:r>
            <a:r>
              <a:rPr lang="cs-CZ" dirty="0" err="1"/>
              <a:t>self</a:t>
            </a:r>
            <a:r>
              <a:rPr lang="cs-CZ" dirty="0"/>
              <a:t>-reportované údaje) je </a:t>
            </a:r>
            <a:r>
              <a:rPr lang="cs-CZ" b="1" dirty="0">
                <a:solidFill>
                  <a:srgbClr val="FF0000"/>
                </a:solidFill>
              </a:rPr>
              <a:t>lepším parametrem pro cílení </a:t>
            </a:r>
            <a:r>
              <a:rPr lang="cs-CZ" b="1" dirty="0" err="1" smtClean="0">
                <a:solidFill>
                  <a:srgbClr val="FF0000"/>
                </a:solidFill>
              </a:rPr>
              <a:t>prehab</a:t>
            </a:r>
            <a:r>
              <a:rPr lang="cs-CZ" b="1" dirty="0" smtClean="0">
                <a:solidFill>
                  <a:srgbClr val="FF0000"/>
                </a:solidFill>
              </a:rPr>
              <a:t>. </a:t>
            </a:r>
            <a:r>
              <a:rPr lang="cs-CZ" b="1" dirty="0">
                <a:solidFill>
                  <a:srgbClr val="FF0000"/>
                </a:solidFill>
              </a:rPr>
              <a:t>intervence VE/VCO2 </a:t>
            </a:r>
            <a:r>
              <a:rPr lang="cs-CZ" b="1" dirty="0" err="1">
                <a:solidFill>
                  <a:srgbClr val="FF0000"/>
                </a:solidFill>
              </a:rPr>
              <a:t>slope</a:t>
            </a:r>
            <a:r>
              <a:rPr lang="cs-CZ" b="1" dirty="0">
                <a:solidFill>
                  <a:srgbClr val="FF0000"/>
                </a:solidFill>
              </a:rPr>
              <a:t> a </a:t>
            </a:r>
            <a:r>
              <a:rPr lang="cs-CZ" b="1" dirty="0" smtClean="0">
                <a:solidFill>
                  <a:srgbClr val="FF0000"/>
                </a:solidFill>
              </a:rPr>
              <a:t>ETCO2</a:t>
            </a:r>
            <a:r>
              <a:rPr lang="cs-CZ" dirty="0" smtClean="0"/>
              <a:t>, a </a:t>
            </a:r>
            <a:r>
              <a:rPr lang="cs-CZ" dirty="0"/>
              <a:t>to za pomoci intenzivního </a:t>
            </a:r>
            <a:r>
              <a:rPr lang="cs-CZ" dirty="0" smtClean="0"/>
              <a:t>14-denního tréninku respiračního svalstva</a:t>
            </a:r>
          </a:p>
          <a:p>
            <a:pPr algn="just" fontAlgn="base"/>
            <a:endParaRPr lang="cs-CZ" dirty="0" smtClean="0"/>
          </a:p>
          <a:p>
            <a:pPr marL="0" indent="0" algn="ctr" fontAlgn="base">
              <a:buNone/>
            </a:pPr>
            <a:r>
              <a:rPr lang="cs-CZ" b="1" dirty="0" smtClean="0">
                <a:solidFill>
                  <a:srgbClr val="FF0000"/>
                </a:solidFill>
              </a:rPr>
              <a:t>Jinými </a:t>
            </a:r>
            <a:r>
              <a:rPr lang="cs-CZ" b="1" dirty="0">
                <a:solidFill>
                  <a:srgbClr val="FF0000"/>
                </a:solidFill>
              </a:rPr>
              <a:t>slovy, chceme otestovat, zda </a:t>
            </a:r>
            <a:r>
              <a:rPr lang="cs-CZ" b="1" dirty="0" smtClean="0">
                <a:solidFill>
                  <a:srgbClr val="FF0000"/>
                </a:solidFill>
              </a:rPr>
              <a:t>minulé studie neskončili </a:t>
            </a:r>
            <a:r>
              <a:rPr lang="cs-CZ" b="1" dirty="0">
                <a:solidFill>
                  <a:srgbClr val="FF0000"/>
                </a:solidFill>
              </a:rPr>
              <a:t>jako negativní právě kvůli tomu, že za a/ byly špatně nastavené </a:t>
            </a:r>
            <a:r>
              <a:rPr lang="cs-CZ" b="1" dirty="0" err="1">
                <a:solidFill>
                  <a:srgbClr val="FF0000"/>
                </a:solidFill>
              </a:rPr>
              <a:t>endpointy</a:t>
            </a:r>
            <a:r>
              <a:rPr lang="cs-CZ" b="1" dirty="0">
                <a:solidFill>
                  <a:srgbClr val="FF0000"/>
                </a:solidFill>
              </a:rPr>
              <a:t> a za b/ že byl zvolen nevhodný způsob intervence</a:t>
            </a:r>
            <a:r>
              <a:rPr lang="cs-CZ" b="1" dirty="0" smtClean="0">
                <a:solidFill>
                  <a:srgbClr val="FF0000"/>
                </a:solidFill>
              </a:rPr>
              <a:t>...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Proč </a:t>
            </a:r>
            <a:r>
              <a:rPr lang="cs-CZ" b="1" dirty="0" err="1"/>
              <a:t>prehabilitace</a:t>
            </a:r>
            <a:r>
              <a:rPr lang="cs-CZ" b="1" dirty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 </a:t>
            </a:r>
            <a:r>
              <a:rPr lang="cs-CZ" u="sng" dirty="0"/>
              <a:t>na </a:t>
            </a:r>
            <a:r>
              <a:rPr lang="cs-CZ" i="1" u="sng" dirty="0"/>
              <a:t>funkční úrovni </a:t>
            </a:r>
            <a:r>
              <a:rPr lang="cs-CZ" dirty="0"/>
              <a:t>očekáváme zlepšení zejména ve </a:t>
            </a:r>
            <a:r>
              <a:rPr lang="cs-CZ" dirty="0" err="1"/>
              <a:t>spiroergo</a:t>
            </a:r>
            <a:r>
              <a:rPr lang="cs-CZ" dirty="0"/>
              <a:t> parametrech (zvýšení </a:t>
            </a:r>
            <a:r>
              <a:rPr lang="cs-CZ" dirty="0" smtClean="0"/>
              <a:t>PETCO2 </a:t>
            </a:r>
            <a:r>
              <a:rPr lang="cs-CZ" dirty="0"/>
              <a:t>a snížení VE/VCO2 </a:t>
            </a:r>
            <a:r>
              <a:rPr lang="cs-CZ" dirty="0" err="1"/>
              <a:t>slope</a:t>
            </a:r>
            <a:r>
              <a:rPr lang="cs-CZ" dirty="0"/>
              <a:t>), možná i v některých spirometrických </a:t>
            </a:r>
            <a:r>
              <a:rPr lang="cs-CZ" dirty="0" smtClean="0"/>
              <a:t>parametrech (ztráta ventilačních parametrů na základě lokalizace – lobektomie – od 5-25 %), </a:t>
            </a:r>
            <a:r>
              <a:rPr lang="cs-CZ" i="1" dirty="0" smtClean="0"/>
              <a:t>hodnoceno </a:t>
            </a:r>
            <a:r>
              <a:rPr lang="cs-CZ" i="1" dirty="0" err="1" smtClean="0"/>
              <a:t>spiroergometrií</a:t>
            </a:r>
            <a:endParaRPr lang="cs-CZ" i="1" dirty="0" smtClean="0"/>
          </a:p>
          <a:p>
            <a:endParaRPr lang="cs-CZ" dirty="0"/>
          </a:p>
          <a:p>
            <a:r>
              <a:rPr lang="cs-CZ" i="1" u="sng" dirty="0"/>
              <a:t>symptomově</a:t>
            </a:r>
            <a:r>
              <a:rPr lang="cs-CZ" u="sng" dirty="0"/>
              <a:t> </a:t>
            </a:r>
            <a:r>
              <a:rPr lang="cs-CZ" dirty="0"/>
              <a:t>očekáváme, že pacient se před operací bude cítit víc </a:t>
            </a:r>
            <a:r>
              <a:rPr lang="cs-CZ" dirty="0" smtClean="0"/>
              <a:t>„fit“ </a:t>
            </a:r>
            <a:r>
              <a:rPr lang="cs-CZ" dirty="0"/>
              <a:t>než před zahájením tréninku a po operaci se </a:t>
            </a:r>
            <a:r>
              <a:rPr lang="cs-CZ" dirty="0" err="1"/>
              <a:t>prehabilitovaní</a:t>
            </a:r>
            <a:r>
              <a:rPr lang="cs-CZ" dirty="0"/>
              <a:t> pacienti budou cítit lépe než kontroly (= skupina, co netrénovala</a:t>
            </a:r>
            <a:r>
              <a:rPr lang="cs-CZ" dirty="0" smtClean="0"/>
              <a:t>), </a:t>
            </a:r>
            <a:r>
              <a:rPr lang="cs-CZ" i="1" dirty="0" smtClean="0"/>
              <a:t>hodnoceno: dotazník o zdravotním stavu EQ-5D-3L, HADS, VAS, </a:t>
            </a:r>
            <a:r>
              <a:rPr lang="cs-CZ" i="1" dirty="0" err="1" smtClean="0"/>
              <a:t>Borg</a:t>
            </a:r>
            <a:endParaRPr lang="cs-CZ" i="1" dirty="0" smtClean="0"/>
          </a:p>
          <a:p>
            <a:endParaRPr lang="cs-CZ" dirty="0"/>
          </a:p>
          <a:p>
            <a:r>
              <a:rPr lang="cs-CZ" dirty="0"/>
              <a:t> u </a:t>
            </a:r>
            <a:r>
              <a:rPr lang="cs-CZ" dirty="0" err="1"/>
              <a:t>prehabilitovaných</a:t>
            </a:r>
            <a:r>
              <a:rPr lang="cs-CZ" dirty="0"/>
              <a:t> očekáváme lepší </a:t>
            </a:r>
            <a:r>
              <a:rPr lang="cs-CZ" i="1" u="sng" dirty="0"/>
              <a:t>pooperační průběh </a:t>
            </a:r>
            <a:r>
              <a:rPr lang="cs-CZ" dirty="0"/>
              <a:t>(nižší výskyt pooperačních plicních komplikací), kratší hospitalizaci a kratší pobyt na JIP ve srovnání se skupinou, co netrénovala</a:t>
            </a:r>
          </a:p>
        </p:txBody>
      </p:sp>
    </p:spTree>
    <p:extLst>
      <p:ext uri="{BB962C8B-B14F-4D97-AF65-F5344CB8AC3E}">
        <p14:creationId xmlns:p14="http://schemas.microsoft.com/office/powerpoint/2010/main" val="19319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Proč PETCO2 a VE/VCO2slope?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 smtClean="0"/>
              <a:t>PETCO2 = parciální tlak CO</a:t>
            </a:r>
            <a:r>
              <a:rPr lang="cs-CZ" i="1" baseline="-25000" dirty="0" smtClean="0"/>
              <a:t>2</a:t>
            </a:r>
            <a:r>
              <a:rPr lang="cs-CZ" i="1" dirty="0" smtClean="0"/>
              <a:t> na konci výdechu</a:t>
            </a:r>
          </a:p>
          <a:p>
            <a:r>
              <a:rPr lang="cs-CZ" dirty="0" smtClean="0"/>
              <a:t>vzestup PETCO2  </a:t>
            </a:r>
            <a:r>
              <a:rPr lang="cs-CZ" dirty="0"/>
              <a:t>po tréninku je žádoucí, je to známka efektivnější respirace + </a:t>
            </a:r>
            <a:r>
              <a:rPr lang="cs-CZ" dirty="0" smtClean="0"/>
              <a:t>ventilace</a:t>
            </a:r>
          </a:p>
          <a:p>
            <a:r>
              <a:rPr lang="cs-CZ" i="1" dirty="0" smtClean="0"/>
              <a:t>VE/VCO</a:t>
            </a:r>
            <a:r>
              <a:rPr lang="cs-CZ" i="1" baseline="-25000" dirty="0" smtClean="0"/>
              <a:t>2</a:t>
            </a:r>
            <a:r>
              <a:rPr lang="cs-CZ" i="1" dirty="0" smtClean="0"/>
              <a:t>slope = poměr </a:t>
            </a:r>
            <a:r>
              <a:rPr lang="cs-CZ" i="1" dirty="0"/>
              <a:t>minutového dechového objemu (VE) k produkci oxidu uhličitého (VCO</a:t>
            </a:r>
            <a:r>
              <a:rPr lang="cs-CZ" i="1" baseline="-25000" dirty="0"/>
              <a:t>2</a:t>
            </a:r>
            <a:r>
              <a:rPr lang="cs-CZ" i="1" dirty="0"/>
              <a:t>)</a:t>
            </a:r>
            <a:r>
              <a:rPr lang="cs-CZ" dirty="0"/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3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Pooperační plicní komplikace jsou definovány jako…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"respirační selhání (vyžadující neinvazivní ventilaci nebo intubaci + invazivní mechanickou ventilaci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  <a:r>
              <a:rPr lang="cs-CZ" dirty="0"/>
              <a:t>syndrom akutní respirační tísně (oboustranné RTG infiltráty hrudníku nejsou způsobeny přetížením tekutin nebo srdečním selháním + PaO2/FiO2 &lt; </a:t>
            </a:r>
            <a:r>
              <a:rPr lang="cs-CZ" dirty="0" smtClean="0"/>
              <a:t>300)</a:t>
            </a:r>
          </a:p>
          <a:p>
            <a:r>
              <a:rPr lang="cs-CZ" dirty="0" smtClean="0"/>
              <a:t>tracheostomie </a:t>
            </a:r>
          </a:p>
          <a:p>
            <a:r>
              <a:rPr lang="cs-CZ" dirty="0" smtClean="0"/>
              <a:t>pneumonie </a:t>
            </a:r>
            <a:r>
              <a:rPr lang="cs-CZ" dirty="0"/>
              <a:t>(X hrudníku -paprskové infiltráty + alespoň dva z následujících příznaků: hnisavé sputum nebo horečka nebo leukocytóza/leukopenie) a </a:t>
            </a:r>
            <a:r>
              <a:rPr lang="cs-CZ" dirty="0" err="1"/>
              <a:t>atelektáza</a:t>
            </a:r>
            <a:r>
              <a:rPr lang="cs-CZ" dirty="0"/>
              <a:t> (rentgen hrudníku + urgentní bronchoskopie s odstraněním hlenové zátky)“</a:t>
            </a:r>
          </a:p>
        </p:txBody>
      </p:sp>
    </p:spTree>
    <p:extLst>
      <p:ext uri="{BB962C8B-B14F-4D97-AF65-F5344CB8AC3E}">
        <p14:creationId xmlns:p14="http://schemas.microsoft.com/office/powerpoint/2010/main" val="25819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Kazuistika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Žena, 70 let, nekuřačka</a:t>
            </a:r>
          </a:p>
          <a:p>
            <a:r>
              <a:rPr lang="cs-CZ" dirty="0" smtClean="0"/>
              <a:t>Dg.: tumor </a:t>
            </a:r>
            <a:r>
              <a:rPr lang="cs-CZ" dirty="0" err="1" smtClean="0"/>
              <a:t>lobi</a:t>
            </a:r>
            <a:r>
              <a:rPr lang="cs-CZ" dirty="0" smtClean="0"/>
              <a:t> medii </a:t>
            </a:r>
            <a:r>
              <a:rPr lang="cs-CZ" dirty="0" err="1" smtClean="0"/>
              <a:t>pulm</a:t>
            </a:r>
            <a:r>
              <a:rPr lang="cs-CZ" dirty="0" smtClean="0"/>
              <a:t>. l. </a:t>
            </a:r>
            <a:r>
              <a:rPr lang="cs-CZ" dirty="0" err="1" smtClean="0"/>
              <a:t>dx</a:t>
            </a:r>
            <a:r>
              <a:rPr lang="cs-CZ" dirty="0" smtClean="0"/>
              <a:t>.</a:t>
            </a:r>
          </a:p>
          <a:p>
            <a:pPr fontAlgn="base"/>
            <a:r>
              <a:rPr lang="cs-CZ" dirty="0" smtClean="0"/>
              <a:t>Název operace: </a:t>
            </a:r>
            <a:r>
              <a:rPr lang="cs-CZ" dirty="0" err="1" smtClean="0"/>
              <a:t>lobectomia</a:t>
            </a:r>
            <a:r>
              <a:rPr lang="cs-CZ" dirty="0" smtClean="0"/>
              <a:t> med. </a:t>
            </a:r>
            <a:r>
              <a:rPr lang="cs-CZ" dirty="0" err="1" smtClean="0"/>
              <a:t>pulm</a:t>
            </a:r>
            <a:r>
              <a:rPr lang="cs-CZ" dirty="0" smtClean="0"/>
              <a:t>. l. </a:t>
            </a:r>
            <a:r>
              <a:rPr lang="cs-CZ" dirty="0" err="1" smtClean="0"/>
              <a:t>dx</a:t>
            </a:r>
            <a:r>
              <a:rPr lang="cs-CZ" dirty="0" smtClean="0"/>
              <a:t>., </a:t>
            </a:r>
            <a:r>
              <a:rPr lang="cs-CZ" dirty="0"/>
              <a:t>mediastinální </a:t>
            </a:r>
            <a:r>
              <a:rPr lang="cs-CZ" dirty="0" err="1" smtClean="0"/>
              <a:t>lymphadenektomie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821" y="3885208"/>
            <a:ext cx="3670647" cy="27925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429" y="3704966"/>
            <a:ext cx="1663071" cy="315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Respirační fyzioterapie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IMT pacient provádí 7 dní v týdnu, 2x denně, přičemž 1. týden je trénink nastaven jako 50% aktuálního MIP/MEP, 2. týden se intenzita tréninku zvyšuje na 60% aktuálního </a:t>
            </a:r>
            <a:r>
              <a:rPr lang="cs-CZ" dirty="0" smtClean="0"/>
              <a:t>MIP/MEP</a:t>
            </a:r>
          </a:p>
          <a:p>
            <a:r>
              <a:rPr lang="cs-CZ" dirty="0" err="1" smtClean="0"/>
              <a:t>Prehabilitace</a:t>
            </a:r>
            <a:r>
              <a:rPr lang="cs-CZ" dirty="0" smtClean="0"/>
              <a:t> </a:t>
            </a:r>
            <a:r>
              <a:rPr lang="cs-CZ" dirty="0"/>
              <a:t>je koncipována na 2 týdny před operací, přičemž pacient se za fyzioterapeutem fyzicky dostaví 6 x během zmíněných 14 dní.</a:t>
            </a:r>
          </a:p>
          <a:p>
            <a:r>
              <a:rPr lang="cs-CZ" u="sng" dirty="0"/>
              <a:t>Trénink s pomůckou </a:t>
            </a:r>
            <a:r>
              <a:rPr lang="cs-CZ" u="sng" dirty="0" err="1"/>
              <a:t>Threshold</a:t>
            </a:r>
            <a:r>
              <a:rPr lang="cs-CZ" u="sng" dirty="0"/>
              <a:t> IMT – </a:t>
            </a:r>
            <a:r>
              <a:rPr lang="cs-CZ" b="1" u="sng" dirty="0"/>
              <a:t>trénink NÁDECHOVÝCH svalů</a:t>
            </a:r>
          </a:p>
          <a:p>
            <a:pPr marL="0" indent="0">
              <a:buNone/>
            </a:pPr>
            <a:r>
              <a:rPr lang="cs-CZ" dirty="0" smtClean="0"/>
              <a:t>Pacient </a:t>
            </a:r>
            <a:r>
              <a:rPr lang="cs-CZ" dirty="0"/>
              <a:t>celkem provede 4 x 10 dechových cyklů v jednom tréninku, denně proběhnou 2 tréninky (4x10 dopoledne a 4x10 odpoledne).</a:t>
            </a:r>
          </a:p>
          <a:p>
            <a:r>
              <a:rPr lang="cs-CZ" u="sng" dirty="0"/>
              <a:t>Trénink s pomůckou </a:t>
            </a:r>
            <a:r>
              <a:rPr lang="cs-CZ" u="sng" dirty="0" err="1"/>
              <a:t>Threshold</a:t>
            </a:r>
            <a:r>
              <a:rPr lang="cs-CZ" u="sng" dirty="0"/>
              <a:t> PEP, EMST 75/150 – </a:t>
            </a:r>
            <a:r>
              <a:rPr lang="cs-CZ" b="1" u="sng" dirty="0"/>
              <a:t>trénink VÝDECHOVÝCH svalů</a:t>
            </a:r>
          </a:p>
          <a:p>
            <a:pPr marL="0" indent="0">
              <a:buNone/>
            </a:pPr>
            <a:r>
              <a:rPr lang="cs-CZ" dirty="0" smtClean="0"/>
              <a:t>Pacient </a:t>
            </a:r>
            <a:r>
              <a:rPr lang="cs-CZ" dirty="0"/>
              <a:t>celkem provede 4 x 10 dechových cyklů v jednom tréninku, denně proběhnou 2 tréninky (4x10 dopoledne a 4x10 odpoledne).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6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885</Words>
  <Application>Microsoft Office PowerPoint</Application>
  <PresentationFormat>Širokoúhlá obrazovka</PresentationFormat>
  <Paragraphs>104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Motiv Office</vt:lpstr>
      <vt:lpstr>Trénink respiračního svalstva jako možnost prehabilitace  u pacientů před resekcí plic AZV NU21-06-00086</vt:lpstr>
      <vt:lpstr>Možnosti prehabilitace výhody vs. nevýhody</vt:lpstr>
      <vt:lpstr>Z čeho jsme vycházeli?</vt:lpstr>
      <vt:lpstr>Co chceme současným výzkumem ukázat?</vt:lpstr>
      <vt:lpstr>Proč prehabilitace?</vt:lpstr>
      <vt:lpstr>Proč PETCO2 a VE/VCO2slope?</vt:lpstr>
      <vt:lpstr>Pooperační plicní komplikace jsou definovány jako…</vt:lpstr>
      <vt:lpstr>Kazuistika</vt:lpstr>
      <vt:lpstr>Respirační fyzioterapie</vt:lpstr>
      <vt:lpstr>Výsledky</vt:lpstr>
      <vt:lpstr>K čemu při 2 týdenní prehabilitaci došlo?</vt:lpstr>
      <vt:lpstr>Přeji fajn den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Dosbaba Filip</dc:creator>
  <cp:lastModifiedBy>Dosbaba Filip</cp:lastModifiedBy>
  <cp:revision>9</cp:revision>
  <dcterms:created xsi:type="dcterms:W3CDTF">2023-01-03T07:55:51Z</dcterms:created>
  <dcterms:modified xsi:type="dcterms:W3CDTF">2023-01-20T07:49:42Z</dcterms:modified>
</cp:coreProperties>
</file>