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68" r:id="rId6"/>
    <p:sldId id="266" r:id="rId7"/>
    <p:sldId id="269" r:id="rId8"/>
    <p:sldId id="267" r:id="rId9"/>
    <p:sldId id="270" r:id="rId10"/>
    <p:sldId id="271" r:id="rId11"/>
    <p:sldId id="262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0091" autoAdjust="0"/>
  </p:normalViewPr>
  <p:slideViewPr>
    <p:cSldViewPr snapToGrid="0">
      <p:cViewPr varScale="1">
        <p:scale>
          <a:sx n="63" d="100"/>
          <a:sy n="63" d="100"/>
        </p:scale>
        <p:origin x="6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B5E7B-D4A2-46FD-B613-187566846D80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EF673-76AD-4FF6-B8E0-ED041C7CA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39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Preoperative intravenous iron to treat </a:t>
            </a:r>
            <a:r>
              <a:rPr lang="en-US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before major abdominal surgery (PREVENTT): a </a:t>
            </a:r>
            <a:r>
              <a:rPr lang="en-US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randomised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double-blind, controlled trial 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Toby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Richards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Ravishankar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Rao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Baikady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Ben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Clevenger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Anna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Butcher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Sandy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Abeysiri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Marisa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Chau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Iain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Macdougall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Gavin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Murphy, Rebecca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Swinson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Collier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Laura Van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Dyck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John Browne, Andrew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Bradbury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Matthew Dodd, Richard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Evans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David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Brealey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Stefan D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Anker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Andrew Klein 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Summary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Preoperative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affects a high proportion of patients undergoing major elective surgery and is associated with poor outcomes. We aimed to test the hypothesis that intravenous iron given to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patients before major open elective abdominal surgery would correct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reduce the need for blood transfusions, and improve patient outcomes. 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Methods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a double-blind, parallel-group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trial, we recruited adult participants identified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preoperative hospital visits before elective major open abdominal surgery at 46 UK tertiary care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was defined as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less than 130 g/L for men and 120 g/L for women. We randomly allocated participants (1:1) via a secure web-based service to receive intravenous iron or placebo 10–42 days before surgery. Intravenous iron was administered as a single 1000 mg dose of ferric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carboxymaltose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100 mL normal saline, and placebo was 100 mL normal saline, both given as an infusion over 15 min.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Unblinded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study personnel prepared and administered the study drug; participants and other clinical and research staff were blinded to treatment allocation.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Coprimary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endpoints were risk of the composite outcome of blood transfusion or death, and number of blood transfusions from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randomisation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30 days postoperatively. The primary analysis included all randomly assigned patients with data available for the primary endpoints; safety analysis included all randomly assigned patients according to the treatment received. This study is registered, ISRCTN67322816, and is closed to new participants. 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Findings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487 participants randomly assigned to placebo (n=243) or intravenous iron (n=244) between Jan 6, 2014, and Sept 28, 2018, complete data for the primary endpoints were available for 474 (97% ) individuals. Death or blood transfusion occurred in 67 (28%) of the 237 patients in the placebo group and 69 (29%) of the 237 patients in the intravenous iron group (risk ratio 1·03, 95% CI 0·78–1·37; p=0·84). There were 111 blood transfusions in the placebo group and 105 in the intravenous iron group (rate ratio 0·98, 95% CI 0·68–1·43; p=0·93). There were no significant differences between the two groups for any of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prespecified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safety endpoints. 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Interpretation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Preoperative intravenous iron was not superior to placebo to reduce need for blood transfusion when administered to patients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10–42 days before elective major abdominal surgery. 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-----------</a:t>
            </a:r>
          </a:p>
          <a:p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Pre‑operative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iron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increases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concentration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abdominal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surgery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systematic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meta‑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analysis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randomized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controlled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trials</a:t>
            </a:r>
            <a:endParaRPr lang="cs-CZ" sz="12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Jeremy Meyer1,2,3*, Roberto Cirocchi4, Salomone Di Saverio5, Frédéric Ris2,3,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James Wheeler1 &amp; Richard Justin Davies1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Professional surgical societies recommend the identification and treatment of pre-operative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patients scheduled for abdominal surgery. Our aim was to determine if pre-operative iron allows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correction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 and decreased incidence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-operative blood transfusion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patients undergoing major abdominal surgery. MEDLINE,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CENTRAL were searched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RCTs written in English and assessing the effect of pre-operative iron on the incidence of perioperative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allogeneic blood transfusion in patients undergoing major abdominal surgery. Pooled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relative risk (RR), risk difference (RD) and mean difference (MD) were obtained using models with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 effects. Heterogeneity was assessed using the Q-test and quantified using the I2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Four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RCTs were retained for analysis out of 285 eligible articles. MD in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 between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 with pre-operative iron and patients without pre-operative iron was of 0.81 g/dl (3 RCTs,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95% CI 0.30 to 1.33, I2: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60%, p = 0.002). Pre-operative iron did not lead to reduction in the incidence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-operative blood transfusion in terms of RD (4 RCTs, RD: − 0.13, 95% CI − 0.27 to 0.01, I2: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65%,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= 0.07) or RR (4 RCTs, RR: 0.57, 95% CI 0.30 to 1.09, I2: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64%, p = 0.09). 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conclude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pre-operative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iron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significantly increases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 by 0.81 g/dl before abdominal surgery but does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reduce the need for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-operative blood transfusion. </a:t>
            </a:r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 heterogeneity exists between</a:t>
            </a:r>
            <a:r>
              <a:rPr lang="cs-CZ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existing RCTs in terms of populations and interventions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Future trials should target patients suffering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iron-deficiency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assess the effect of intervention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-related complications.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F673-76AD-4FF6-B8E0-ED041C7CA80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8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Preoperative intravenous iron to treat </a:t>
            </a:r>
            <a:r>
              <a:rPr lang="en-US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before major abdominal surgery (PREVENTT): a </a:t>
            </a:r>
            <a:r>
              <a:rPr lang="en-US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randomised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double-blind, controlled trial 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Toby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Richards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Ravishankar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Rao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Baikady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Ben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Clevenger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Anna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Butcher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Sandy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Abeysiri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Marisa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Chau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Iain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Macdougall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Gavin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Murphy, Rebecca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Swinson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Collier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Laura Van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Dyck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John Browne, Andrew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Bradbury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Matthew Dodd, Richard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Evans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David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Brealey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Stefan D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Anker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Andrew Klein 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Summary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Preoperative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affects a high proportion of patients undergoing major elective surgery and is associated with poor outcomes. We aimed to test the hypothesis that intravenous iron given to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patients before major open elective abdominal surgery would correct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reduce the need for blood transfusions, and improve patient outcomes. 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Methods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a double-blind, parallel-group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trial, we recruited adult participants identified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preoperative hospital visits before elective major open abdominal surgery at 46 UK tertiary care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was defined as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less than 130 g/L for men and 120 g/L for women. We randomly allocated participants (1:1) via a secure web-based service to receive intravenous iron or placebo 10–42 days before surgery. Intravenous iron was administered as a single 1000 mg dose of ferric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carboxymaltose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100 mL normal saline, and placebo was 100 mL normal saline, both given as an infusion over 15 min.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Unblinded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study personnel prepared and administered the study drug; participants and other clinical and research staff were blinded to treatment allocation.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Coprimary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endpoints were risk of the composite outcome of blood transfusion or death, and number of blood transfusions from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randomisation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30 days postoperatively. The primary analysis included all randomly assigned patients with data available for the primary endpoints; safety analysis included all randomly assigned patients according to the treatment received. This study is registered, ISRCTN67322816, and is closed to new participants. 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Findings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487 participants randomly assigned to placebo (n=243) or intravenous iron (n=244) between Jan 6, 2014, and Sept 28, 2018, complete data for the primary endpoints were available for 474 (97% ) individuals. Death or blood transfusion occurred in 67 (28%) of the 237 patients in the placebo group and 69 (29%) of the 237 patients in the intravenous iron group (risk ratio 1·03, 95% CI 0·78–1·37; p=0·84). There were 111 blood transfusions in the placebo group and 105 in the intravenous iron group (rate ratio 0·98, 95% CI 0·68–1·43; p=0·93). There were no significant differences between the two groups for any of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prespecified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safety endpoints. 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Interpretation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Preoperative intravenous iron was not superior to placebo to reduce need for blood transfusion when administered to patients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10–42 days before elective major abdominal surgery. 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-----------</a:t>
            </a:r>
          </a:p>
          <a:p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Pre‑operative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iron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increases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concentration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abdominal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surgery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systematic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meta‑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analysis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randomized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controlled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trials</a:t>
            </a:r>
            <a:endParaRPr lang="cs-CZ" sz="12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Jeremy Meyer1,2,3*, Roberto Cirocchi4, Salomone Di Saverio5, Frédéric Ris2,3,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James Wheeler1 &amp; Richard Justin Davies1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Professional surgical societies recommend the identification and treatment of pre-operative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patients scheduled for abdominal surgery. Our aim was to determine if pre-operative iron allows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correction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 and decreased incidence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-operative blood transfusion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patients undergoing major abdominal surgery. MEDLINE,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Embase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CENTRAL were searched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RCTs written in English and assessing the effect of pre-operative iron on the incidence of perioperative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allogeneic blood transfusion in patients undergoing major abdominal surgery. Pooled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relative risk (RR), risk difference (RD) and mean difference (MD) were obtained using models with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 effects. Heterogeneity was assessed using the Q-test and quantified using the I2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Four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RCTs were retained for analysis out of 285 eligible articles. MD in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 between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 with pre-operative iron and patients without pre-operative iron was of 0.81 g/dl (3 RCTs,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95% CI 0.30 to 1.33, I2: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60%, p = 0.002). Pre-operative iron did not lead to reduction in the incidence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-operative blood transfusion in terms of RD (4 RCTs, RD: − 0.13, 95% CI − 0.27 to 0.01, I2: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65%,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= 0.07) or RR (4 RCTs, RR: 0.57, 95% CI 0.30 to 1.09, I2: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64%, p = 0.09). 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conclude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pre-operative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iron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significantly increases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 by 0.81 g/dl before abdominal surgery but does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reduce the need for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-operative blood transfusion. </a:t>
            </a:r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 heterogeneity exists between</a:t>
            </a:r>
            <a:r>
              <a:rPr lang="cs-CZ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existing RCTs in terms of populations and interventions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Future trials should target patients suffering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iron-deficiency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assess the effect of intervention on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-related complications.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F673-76AD-4FF6-B8E0-ED041C7CA80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449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 of ultra-short-term treatment of patients with iron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deficiency or </a:t>
            </a:r>
            <a:r>
              <a:rPr lang="en-US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undergoing cardiac surgery: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prospective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randomised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trial</a:t>
            </a:r>
          </a:p>
          <a:p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Donat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Spahn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*, Felix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Schoenrath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*, Gabriela H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Spahn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Burkhardt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Seifert, Philipp Stein, Oliver M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Theusinger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Alexander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Kaserer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Inga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Hegemann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Axel Hofmann, Francesco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Maisano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Volkmar</a:t>
            </a:r>
            <a:r>
              <a:rPr lang="cs-CZ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Falk</a:t>
            </a:r>
            <a:endParaRPr lang="cs-CZ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Summary</a:t>
            </a:r>
            <a:endParaRPr lang="cs-CZ" sz="12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iron deficiency are frequent in patients scheduled for cardiac surgery. This study assessed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whether immediate preoperative treatment could result in reduced perioperative red blood cell (RBC) transfusions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improved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outcome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Methods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single-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double-blind, parallel-group controlled study, patients undergoing elective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cardiac surgery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(n=253;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 (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&lt;120 g/L in women and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&lt;130 g/L in men)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isolated iron deficiency (n=252; ferritin &lt;100 mcg/L, no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were enrolled. Participants were randomly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assigned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(1:1)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computer-generated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range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minimisation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allocation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probability 0・8) to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either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placebo or combination treatment consisting of a slow infusion of 20 mg/kg ferric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carboxymaltose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40 000 U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subcutaneous erythropoietin alpha, 1 mg subcutaneous vitamin B12, and 5 mg oral folic acid or placebo on the day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 surgery. Primary outcome was the number of RBC transfusions during the first 7 days. This trial is registered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ClinicalTrials.gov,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NCT02031289.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Findings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Between Jan 9, 2014, and July 19, 2017, 1006 patients were enrolled; 505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isolated iron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deficiency and 501 in the registry. The combination treatment significantly reduced RBC transfusions from a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median of one unit in the placebo group (IQR 0–3) to zero units in the treatment group (0–2, during the first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odds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ratio 0・70 [95% CI 0・50–0・98]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threshold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RBC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transfusions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p=0・036) and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until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postoperative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90 (p=0・018).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Despite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fewer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RBC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transfused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had a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higher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concentration, higher reticulocyte count, and a higher reticulocyte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7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(p≤0・001).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Combined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allogeneic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transfusions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were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(0 [IQR 0–2]) versus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placebo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 [0–3])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7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(p=0・038) and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until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postoperative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90 (p=0・019). 73 (30%)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serious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adverse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events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were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versus 79 (33%) in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placebo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Interpretation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ultra-short-term combination treatment with intravenous iron, subcutaneous erythropoietin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alpha, vitamin B12, and oral folic acid reduced RBC and total allogeneic blood product transfusions in patients with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preoperative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isolated iron deficiency undergoing elective cardiac surgery.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F673-76AD-4FF6-B8E0-ED041C7CA80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219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Observational study of pre-operative intravenous iron</a:t>
            </a:r>
            <a:r>
              <a:rPr lang="cs-CZ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to </a:t>
            </a:r>
            <a:r>
              <a:rPr lang="en-US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patients before elective cardiac surgery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C. R. Evans,1 R. Jones,2 G. Phillips,2 G. Greene,3 M. Phillips4 and R. Morris-Clarke2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Consultant, 2 Specialist Registrar, Department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Anaesthesia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4 Nurse Case Manager, Department of Cardiothoracic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Surgery, University Hospital of Wales, Cardiff, UK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Lecturer, Department of Statistics, Cardiff University, Cardiff, UK</a:t>
            </a:r>
          </a:p>
          <a:p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Summary</a:t>
            </a:r>
            <a:endParaRPr lang="cs-CZ" sz="12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Cardiac surgical patients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experience increased morbidity and mortality. Iron deficiency is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 common cause of pre-operative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this group. We designed and implemented the Cardiff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Pathway, a pre-assessment and treatment pathway to identify cardiac surgical patients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iron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deficiency. Patients identified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and/or iron deficiency (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 130 g.l-1 and ferritin &lt; 100 lg.l-1) were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offered intravenous iron infusion 20 mg.kg-1 pre-operatively. Treatment success was defined as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≥ 130g.l-1 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day of surgery. We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from 447 patients: 300 (67%) were not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75 (17%) were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treated with intravenous iron; and 72 (16%) were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not treated.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Haemoglobin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increased in successfully treated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patients by a mean (95%CI) of 17 (13–21) g.l-1 and they received a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median (IQR [range]) of 0 (0–2 [0–15]) units of blood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-operatively. Transfusion was avoided in 54% of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successfully treated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patients, which was significantly more than the unsuccessfully treated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(22%, p = 0.005) and untreated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(28%, p = 0.018) patients and similar to non-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patients who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received a median (IQR [range] of 0 (0–1 [0–16])) units of blood and, 63% avoided transfusion). Mean (95%CI)</a:t>
            </a: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fell between pre-assessment and surgery in the untreated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(-2 (0 to -4) g.l-1) and non-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groups (-2 (-1 to -3) g.l-1). Twenty-one (7%) of the non-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 became newly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waiting for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surgery. The Cardiff Pathway reliably identified patients with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iron deficiency.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patients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 had their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Hb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restored to normal after treatment required less blood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-operatively and over half of them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required no transfusion at all.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F673-76AD-4FF6-B8E0-ED041C7CA80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47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Gupta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Panchal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Gilotra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Wilfred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AM, Hou W,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Siegal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 et al.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Intravenous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iron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therapy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preoperative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iron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deficiency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undergoing cardiac surgery reduces blood transfusions: a systematic review and meta-analysis. Interact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CardioVasc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Thorac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2020;31:141–51.</a:t>
            </a: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Abstract</a:t>
            </a:r>
            <a:endParaRPr lang="cs-CZ" sz="12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OBJECTIVES: The benefits of preoperative intravenous (IV) iron treatment in cardiac surgery patients with preoperative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iron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deficiency have not been well-established. We performed a systematic review and meta-analysis to determine the effects of treating preoperative</a:t>
            </a: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iron deficiency with IV iron in adult cardiac surgery patients.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ADULT CARDIAC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VC The Author(s) 2020. Published by Oxford University Press on behalf of the European Association for Cardio-Thoracic Surgery. All rights reserved.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Interactive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CardioVascular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Thoracic Surgery 31 (2020) 141–151 STATE-OF-THE-ART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doi:10.1093/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icvts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/ivaa094 Advance Access publication 9 July 2020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Downloaded from https://academic.oup.com/icvts/article/31/2/141/5869069 by FN Brno user on 03 January 2023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METHODS: We searched Cochrane Central Register of Controlled Trials, Medical Literature Analysis and Retrieval Systems Online and</a:t>
            </a: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Excerpta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Database for randomized controlled trials (RCTs) and observational studies comparing IV iron to oral iron or no iron. We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performed title and abstract, full-text screening, data extraction and risk of bias assessment independently and in duplicate. We pooled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using a random effects model and evaluated the overall quality of evidence.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RESULTS: We identified 4 RCTs and 7 observational studies. Pooled data from observational studies suggested a benefit of IV iron compared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no iron on mortality [relative risk 0.39, 95% confidence interval (CI) 0.23–0.65; P &lt; 0.001, very low quality], units transfused per patient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(mean difference -1.22, 95% CI -1.85 to -0.60; P &lt; 0.001, very low quality), renal injury (relative risk 0.50, 95% CI 0.36–0.69; P &lt; 0.001,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very low quality) and hospital length of stay (mean difference -4.24 days, 95% CI -6.86 to -1.63; P = 0.001, very low quality). Pooled data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RCTs demonstrated a reduction in the number of patients transfused with IV iron compared to oral or no iron (relative risk 0.81, 95%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 0.70–0.94; P = 0.005, moderate quality). The pooled estimates of effect from RCTs for mortality, hospital length of stay, units transfused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patient and renal injury were consistent in direction with observational studies.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CONCLUSIONS: This meta-analysis suggests that IV iron improves postoperative morbidity in adult cardiac surgery patients with preoperative</a:t>
            </a: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anaemia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iron deficiency. A large, rigorous, placebo-controlled, double-blinded,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multicentre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trial is needed to clarify the role of IV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iron in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population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Clinical trial registration: International prospective register of systematic reviews ID Number CRD42019122844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F673-76AD-4FF6-B8E0-ED041C7CA80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364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Elhenawy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Systematic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(2021) 10:36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https://doi.org/10.1186/s13643-021-01579-8</a:t>
            </a:r>
          </a:p>
          <a:p>
            <a:r>
              <a:rPr lang="cs-CZ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Abstract</a:t>
            </a:r>
            <a:endParaRPr lang="cs-CZ" sz="12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Background: Preoperative anemia is a common comorbidity that often necessitates allogeneic blood transfusion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(ABT). As there is a risk associated with blood transfusions, preoperative intravenous iron (IV) has been proposed 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the hemoglobin to reduce perioperative transfusion; however, randomized controlled trials (RCT)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investigating this efficacy for IV iron are small, limited, and inconclusive. Consequently, a meta-analysis that pools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studies may provide new and clinically useful information.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Methods/design: Databases of MEDLINE, EMBASE, EBM Reviews; Cochrane-controlled trial registry; Scopus;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registries of health technology assessment and clinical trials; Web of Science; ProQuest Dissertations and Theses;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Clinicaltrials.gov; and Conference Proceedings Citation Index-Science (CPCI-S) were searched. Also, we screened all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retrieved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reference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lists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Selection criteria: Titles and abstracts were screened for relevance (i.e., relevant, irrelevant, or potentially relevant).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Then, we screened full texts of those citations identified as potentially applicable.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Results: Our search found 3195 citations and ten RCTs (1039 participants) that met our inclusion criteria.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Preoperative IV iron supplementation significantly decreases ABT by 16% (risk ratio (RR): 0.84, 95% confidence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interval [CI]: 0.71, 0.99, p = 0.04). In addition, preoperatively, hemoglobin levels increased after receiving IV iron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(mean difference [MD] between the study groups: 7.15 g/L, 95% CI: 2.26, 12.04 g/L, p = 0.004) and at follow-up &gt; 4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weeks postoperatively (MD: 6.46 g/L, 95% CI: 3.10, 9.81, p = 0.0002). Iron injection was not associated with increased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incidence of non-serious or serious adverse effects across groups (RR: 1.13, 95% CI: 0.78, 1.65, p = 0.52) and (RR: 0.96,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95% CI: 0.44, 2.10, p = 0.92) </a:t>
            </a:r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respectively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Conclusions: With moderate certainty, due to the high risk of bias in some studies in one or two domains, we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 intravenous iron supplementation is associated with a significant decrease in the blood transfusions rate, and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modest hemoglobin concentrations rise when injected pre-surgery compared with placebo or oral iron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supplementation. However, further full-scale randomized controlled trials with robust methodology are required. In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particular, the safety, quality of life, and cost-effectiveness of different intravenous iron preparations require further</a:t>
            </a:r>
          </a:p>
          <a:p>
            <a:r>
              <a:rPr lang="cs-CZ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evaluation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F673-76AD-4FF6-B8E0-ED041C7CA80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219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Pozn.: (pro plicní chirurgii jsem studie na uvedené téma k 9.1.2023 nenalezl)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F673-76AD-4FF6-B8E0-ED041C7CA80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597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21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69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28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61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57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17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96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63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29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C9E96-C76A-4F90-B844-E63030C09535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19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Perioperační hospodaření </a:t>
            </a:r>
            <a:br>
              <a:rPr lang="cs-CZ" b="1" dirty="0"/>
            </a:br>
            <a:r>
              <a:rPr lang="cs-CZ" b="1" dirty="0"/>
              <a:t>se železem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63511"/>
            <a:ext cx="9144000" cy="1655762"/>
          </a:xfrm>
        </p:spPr>
        <p:txBody>
          <a:bodyPr>
            <a:normAutofit/>
          </a:bodyPr>
          <a:lstStyle/>
          <a:p>
            <a:r>
              <a:rPr lang="cs-CZ" sz="3600" dirty="0"/>
              <a:t>Jan Kamelander</a:t>
            </a:r>
          </a:p>
          <a:p>
            <a:r>
              <a:rPr lang="cs-CZ" sz="3600" dirty="0"/>
              <a:t>OKH FN Brno</a:t>
            </a:r>
          </a:p>
        </p:txBody>
      </p:sp>
    </p:spTree>
    <p:extLst>
      <p:ext uri="{BB962C8B-B14F-4D97-AF65-F5344CB8AC3E}">
        <p14:creationId xmlns:p14="http://schemas.microsoft.com/office/powerpoint/2010/main" val="74536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Metaanalýza</a:t>
            </a:r>
            <a:r>
              <a:rPr lang="cs-CZ" b="1" dirty="0"/>
              <a:t> z různých chirurgických oborů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23" y="1690688"/>
            <a:ext cx="7181025" cy="3288718"/>
          </a:xfrm>
        </p:spPr>
      </p:pic>
      <p:sp>
        <p:nvSpPr>
          <p:cNvPr id="7" name="TextovéPole 6"/>
          <p:cNvSpPr txBox="1"/>
          <p:nvPr/>
        </p:nvSpPr>
        <p:spPr>
          <a:xfrm>
            <a:off x="439103" y="4979406"/>
            <a:ext cx="1175289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10 RCT: břišní chirurgie, kardiochirurgie, gynekologie, ortopedie (1999 – 2016).</a:t>
            </a:r>
          </a:p>
          <a:p>
            <a:r>
              <a:rPr lang="cs-CZ" sz="2800" dirty="0">
                <a:solidFill>
                  <a:srgbClr val="FF0000"/>
                </a:solidFill>
              </a:rPr>
              <a:t>Snížení rizika potřeby alogenních transfuzí o 16% (RR 0,84), zvýšení koncentrace</a:t>
            </a:r>
          </a:p>
          <a:p>
            <a:r>
              <a:rPr lang="cs-CZ" sz="2800" dirty="0">
                <a:solidFill>
                  <a:srgbClr val="FF0000"/>
                </a:solidFill>
              </a:rPr>
              <a:t>hemoglobinu preoperačně (o 7,15g/l) i za 4 týdny po operaci (o 6,46g/l)</a:t>
            </a:r>
          </a:p>
          <a:p>
            <a:r>
              <a:rPr lang="cs-CZ" sz="2800" dirty="0">
                <a:solidFill>
                  <a:srgbClr val="FF0000"/>
                </a:solidFill>
              </a:rPr>
              <a:t>– vše ve srovnání s placebem či perorální aplikací železa</a:t>
            </a:r>
          </a:p>
        </p:txBody>
      </p:sp>
    </p:spTree>
    <p:extLst>
      <p:ext uri="{BB962C8B-B14F-4D97-AF65-F5344CB8AC3E}">
        <p14:creationId xmlns:p14="http://schemas.microsoft.com/office/powerpoint/2010/main" val="135266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dirty="0"/>
              <a:t>Anemie + </a:t>
            </a:r>
            <a:r>
              <a:rPr lang="cs-CZ" dirty="0" err="1"/>
              <a:t>sideropenie</a:t>
            </a:r>
            <a:r>
              <a:rPr lang="cs-CZ" dirty="0"/>
              <a:t>	=  </a:t>
            </a:r>
            <a:r>
              <a:rPr lang="cs-CZ" b="1" u="sng" dirty="0" err="1"/>
              <a:t>Hgb</a:t>
            </a:r>
            <a:r>
              <a:rPr lang="cs-CZ" b="1" u="sng" dirty="0"/>
              <a:t> </a:t>
            </a:r>
            <a:r>
              <a:rPr lang="en-US" b="1" u="sng" dirty="0"/>
              <a:t>&lt; </a:t>
            </a:r>
            <a:r>
              <a:rPr lang="cs-CZ" b="1" u="sng" dirty="0"/>
              <a:t>130</a:t>
            </a:r>
            <a:r>
              <a:rPr lang="en-US" b="1" u="sng" dirty="0"/>
              <a:t> </a:t>
            </a:r>
            <a:r>
              <a:rPr lang="cs-CZ" b="1" u="sng" dirty="0"/>
              <a:t>g/l  </a:t>
            </a:r>
            <a:r>
              <a:rPr lang="cs-CZ" u="sng" dirty="0"/>
              <a:t>+ </a:t>
            </a:r>
            <a:r>
              <a:rPr lang="cs-CZ" b="1" u="sng" dirty="0" err="1"/>
              <a:t>ferritin</a:t>
            </a:r>
            <a:r>
              <a:rPr lang="cs-CZ" b="1" u="sng" dirty="0"/>
              <a:t> </a:t>
            </a:r>
            <a:r>
              <a:rPr lang="en-US" b="1" u="sng" dirty="0"/>
              <a:t>&lt;</a:t>
            </a:r>
            <a:r>
              <a:rPr lang="cs-CZ" b="1" u="sng" dirty="0"/>
              <a:t> 100 µg/l</a:t>
            </a:r>
          </a:p>
          <a:p>
            <a:endParaRPr lang="en-US" b="1" dirty="0"/>
          </a:p>
          <a:p>
            <a:r>
              <a:rPr lang="cs-CZ" b="1" dirty="0" err="1"/>
              <a:t>Th</a:t>
            </a:r>
            <a:r>
              <a:rPr lang="cs-CZ" b="1" dirty="0"/>
              <a:t> před operací:  </a:t>
            </a:r>
            <a:r>
              <a:rPr lang="cs-CZ" b="1" u="sng" dirty="0" err="1"/>
              <a:t>Ferinject</a:t>
            </a:r>
            <a:r>
              <a:rPr lang="cs-CZ" b="1" u="sng" dirty="0"/>
              <a:t> 1000 mg </a:t>
            </a:r>
            <a:r>
              <a:rPr lang="cs-CZ" b="1" u="sng" dirty="0" err="1"/>
              <a:t>i.v</a:t>
            </a:r>
            <a:r>
              <a:rPr lang="cs-CZ" b="1" u="sng" dirty="0"/>
              <a:t>.</a:t>
            </a:r>
            <a:r>
              <a:rPr lang="cs-CZ" dirty="0"/>
              <a:t> 	(+/- další </a:t>
            </a:r>
            <a:r>
              <a:rPr lang="cs-CZ" dirty="0" err="1"/>
              <a:t>mikronutrienty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- dobrá tolerance, alternativy méně efektivní … </a:t>
            </a:r>
            <a:r>
              <a:rPr lang="cs-CZ" dirty="0" err="1"/>
              <a:t>Ferrlecit</a:t>
            </a:r>
            <a:r>
              <a:rPr lang="cs-CZ" dirty="0"/>
              <a:t> 62,5 mg </a:t>
            </a:r>
            <a:r>
              <a:rPr lang="cs-CZ" dirty="0" err="1"/>
              <a:t>i.v</a:t>
            </a:r>
            <a:r>
              <a:rPr lang="cs-CZ" dirty="0"/>
              <a:t>./D</a:t>
            </a:r>
          </a:p>
          <a:p>
            <a:pPr marL="0" indent="0">
              <a:buNone/>
            </a:pPr>
            <a:r>
              <a:rPr lang="cs-CZ" dirty="0"/>
              <a:t>   - není plně hrazen v ČR ze ZP (doplatek </a:t>
            </a:r>
            <a:r>
              <a:rPr lang="cs-CZ"/>
              <a:t>cca 1400 Kč/500 mg</a:t>
            </a:r>
            <a:r>
              <a:rPr lang="cs-CZ" dirty="0"/>
              <a:t>) </a:t>
            </a:r>
          </a:p>
          <a:p>
            <a:endParaRPr lang="cs-CZ" dirty="0"/>
          </a:p>
          <a:p>
            <a:r>
              <a:rPr lang="cs-CZ" dirty="0"/>
              <a:t>Efekt na </a:t>
            </a:r>
            <a:r>
              <a:rPr lang="cs-CZ" u="sng" dirty="0"/>
              <a:t>růst </a:t>
            </a:r>
            <a:r>
              <a:rPr lang="cs-CZ" u="sng" dirty="0" err="1"/>
              <a:t>Hgb</a:t>
            </a:r>
            <a:r>
              <a:rPr lang="cs-CZ" u="sng" dirty="0"/>
              <a:t> pravděpodobný, úspora transfuzí možná ??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Pokračovat v terapii anemie + </a:t>
            </a:r>
            <a:r>
              <a:rPr lang="cs-CZ" dirty="0" err="1"/>
              <a:t>sideropenie</a:t>
            </a:r>
            <a:r>
              <a:rPr lang="cs-CZ" dirty="0"/>
              <a:t> i po operaci… spolupráce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4748463" y="1572126"/>
            <a:ext cx="5494421" cy="9559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3545305" y="2662989"/>
            <a:ext cx="3569369" cy="7940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294020" y="4604084"/>
            <a:ext cx="7668127" cy="10427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27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Zda uvedené zkusíte, je na vás …</a:t>
            </a:r>
          </a:p>
        </p:txBody>
      </p:sp>
    </p:spTree>
    <p:extLst>
      <p:ext uri="{BB962C8B-B14F-4D97-AF65-F5344CB8AC3E}">
        <p14:creationId xmlns:p14="http://schemas.microsoft.com/office/powerpoint/2010/main" val="368709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Východiska z ERAS </a:t>
            </a:r>
            <a:r>
              <a:rPr lang="cs-CZ" b="1" dirty="0" err="1"/>
              <a:t>guidelines</a:t>
            </a:r>
            <a:r>
              <a:rPr lang="cs-CZ" b="1" dirty="0"/>
              <a:t> ESTS (2019)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92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Předoperační anémie je spojena s pooperační morbiditou, mortalitou a sníženým dlouhodobým přežitím</a:t>
            </a:r>
          </a:p>
          <a:p>
            <a:endParaRPr lang="cs-CZ" dirty="0"/>
          </a:p>
          <a:p>
            <a:r>
              <a:rPr lang="cs-CZ" dirty="0"/>
              <a:t>Rizika operace rostou s tíží anémie</a:t>
            </a:r>
          </a:p>
          <a:p>
            <a:endParaRPr lang="cs-CZ" dirty="0"/>
          </a:p>
          <a:p>
            <a:r>
              <a:rPr lang="cs-CZ" dirty="0"/>
              <a:t>Nutný je předoperační </a:t>
            </a:r>
            <a:r>
              <a:rPr lang="cs-CZ" dirty="0" err="1"/>
              <a:t>screening</a:t>
            </a:r>
            <a:r>
              <a:rPr lang="cs-CZ" dirty="0"/>
              <a:t> anémie i </a:t>
            </a:r>
            <a:r>
              <a:rPr lang="cs-CZ" dirty="0" err="1"/>
              <a:t>sideropenie</a:t>
            </a:r>
            <a:r>
              <a:rPr lang="cs-CZ" dirty="0"/>
              <a:t>, následovaný snahou o identifikaci jejich příčin a včasnou terapii</a:t>
            </a:r>
          </a:p>
          <a:p>
            <a:endParaRPr lang="cs-CZ" dirty="0"/>
          </a:p>
          <a:p>
            <a:r>
              <a:rPr lang="cs-CZ" dirty="0"/>
              <a:t>Tím se sníží rizika plynoucí z anémie, potřeby krevních transfuzí i případné aplikace analog  erytropoetinu</a:t>
            </a:r>
          </a:p>
        </p:txBody>
      </p:sp>
    </p:spTree>
    <p:extLst>
      <p:ext uri="{BB962C8B-B14F-4D97-AF65-F5344CB8AC3E}">
        <p14:creationId xmlns:p14="http://schemas.microsoft.com/office/powerpoint/2010/main" val="53861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Definice anemie se </a:t>
            </a:r>
            <a:r>
              <a:rPr lang="cs-CZ" b="1" dirty="0" err="1"/>
              <a:t>sideropenií</a:t>
            </a:r>
            <a:r>
              <a:rPr lang="cs-CZ" b="1" dirty="0"/>
              <a:t> před operací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Nejčastější a nejjednodušší definice ve studiích v chirurgii …</a:t>
            </a:r>
          </a:p>
          <a:p>
            <a:endParaRPr lang="cs-CZ" dirty="0"/>
          </a:p>
          <a:p>
            <a:r>
              <a:rPr lang="cs-CZ" b="1" dirty="0" err="1"/>
              <a:t>Hgb</a:t>
            </a:r>
            <a:r>
              <a:rPr lang="cs-CZ" b="1" dirty="0"/>
              <a:t> </a:t>
            </a:r>
            <a:r>
              <a:rPr lang="en-US" b="1" dirty="0"/>
              <a:t>&lt;</a:t>
            </a:r>
            <a:r>
              <a:rPr lang="cs-CZ" b="1" dirty="0"/>
              <a:t> 130 g/l    </a:t>
            </a:r>
            <a:r>
              <a:rPr lang="cs-CZ" dirty="0"/>
              <a:t>(u žen </a:t>
            </a:r>
            <a:r>
              <a:rPr lang="cs-CZ" dirty="0" err="1"/>
              <a:t>Hgb</a:t>
            </a:r>
            <a:r>
              <a:rPr lang="cs-CZ" dirty="0"/>
              <a:t> </a:t>
            </a:r>
            <a:r>
              <a:rPr lang="en-US" dirty="0"/>
              <a:t>&lt;</a:t>
            </a:r>
            <a:r>
              <a:rPr lang="cs-CZ" dirty="0"/>
              <a:t> 120 g/l)     a   </a:t>
            </a:r>
            <a:r>
              <a:rPr lang="cs-CZ" b="1" dirty="0" err="1"/>
              <a:t>ferritin</a:t>
            </a:r>
            <a:r>
              <a:rPr lang="cs-CZ" b="1" dirty="0"/>
              <a:t> </a:t>
            </a:r>
            <a:r>
              <a:rPr lang="en-US" b="1" dirty="0"/>
              <a:t>&lt;</a:t>
            </a:r>
            <a:r>
              <a:rPr lang="cs-CZ" b="1" dirty="0"/>
              <a:t> 100 µg/l</a:t>
            </a:r>
          </a:p>
          <a:p>
            <a:endParaRPr lang="cs-CZ" b="1" dirty="0"/>
          </a:p>
          <a:p>
            <a:r>
              <a:rPr lang="cs-CZ" dirty="0"/>
              <a:t>V terapii recentních studií nejčastěji užita jednorázová aplikace železa v </a:t>
            </a:r>
            <a:r>
              <a:rPr lang="cs-CZ" dirty="0" err="1"/>
              <a:t>karboxymaltózovém</a:t>
            </a:r>
            <a:r>
              <a:rPr lang="cs-CZ" dirty="0"/>
              <a:t> komplexu (= </a:t>
            </a:r>
            <a:r>
              <a:rPr lang="cs-CZ" dirty="0" err="1"/>
              <a:t>Ferinject</a:t>
            </a:r>
            <a:r>
              <a:rPr lang="cs-CZ" dirty="0"/>
              <a:t>) v dávce 1000mg </a:t>
            </a:r>
            <a:r>
              <a:rPr lang="cs-CZ" dirty="0" err="1"/>
              <a:t>i.v</a:t>
            </a:r>
            <a:r>
              <a:rPr lang="cs-CZ" dirty="0"/>
              <a:t>. či 20mg/kg </a:t>
            </a:r>
            <a:r>
              <a:rPr lang="cs-CZ" dirty="0" err="1"/>
              <a:t>i.v</a:t>
            </a:r>
            <a:r>
              <a:rPr lang="cs-CZ" dirty="0"/>
              <a:t>. s dobrou tolerancí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10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Předoperační železo v břišní chirurgii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80" y="1690688"/>
            <a:ext cx="7066424" cy="185090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052" y="1690688"/>
            <a:ext cx="2306179" cy="149073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43416" y="4088302"/>
            <a:ext cx="109415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Železo aplikované 10-42 dní před velkým břišním operačním výkonem 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nesnížilo u pacientů, ve srovnání s placebem, potřebu aplikace transfuzí.</a:t>
            </a:r>
          </a:p>
        </p:txBody>
      </p:sp>
    </p:spTree>
    <p:extLst>
      <p:ext uri="{BB962C8B-B14F-4D97-AF65-F5344CB8AC3E}">
        <p14:creationId xmlns:p14="http://schemas.microsoft.com/office/powerpoint/2010/main" val="324554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Předoperační železo v břišní chirurgii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47" y="1672892"/>
            <a:ext cx="7066424" cy="185090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052" y="1690688"/>
            <a:ext cx="2306179" cy="14907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83" y="3607645"/>
            <a:ext cx="4824671" cy="266437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6" y="6322572"/>
            <a:ext cx="11443908" cy="36397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151954" y="3724285"/>
            <a:ext cx="70400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Aplikace železa před abdominálními operacemi významně zvýšila koncentraci hemoglobinu (o</a:t>
            </a:r>
            <a:r>
              <a:rPr lang="en-US" sz="2800" b="1" dirty="0">
                <a:solidFill>
                  <a:srgbClr val="FF0000"/>
                </a:solidFill>
              </a:rPr>
              <a:t> 8</a:t>
            </a:r>
            <a:r>
              <a:rPr lang="cs-CZ" sz="2800" b="1" dirty="0">
                <a:solidFill>
                  <a:srgbClr val="FF0000"/>
                </a:solidFill>
              </a:rPr>
              <a:t>,</a:t>
            </a:r>
            <a:r>
              <a:rPr lang="en-US" sz="2800" b="1" dirty="0">
                <a:solidFill>
                  <a:srgbClr val="FF0000"/>
                </a:solidFill>
              </a:rPr>
              <a:t>1 g/l</a:t>
            </a:r>
            <a:r>
              <a:rPr lang="cs-CZ" sz="2800" b="1" dirty="0">
                <a:solidFill>
                  <a:srgbClr val="FF0000"/>
                </a:solidFill>
              </a:rPr>
              <a:t>), ale nesnížila potřebu perioperačních transfuzí.</a:t>
            </a:r>
          </a:p>
        </p:txBody>
      </p:sp>
    </p:spTree>
    <p:extLst>
      <p:ext uri="{BB962C8B-B14F-4D97-AF65-F5344CB8AC3E}">
        <p14:creationId xmlns:p14="http://schemas.microsoft.com/office/powerpoint/2010/main" val="308487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Předoperační železo v kardiochirurgii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20" y="1781489"/>
            <a:ext cx="7829185" cy="179418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101" y="1781489"/>
            <a:ext cx="2048741" cy="138258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88120" y="4474891"/>
            <a:ext cx="11599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Fe-karboxymaltoza</a:t>
            </a:r>
            <a:r>
              <a:rPr lang="cs-CZ" sz="2800" b="1" dirty="0">
                <a:solidFill>
                  <a:srgbClr val="FF0000"/>
                </a:solidFill>
              </a:rPr>
              <a:t> 1000mg + EPO 40000IU + 1mg B12 + 5mg </a:t>
            </a:r>
            <a:r>
              <a:rPr lang="cs-CZ" sz="2800" b="1" dirty="0" err="1">
                <a:solidFill>
                  <a:srgbClr val="FF0000"/>
                </a:solidFill>
              </a:rPr>
              <a:t>folát</a:t>
            </a:r>
            <a:endParaRPr lang="cs-CZ" sz="2800" b="1" dirty="0">
              <a:solidFill>
                <a:srgbClr val="FF0000"/>
              </a:solidFill>
            </a:endParaRPr>
          </a:p>
          <a:p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– snížena potřeba transfuzí o 1 balení do 7 i 90 </a:t>
            </a:r>
            <a:r>
              <a:rPr lang="cs-CZ" sz="2800" dirty="0" err="1">
                <a:solidFill>
                  <a:srgbClr val="FF0000"/>
                </a:solidFill>
              </a:rPr>
              <a:t>pooper</a:t>
            </a:r>
            <a:r>
              <a:rPr lang="cs-CZ" sz="2800" dirty="0">
                <a:solidFill>
                  <a:srgbClr val="FF0000"/>
                </a:solidFill>
              </a:rPr>
              <a:t>. dne, zvýšen </a:t>
            </a:r>
            <a:r>
              <a:rPr lang="cs-CZ" sz="2800" dirty="0" err="1">
                <a:solidFill>
                  <a:srgbClr val="FF0000"/>
                </a:solidFill>
              </a:rPr>
              <a:t>Hgb</a:t>
            </a:r>
            <a:r>
              <a:rPr lang="cs-CZ" sz="2800" dirty="0">
                <a:solidFill>
                  <a:srgbClr val="FF0000"/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890132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Předoperační železo v kardiochirurgii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98" y="1690688"/>
            <a:ext cx="9774860" cy="2706035"/>
          </a:xfrm>
        </p:spPr>
      </p:pic>
      <p:sp>
        <p:nvSpPr>
          <p:cNvPr id="5" name="TextovéPole 4"/>
          <p:cNvSpPr txBox="1"/>
          <p:nvPr/>
        </p:nvSpPr>
        <p:spPr>
          <a:xfrm>
            <a:off x="503177" y="4790574"/>
            <a:ext cx="1112541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Ferinject</a:t>
            </a:r>
            <a:r>
              <a:rPr lang="cs-CZ" sz="2800" b="1" dirty="0">
                <a:solidFill>
                  <a:srgbClr val="FF0000"/>
                </a:solidFill>
              </a:rPr>
              <a:t> 20mg/kg</a:t>
            </a:r>
            <a:r>
              <a:rPr lang="cs-CZ" sz="2800" dirty="0">
                <a:solidFill>
                  <a:srgbClr val="FF0000"/>
                </a:solidFill>
              </a:rPr>
              <a:t>, u léčených pacientů </a:t>
            </a:r>
            <a:r>
              <a:rPr lang="cs-CZ" sz="2800" b="1" dirty="0">
                <a:solidFill>
                  <a:srgbClr val="FF0000"/>
                </a:solidFill>
              </a:rPr>
              <a:t>růst </a:t>
            </a:r>
            <a:r>
              <a:rPr lang="cs-CZ" sz="2800" b="1" dirty="0" err="1">
                <a:solidFill>
                  <a:srgbClr val="FF0000"/>
                </a:solidFill>
              </a:rPr>
              <a:t>Hgb</a:t>
            </a:r>
            <a:r>
              <a:rPr lang="cs-CZ" sz="2800" b="1" dirty="0">
                <a:solidFill>
                  <a:srgbClr val="FF0000"/>
                </a:solidFill>
              </a:rPr>
              <a:t> a při </a:t>
            </a:r>
            <a:r>
              <a:rPr lang="cs-CZ" sz="2800" dirty="0">
                <a:solidFill>
                  <a:srgbClr val="FF0000"/>
                </a:solidFill>
              </a:rPr>
              <a:t>dosažení </a:t>
            </a:r>
            <a:r>
              <a:rPr lang="cs-CZ" sz="2800" dirty="0" err="1">
                <a:solidFill>
                  <a:srgbClr val="FF0000"/>
                </a:solidFill>
              </a:rPr>
              <a:t>předoper</a:t>
            </a:r>
            <a:r>
              <a:rPr lang="cs-CZ" sz="2800" dirty="0">
                <a:solidFill>
                  <a:srgbClr val="FF0000"/>
                </a:solidFill>
              </a:rPr>
              <a:t>. </a:t>
            </a:r>
          </a:p>
          <a:p>
            <a:r>
              <a:rPr lang="cs-CZ" sz="2800" b="1" dirty="0" err="1">
                <a:solidFill>
                  <a:srgbClr val="FF0000"/>
                </a:solidFill>
              </a:rPr>
              <a:t>Hgb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&gt;</a:t>
            </a:r>
            <a:r>
              <a:rPr lang="cs-CZ" sz="2800" b="1" dirty="0">
                <a:solidFill>
                  <a:srgbClr val="FF0000"/>
                </a:solidFill>
              </a:rPr>
              <a:t> 130g/l </a:t>
            </a:r>
            <a:r>
              <a:rPr lang="cs-CZ" sz="2800" dirty="0">
                <a:solidFill>
                  <a:srgbClr val="FF0000"/>
                </a:solidFill>
              </a:rPr>
              <a:t>pak </a:t>
            </a:r>
            <a:r>
              <a:rPr lang="cs-CZ" sz="2800" b="1" dirty="0">
                <a:solidFill>
                  <a:srgbClr val="FF0000"/>
                </a:solidFill>
              </a:rPr>
              <a:t>i snížení pravděpodobnosti potřeby transfuzní terapie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u 54% z nich vs. u 28% těch, co nedosáhli hranice 130g/l a 22% neléčených.</a:t>
            </a:r>
          </a:p>
        </p:txBody>
      </p:sp>
    </p:spTree>
    <p:extLst>
      <p:ext uri="{BB962C8B-B14F-4D97-AF65-F5344CB8AC3E}">
        <p14:creationId xmlns:p14="http://schemas.microsoft.com/office/powerpoint/2010/main" val="1815125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Metaanalýza</a:t>
            </a:r>
            <a:r>
              <a:rPr lang="cs-CZ" b="1" dirty="0"/>
              <a:t> z kardiochirurgie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58" y="1603260"/>
            <a:ext cx="11448969" cy="3946747"/>
          </a:xfrm>
        </p:spPr>
      </p:pic>
    </p:spTree>
    <p:extLst>
      <p:ext uri="{BB962C8B-B14F-4D97-AF65-F5344CB8AC3E}">
        <p14:creationId xmlns:p14="http://schemas.microsoft.com/office/powerpoint/2010/main" val="1361262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Metaanalýza</a:t>
            </a:r>
            <a:r>
              <a:rPr lang="cs-CZ" b="1" dirty="0"/>
              <a:t> z kardiochirurgie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16" y="6236153"/>
            <a:ext cx="10515600" cy="621847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53" y="1496484"/>
            <a:ext cx="9344526" cy="473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6516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4095</Words>
  <Application>Microsoft Office PowerPoint</Application>
  <PresentationFormat>Širokoúhlá obrazovka</PresentationFormat>
  <Paragraphs>190</Paragraphs>
  <Slides>12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Perioperační hospodaření  se železem</vt:lpstr>
      <vt:lpstr>Východiska z ERAS guidelines ESTS (2019)</vt:lpstr>
      <vt:lpstr>Definice anemie se sideropenií před operací</vt:lpstr>
      <vt:lpstr>Předoperační železo v břišní chirurgii</vt:lpstr>
      <vt:lpstr>Předoperační železo v břišní chirurgii</vt:lpstr>
      <vt:lpstr>Předoperační železo v kardiochirurgii</vt:lpstr>
      <vt:lpstr>Předoperační železo v kardiochirurgii</vt:lpstr>
      <vt:lpstr>Metaanalýza z kardiochirurgie</vt:lpstr>
      <vt:lpstr>Metaanalýza z kardiochirurgie</vt:lpstr>
      <vt:lpstr>Metaanalýza z různých chirurgických oborů</vt:lpstr>
      <vt:lpstr>Závěrem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Anémie u pacienta k resekci plic</dc:title>
  <dc:creator>Kamelander Jan</dc:creator>
  <cp:lastModifiedBy>Vít Pavelka</cp:lastModifiedBy>
  <cp:revision>52</cp:revision>
  <dcterms:created xsi:type="dcterms:W3CDTF">2022-09-13T16:17:11Z</dcterms:created>
  <dcterms:modified xsi:type="dcterms:W3CDTF">2023-01-18T20:59:50Z</dcterms:modified>
</cp:coreProperties>
</file>