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29" r:id="rId3"/>
    <p:sldId id="330" r:id="rId4"/>
    <p:sldId id="354" r:id="rId5"/>
    <p:sldId id="362" r:id="rId6"/>
    <p:sldId id="290" r:id="rId7"/>
    <p:sldId id="358" r:id="rId8"/>
    <p:sldId id="361" r:id="rId9"/>
    <p:sldId id="305" r:id="rId10"/>
    <p:sldId id="363" r:id="rId11"/>
    <p:sldId id="364" r:id="rId12"/>
    <p:sldId id="366" r:id="rId13"/>
    <p:sldId id="356" r:id="rId14"/>
    <p:sldId id="312" r:id="rId15"/>
    <p:sldId id="311" r:id="rId16"/>
    <p:sldId id="320" r:id="rId17"/>
    <p:sldId id="319" r:id="rId18"/>
    <p:sldId id="318" r:id="rId19"/>
    <p:sldId id="323" r:id="rId20"/>
    <p:sldId id="322" r:id="rId21"/>
    <p:sldId id="321" r:id="rId22"/>
    <p:sldId id="317" r:id="rId23"/>
    <p:sldId id="316" r:id="rId24"/>
    <p:sldId id="315" r:id="rId25"/>
    <p:sldId id="368" r:id="rId26"/>
    <p:sldId id="369" r:id="rId27"/>
    <p:sldId id="367" r:id="rId28"/>
    <p:sldId id="310" r:id="rId29"/>
    <p:sldId id="355" r:id="rId30"/>
    <p:sldId id="331" r:id="rId31"/>
    <p:sldId id="348" r:id="rId32"/>
    <p:sldId id="349" r:id="rId33"/>
    <p:sldId id="352" r:id="rId34"/>
    <p:sldId id="347" r:id="rId35"/>
    <p:sldId id="346" r:id="rId36"/>
    <p:sldId id="345" r:id="rId37"/>
    <p:sldId id="370" r:id="rId38"/>
    <p:sldId id="328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5" autoAdjust="0"/>
    <p:restoredTop sz="94623" autoAdjust="0"/>
  </p:normalViewPr>
  <p:slideViewPr>
    <p:cSldViewPr>
      <p:cViewPr varScale="1">
        <p:scale>
          <a:sx n="112" d="100"/>
          <a:sy n="112" d="100"/>
        </p:scale>
        <p:origin x="208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0A35-121B-499A-8C16-44A98E1F8BD5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6444D-D117-4BB3-8B3A-08BDE7D44A6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59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5144F-F222-45FD-B277-2E3064352336}" type="datetimeFigureOut">
              <a:rPr lang="cs-CZ" smtClean="0"/>
              <a:pPr/>
              <a:t>19.01.2023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6D8B-4DB3-4D97-BA33-66229A384AA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5016"/>
            <a:ext cx="2333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0" y="44291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i="1" dirty="0"/>
          </a:p>
          <a:p>
            <a:pPr algn="ctr"/>
            <a:endParaRPr lang="cs-CZ" i="1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733256"/>
            <a:ext cx="3528392" cy="81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395536" y="285293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83568" y="414908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 err="1"/>
              <a:t>Szkorupa</a:t>
            </a:r>
            <a:r>
              <a:rPr lang="cs-CZ" sz="2000" i="1" dirty="0"/>
              <a:t> M.¹, </a:t>
            </a:r>
            <a:r>
              <a:rPr lang="cs-CZ" sz="2000" i="1" dirty="0" err="1"/>
              <a:t>Klos</a:t>
            </a:r>
            <a:r>
              <a:rPr lang="cs-CZ" sz="2000" i="1" dirty="0"/>
              <a:t> D. ¹, Chudáček J.¹, Jakubec P. ², Melichar B.³</a:t>
            </a:r>
          </a:p>
          <a:p>
            <a:pPr marL="514350" indent="-514350"/>
            <a:r>
              <a:rPr lang="cs-CZ" sz="2000" i="1" dirty="0" err="1"/>
              <a:t>I</a:t>
            </a:r>
            <a:r>
              <a:rPr lang="cs-CZ" sz="2000" i="1" dirty="0"/>
              <a:t>.Chirurgická klinika FN a LF UP Olomouc¹</a:t>
            </a:r>
          </a:p>
          <a:p>
            <a:pPr marL="514350" indent="-514350"/>
            <a:r>
              <a:rPr lang="cs-CZ" sz="2000" i="1" dirty="0"/>
              <a:t>Klinika plicních nemocí a tuberkulózy FN a LF UP Olomouc²</a:t>
            </a:r>
          </a:p>
          <a:p>
            <a:pPr marL="514350" indent="-514350"/>
            <a:r>
              <a:rPr lang="cs-CZ" sz="2000" i="1" dirty="0"/>
              <a:t>Onkologická klinika FN a LF UP Olomouc³</a:t>
            </a:r>
          </a:p>
          <a:p>
            <a:pPr marL="514350" indent="-514350"/>
            <a:r>
              <a:rPr lang="cs-CZ" sz="2000" i="1" dirty="0"/>
              <a:t>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51520" y="2780928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CHIRURGIE MALIGNÍHO PLEURÁLNÍHO MEZOTELIOMU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4C7A665-1323-49B6-AE3B-19BD2F20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534" y="116632"/>
            <a:ext cx="5510931" cy="18722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9D30814-2BDB-4486-9037-4FDF29177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180671"/>
            <a:ext cx="7992888" cy="10885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A56027-BB3E-49B7-9FCA-D6A6D7D30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8804"/>
            <a:ext cx="9144000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09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F5EA00F-57FE-476F-9ECB-DBD5F40E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0" y="0"/>
            <a:ext cx="8200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1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03F39A-4040-4773-83EB-7FF5A1841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58" y="1438654"/>
            <a:ext cx="5795772" cy="1045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2702CD-2196-415E-AC30-AA27AD282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2550793"/>
            <a:ext cx="4431509" cy="35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3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24768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07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61675" cy="608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26057" cy="60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A1D56A7B-9F4C-FE49-B5D9-647E2B087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5752" y="744399"/>
            <a:ext cx="6086550" cy="4609945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791675" y="770270"/>
            <a:ext cx="6086549" cy="456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MALIGNÍ PLEURÁLNÍ MEZOTELIOM </a:t>
            </a: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>
          <a:xfrm>
            <a:off x="251520" y="1124744"/>
            <a:ext cx="5616624" cy="5001419"/>
          </a:xfrm>
        </p:spPr>
        <p:txBody>
          <a:bodyPr>
            <a:normAutofit/>
          </a:bodyPr>
          <a:lstStyle/>
          <a:p>
            <a:r>
              <a:rPr lang="cs-CZ" sz="2000" i="1" dirty="0"/>
              <a:t>Agresivní maligní onemocnění pleury </a:t>
            </a:r>
          </a:p>
          <a:p>
            <a:pPr>
              <a:buNone/>
            </a:pPr>
            <a:r>
              <a:rPr lang="cs-CZ" sz="2000" i="1" dirty="0"/>
              <a:t>	- nízká incidence (muži -</a:t>
            </a:r>
            <a:r>
              <a:rPr lang="pl-PL" sz="2000" i="1" dirty="0"/>
              <a:t>10–66/1 000 000, ženy 1–25/1 000 000)</a:t>
            </a:r>
          </a:p>
          <a:p>
            <a:pPr>
              <a:buNone/>
            </a:pPr>
            <a:r>
              <a:rPr lang="pl-PL" sz="2000" i="1" dirty="0"/>
              <a:t>	- RF - azbest (50-80%), genetická, viry, záření, keram. vlákna, erionit</a:t>
            </a:r>
          </a:p>
          <a:p>
            <a:pPr>
              <a:buNone/>
            </a:pPr>
            <a:r>
              <a:rPr lang="pl-PL" sz="2000" i="1" dirty="0"/>
              <a:t>	- dlouhodobá expozice</a:t>
            </a:r>
          </a:p>
          <a:p>
            <a:pPr>
              <a:buNone/>
            </a:pPr>
            <a:r>
              <a:rPr lang="pl-PL" sz="2000" i="1" dirty="0"/>
              <a:t>	- typy (epiteloidní, sarkomatoidní, bifázický), podtypy</a:t>
            </a:r>
          </a:p>
          <a:p>
            <a:pPr>
              <a:buNone/>
            </a:pPr>
            <a:r>
              <a:rPr lang="pl-PL" sz="2000" i="1" dirty="0"/>
              <a:t>	- symptomatologie, diagnostika</a:t>
            </a:r>
            <a:endParaRPr lang="cs-CZ" sz="2000" i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052736"/>
            <a:ext cx="2493913" cy="511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437112"/>
            <a:ext cx="33337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3" y="-27384"/>
            <a:ext cx="9144001" cy="607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263.MOV" descr="IMG_0263.MOV">
            <a:hlinkClick r:id="" action="ppaction://media"/>
            <a:extLst>
              <a:ext uri="{FF2B5EF4-FFF2-40B4-BE49-F238E27FC236}">
                <a16:creationId xmlns:a16="http://schemas.microsoft.com/office/drawing/2014/main" id="{2910E66F-BA0D-724A-B7B0-FFB425AE1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3062.MOV" descr="IMG_3062.MOV">
            <a:hlinkClick r:id="" action="ppaction://media"/>
            <a:extLst>
              <a:ext uri="{FF2B5EF4-FFF2-40B4-BE49-F238E27FC236}">
                <a16:creationId xmlns:a16="http://schemas.microsoft.com/office/drawing/2014/main" id="{ADAB8FF0-08B9-9C40-93CE-FBA1B24B5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D6B6B1-1CBC-074C-BC9F-248DF6538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5008" y="332656"/>
            <a:ext cx="6858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77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62446" cy="608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24768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7" y="0"/>
            <a:ext cx="9144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42460"/>
            <a:ext cx="8229600" cy="77809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MALIGNÍ PLEURÁLNÍ MEZOTELIOM </a:t>
            </a:r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>
          <a:xfrm>
            <a:off x="215516" y="908720"/>
            <a:ext cx="8712968" cy="3816424"/>
          </a:xfrm>
        </p:spPr>
        <p:txBody>
          <a:bodyPr>
            <a:normAutofit/>
          </a:bodyPr>
          <a:lstStyle/>
          <a:p>
            <a:r>
              <a:rPr lang="cs-CZ" sz="1800" i="1" dirty="0"/>
              <a:t>Medián přežívání – I. 21 měsíců, II. 19 m, III. 14 m, IV. 10m</a:t>
            </a:r>
          </a:p>
          <a:p>
            <a:r>
              <a:rPr lang="cs-CZ" sz="1800" i="1" dirty="0"/>
              <a:t>Většina nemocných v pokročilém stádiu, rezistence k léčbě</a:t>
            </a:r>
          </a:p>
          <a:p>
            <a:r>
              <a:rPr lang="cs-CZ" sz="1800" i="1" dirty="0"/>
              <a:t>Prognostické faktory - PS 0-1 (performance status), ženské pohlaví, věk do 50 let, stadium I, epiteliální typ, objem nádoru, nepřítomnost bolestí na hrudníku v době diagnózy či normální počet trombocytů a leukocytů v periferní krvi.	</a:t>
            </a:r>
          </a:p>
          <a:p>
            <a:r>
              <a:rPr lang="cs-CZ" sz="1800" i="1" dirty="0"/>
              <a:t>Terapie – chirurgie – CRS, chemoterapie, radioterapie, imunoterapie, genová terapie, hypertermie, fotodynamická terapie. </a:t>
            </a:r>
          </a:p>
          <a:p>
            <a:r>
              <a:rPr lang="cs-CZ" sz="1800" i="1" dirty="0"/>
              <a:t>Chirurgie – EPD – rozšířená radikální </a:t>
            </a:r>
            <a:r>
              <a:rPr lang="cs-CZ" sz="1800" i="1" dirty="0" err="1"/>
              <a:t>pleurektomie</a:t>
            </a:r>
            <a:r>
              <a:rPr lang="cs-CZ" sz="1800" i="1" dirty="0"/>
              <a:t>/dekortikace, EPP – </a:t>
            </a:r>
            <a:r>
              <a:rPr lang="cs-CZ" sz="1800" i="1" dirty="0" err="1"/>
              <a:t>extrapleurální</a:t>
            </a:r>
            <a:r>
              <a:rPr lang="cs-CZ" sz="1800" i="1" dirty="0"/>
              <a:t> pneumonektomie, P/D </a:t>
            </a:r>
            <a:r>
              <a:rPr lang="cs-CZ" sz="1800" i="1" dirty="0" err="1"/>
              <a:t>pleurektomie</a:t>
            </a:r>
            <a:r>
              <a:rPr lang="cs-CZ" sz="1800" i="1" dirty="0"/>
              <a:t>, </a:t>
            </a:r>
            <a:r>
              <a:rPr lang="cs-CZ" sz="1800" i="1" dirty="0" err="1"/>
              <a:t>pleurodéza</a:t>
            </a:r>
            <a:r>
              <a:rPr lang="cs-CZ" sz="1800" i="1" dirty="0"/>
              <a:t> (talek)</a:t>
            </a:r>
          </a:p>
          <a:p>
            <a:r>
              <a:rPr lang="cs-CZ" sz="1800" i="1" dirty="0"/>
              <a:t>Parametr </a:t>
            </a:r>
            <a:r>
              <a:rPr lang="cs-CZ" sz="1800" b="1" i="1" dirty="0"/>
              <a:t>makroskopické radikální resekce</a:t>
            </a:r>
          </a:p>
          <a:p>
            <a:r>
              <a:rPr lang="cs-CZ" sz="1800" i="1" dirty="0"/>
              <a:t>MMT – </a:t>
            </a:r>
            <a:r>
              <a:rPr lang="cs-CZ" sz="1800" i="1" dirty="0" err="1"/>
              <a:t>multimodality</a:t>
            </a:r>
            <a:r>
              <a:rPr lang="cs-CZ" sz="1800" i="1" dirty="0"/>
              <a:t> </a:t>
            </a:r>
            <a:r>
              <a:rPr lang="cs-CZ" sz="1800" i="1" dirty="0" err="1"/>
              <a:t>treatment</a:t>
            </a:r>
            <a:r>
              <a:rPr lang="cs-CZ" sz="1800" i="1" dirty="0"/>
              <a:t> – selektivní skupina nemocných s mediánem přežívání 30-51 měsíců	</a:t>
            </a: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2"/>
            <a:ext cx="3107031" cy="21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725142"/>
            <a:ext cx="2846089" cy="21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725143"/>
            <a:ext cx="3131840" cy="21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78"/>
            <a:ext cx="9189512" cy="682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" y="9380"/>
            <a:ext cx="9141665" cy="684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976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976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78" y="0"/>
            <a:ext cx="9165178" cy="685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19"/>
            <a:ext cx="9203044" cy="687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976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C2A5F93-DCA3-0C4E-A20D-CC0AA8A81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036"/>
            <a:ext cx="9237712" cy="6870091"/>
          </a:xfrm>
        </p:spPr>
      </p:pic>
    </p:spTree>
    <p:extLst>
      <p:ext uri="{BB962C8B-B14F-4D97-AF65-F5344CB8AC3E}">
        <p14:creationId xmlns:p14="http://schemas.microsoft.com/office/powerpoint/2010/main" val="2446976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6712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D302EE1-A7AB-3243-8654-E422462E3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6"/>
            <a:ext cx="9144000" cy="6823094"/>
          </a:xfrm>
        </p:spPr>
      </p:pic>
    </p:spTree>
    <p:extLst>
      <p:ext uri="{BB962C8B-B14F-4D97-AF65-F5344CB8AC3E}">
        <p14:creationId xmlns:p14="http://schemas.microsoft.com/office/powerpoint/2010/main" val="2446976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6225.MOV" descr="IMG_6225.MOV">
            <a:hlinkClick r:id="" action="ppaction://media"/>
            <a:extLst>
              <a:ext uri="{FF2B5EF4-FFF2-40B4-BE49-F238E27FC236}">
                <a16:creationId xmlns:a16="http://schemas.microsoft.com/office/drawing/2014/main" id="{9ABC07C7-F2D3-4B4B-BCC8-FC00A23CB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692" y="0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Obrázek 8" descr="Bez názv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6162675"/>
            <a:ext cx="2333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0" y="4668016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cs-CZ" sz="5400" b="1" i="1" dirty="0">
                <a:solidFill>
                  <a:prstClr val="black"/>
                </a:solidFill>
              </a:rPr>
              <a:t>DĚKUJI ZA POZORNOST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2776"/>
            <a:ext cx="91519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CDC6959-3B57-4DF1-97DF-44DFEBB88EB8}"/>
              </a:ext>
            </a:extLst>
          </p:cNvPr>
          <p:cNvSpPr txBox="1"/>
          <p:nvPr/>
        </p:nvSpPr>
        <p:spPr>
          <a:xfrm>
            <a:off x="3347864" y="5733256"/>
            <a:ext cx="197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marek.szkorupa@fnol.cz</a:t>
            </a:r>
          </a:p>
        </p:txBody>
      </p:sp>
    </p:spTree>
    <p:extLst>
      <p:ext uri="{BB962C8B-B14F-4D97-AF65-F5344CB8AC3E}">
        <p14:creationId xmlns:p14="http://schemas.microsoft.com/office/powerpoint/2010/main" val="12100227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 VERSUS EPD</a:t>
            </a: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1128"/>
            <a:ext cx="3107031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581128"/>
            <a:ext cx="2846089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587417"/>
            <a:ext cx="3131840" cy="227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268760"/>
            <a:ext cx="8713788" cy="312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22E08E35-7508-D5C3-990B-BB2C3011B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97" y="-99392"/>
            <a:ext cx="9215297" cy="70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HITHOC - </a:t>
            </a:r>
            <a:r>
              <a:rPr lang="cs-CZ" sz="2800" dirty="0" err="1">
                <a:solidFill>
                  <a:schemeClr val="bg1"/>
                </a:solidFill>
              </a:rPr>
              <a:t>Hyperthermic</a:t>
            </a:r>
            <a:r>
              <a:rPr lang="cs-CZ" sz="2800" dirty="0">
                <a:solidFill>
                  <a:schemeClr val="bg1"/>
                </a:solidFill>
              </a:rPr>
              <a:t>-</a:t>
            </a:r>
            <a:r>
              <a:rPr lang="cs-CZ" sz="2800" dirty="0" err="1">
                <a:solidFill>
                  <a:schemeClr val="bg1"/>
                </a:solidFill>
              </a:rPr>
              <a:t>intraoperative</a:t>
            </a:r>
            <a:r>
              <a:rPr lang="cs-CZ" sz="2800" dirty="0">
                <a:solidFill>
                  <a:schemeClr val="bg1"/>
                </a:solidFill>
              </a:rPr>
              <a:t>-</a:t>
            </a:r>
            <a:r>
              <a:rPr lang="cs-CZ" sz="2800" dirty="0" err="1">
                <a:solidFill>
                  <a:schemeClr val="bg1"/>
                </a:solidFill>
              </a:rPr>
              <a:t>intrapleural</a:t>
            </a:r>
            <a:r>
              <a:rPr lang="cs-CZ" sz="2800" dirty="0">
                <a:solidFill>
                  <a:schemeClr val="bg1"/>
                </a:solidFill>
              </a:rPr>
              <a:t>-</a:t>
            </a:r>
            <a:r>
              <a:rPr lang="cs-CZ" sz="2800" dirty="0" err="1">
                <a:solidFill>
                  <a:schemeClr val="bg1"/>
                </a:solidFill>
              </a:rPr>
              <a:t>chemotherapy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>
          <a:xfrm>
            <a:off x="251520" y="1124744"/>
            <a:ext cx="6552728" cy="5001419"/>
          </a:xfrm>
        </p:spPr>
        <p:txBody>
          <a:bodyPr>
            <a:normAutofit fontScale="92500" lnSpcReduction="10000"/>
          </a:bodyPr>
          <a:lstStyle/>
          <a:p>
            <a:r>
              <a:rPr lang="cs-CZ" sz="2000" i="1" dirty="0"/>
              <a:t>HIPEC + HITHOC - moderní metody terapie peritoneálních a pleurálních malignit kombinací cytoreduktivní chirurgie s </a:t>
            </a:r>
            <a:r>
              <a:rPr lang="cs-CZ" sz="2000" i="1" dirty="0" err="1"/>
              <a:t>perioperačním</a:t>
            </a:r>
            <a:r>
              <a:rPr lang="cs-CZ" sz="2000" i="1" dirty="0"/>
              <a:t> </a:t>
            </a:r>
            <a:r>
              <a:rPr lang="cs-CZ" sz="2000" i="1" dirty="0" err="1"/>
              <a:t>intrakavitárním</a:t>
            </a:r>
            <a:r>
              <a:rPr lang="cs-CZ" sz="2000" i="1" dirty="0"/>
              <a:t> podáním cytostatik.</a:t>
            </a:r>
          </a:p>
          <a:p>
            <a:r>
              <a:rPr lang="cs-CZ" sz="2000" i="1" dirty="0"/>
              <a:t>Historie HITHOC – 90. léta – </a:t>
            </a:r>
            <a:r>
              <a:rPr lang="cs-CZ" sz="2000" i="1" dirty="0" err="1"/>
              <a:t>Carry</a:t>
            </a:r>
            <a:r>
              <a:rPr lang="cs-CZ" sz="2000" i="1" dirty="0"/>
              <a:t>, </a:t>
            </a:r>
            <a:r>
              <a:rPr lang="cs-CZ" sz="2000" i="1" dirty="0" err="1"/>
              <a:t>Ratto</a:t>
            </a:r>
            <a:r>
              <a:rPr lang="cs-CZ" sz="2000" i="1" dirty="0"/>
              <a:t>, </a:t>
            </a:r>
            <a:r>
              <a:rPr lang="cs-CZ" sz="2000" i="1" dirty="0" err="1"/>
              <a:t>Yellin</a:t>
            </a:r>
            <a:r>
              <a:rPr lang="cs-CZ" sz="2000" i="1" dirty="0"/>
              <a:t>, </a:t>
            </a:r>
          </a:p>
          <a:p>
            <a:r>
              <a:rPr lang="cs-CZ" sz="2000" i="1" dirty="0"/>
              <a:t>Indikace HITHOC – MPM, maligní </a:t>
            </a:r>
            <a:r>
              <a:rPr lang="cs-CZ" sz="2000" i="1" dirty="0" err="1"/>
              <a:t>thymom</a:t>
            </a:r>
            <a:r>
              <a:rPr lang="cs-CZ" sz="2000" i="1" dirty="0"/>
              <a:t>, experimentálně i jiné maligní pleurální diseminace (ca plic, ca prsu, ca ovaria)</a:t>
            </a:r>
          </a:p>
          <a:p>
            <a:r>
              <a:rPr lang="cs-CZ" sz="2000" i="1" dirty="0"/>
              <a:t>Metodika – cytoreduktivní chirurgický výkon (makroskopicky maximálně radikální resekce) následovaný </a:t>
            </a:r>
            <a:r>
              <a:rPr lang="cs-CZ" sz="2000" i="1" dirty="0" err="1"/>
              <a:t>intratorakální</a:t>
            </a:r>
            <a:r>
              <a:rPr lang="cs-CZ" sz="2000" i="1" dirty="0"/>
              <a:t> </a:t>
            </a:r>
            <a:r>
              <a:rPr lang="cs-CZ" sz="2000" i="1" dirty="0" err="1"/>
              <a:t>laváží</a:t>
            </a:r>
            <a:r>
              <a:rPr lang="cs-CZ" sz="2000" i="1" dirty="0"/>
              <a:t> cytostatikem ohřátým na 38-43°C pomocí extrakorporální pumpy. Uzavřený systém </a:t>
            </a:r>
            <a:r>
              <a:rPr lang="cs-CZ" sz="2000" i="1" dirty="0" err="1"/>
              <a:t>laváže</a:t>
            </a:r>
            <a:r>
              <a:rPr lang="cs-CZ" sz="2000" i="1" dirty="0"/>
              <a:t>. Nejužívanější cytostatika – cisplatina, </a:t>
            </a:r>
            <a:r>
              <a:rPr lang="cs-CZ" sz="2000" i="1" dirty="0" err="1"/>
              <a:t>doxorubicin</a:t>
            </a:r>
            <a:r>
              <a:rPr lang="cs-CZ" sz="2000" i="1" dirty="0"/>
              <a:t>, </a:t>
            </a:r>
            <a:r>
              <a:rPr lang="cs-CZ" sz="2000" i="1" dirty="0" err="1"/>
              <a:t>mitomycin</a:t>
            </a:r>
            <a:r>
              <a:rPr lang="cs-CZ" sz="2000" i="1" dirty="0"/>
              <a:t>.</a:t>
            </a:r>
          </a:p>
          <a:p>
            <a:r>
              <a:rPr lang="cs-CZ" sz="2000" i="1" dirty="0"/>
              <a:t>Mechanismus účinku -  lokální účinek cytostatika s omezenou systémovou toxicitou, potencovaný vyšší teplotou roztoku se zvýšenou vnímavostí nádorových buněk. Průnik cytostatika do plicní tkáně 3-4 mm.</a:t>
            </a:r>
          </a:p>
          <a:p>
            <a:r>
              <a:rPr lang="cs-CZ" sz="2000" i="1" dirty="0"/>
              <a:t>Cíl – prodloužení doby do progrese nemoci a prodloužení celkového přežívání</a:t>
            </a:r>
          </a:p>
          <a:p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0040" y="1196752"/>
            <a:ext cx="2213960" cy="506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5AA1A6-B071-43C2-891E-F7DF6499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534" y="116632"/>
            <a:ext cx="5510931" cy="18722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3EDEF8-4343-4B92-AE01-67449025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244411"/>
            <a:ext cx="6974376" cy="45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5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307353-DB4C-4BD8-BBD1-9CADAA2F6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" y="0"/>
            <a:ext cx="8971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7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Bez názv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162675"/>
            <a:ext cx="2333625" cy="695325"/>
          </a:xfrm>
          <a:prstGeom prst="rect">
            <a:avLst/>
          </a:prstGeom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3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AutoShape 14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4" name="AutoShape 16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6" name="AutoShape 18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8" name="AutoShape 20" descr="Výsledek obrázku pro cricotracheal resection grillo-pear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0" name="AutoShape 22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2" name="AutoShape 24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4" name="AutoShape 26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96" name="AutoShape 28" descr="data:image/jpeg;base64,/9j/4AAQSkZJRgABAQAAAQABAAD/2wCEAAkGBxMTEhUUEhMVFhUXGRwaGBgYGBobGBYaFhcaGhgcGB0YHCgiHRolGyAcIjEhKCorLi4uHB8zODMtNygtLisBCgoKDg0OGhAQGywkHxwsLCwsLCwsLCwsLCwsLCwsLCwsLCwsLCwsLCwsLCwsLCwsLCwsLCwsLCwsLCwsLDcsLP/AABEIAKcBLgMBIgACEQEDEQH/xAAbAAEAAwEBAQEAAAAAAAAAAAAABAUGAwIBB//EAEQQAAIBAgQDBgIGCAMHBQAAAAECAwARBBIhMQVBUQYTImFxgTKRFCNCYoKhB1JykrGywfAVotEkM0NTc9LxFmOz0+H/xAAYAQEBAQEBAAAAAAAAAAAAAAAAAQIDBP/EAB8RAQEBAAICAwEBAAAAAAAAAAABEQIxAyESIkFRE//aAAwDAQACEQMRAD8A/QuzUzMMPPne+JZ2ZSSRkaMuot9whVB6eta+sdwEiGKC5sMO8kLg2uq5u7D+S51GvQ32rY1ItKUpVQpSlApSlAqJxKRgoVDlZyFDWvl5s2ulwoJF9L2qXVe0wZzJtHGpsxOjE2uR5ADfzPSg4dnpH+uR5DJkksrNbNlMaNZiAATcn5ireoHBoSseZhZpCZG6jNbKD5hAq+1T6BXPETBEZ22UFj6AXNdK4Y+HPFIn6yMvzUigo+z/ABCdmiEzBu/jklAsB3eR4xlFt1s41Ot189NHWY7OzaYRmsQ0BjDcw4ytl/EqsfwVp6kKUpSqFKUoFKUoFUvHOJTR5jEqFYgGkzX8WhJRbEZTlF7m+4010t5ZAoLMQANyapsXEXjCEWadzcHQhDvfowiAHrUF5SlKoUpSgUpSgUpSgUpSgUpSgUpSgzHEohBijJbNHiFIdSLgsq+IWOhLRi9vuN1qegaAK0ZaTD6XX4mjU7Mh3ZBzU3Nttsp69osKzwNkGaRLSRjq6ahfxar6MaocBj8kqGOT6mZVaNd1swvdRuDr/Cp0s9tbHOrAMrKVOoIIII8iK4DikGcJ30Wc6Bc65ifIXvVR9ERyS+GgZ7k5mjQk9NSOlSpJWIymNWjIsykC1rai21qaYuKVXcNcoxhYlgBmiYm5aPTQk6lkJAvzBQkkk1OnlCKzMbKoJJ6AC5qo8T4pEtndVvtmYC/pevayKdQQfQ1X4RWCmRl+sk1IO6r9lPYbja5Y866nAROPFDEb9UU/0oPWInVmMYYWGsmvwryB6Fv4A1AxMhlkWIfA3ibyjU6j8TWW3TP0r73JDBFVVjvbKAAAfIDbma99nUuskx3kc5fKOMlIx6Gxf1c1FW9KUqoUpSgyUkCxTyQS37ma0iEGxQ57kqRqMkhBuNs6edXUeJkiZUmIZGNkltbxclkA0BPJhYE6WBtmjdrIR3SzWv3LXbzibwy36gIc9uqLULBYqQPJBJlkSxyhhe62tY9R6ip0vbU18DDrVEsaMLGAWAFwdR52U6WoMOtwBEsZ+xIigFDfTbltdToedNMX1KjcPxJdfEAHU5XA2DDp5EWI8iK+cRxBRPALuxCoOWY8z5AXY+QNVEq9Kqv8NhBAMSOw1LsoLlupYi9z1rtiMEmU+AWsdPXy2oPrzK130IBsnQsNCfnoPQ9a4cKYyu0p2F4087H6w+mYZfwE7GoGMkk7s5bLISsUdvstIQoa21lBzW+6av8AC4dY0VEFlUBQOgAsKiutKUqoUpSgUpSgUpSgUpSgUpSgUpSgVjcTgjE8kdrhHOIh6hZWJlUfsyXNtgHQVsqpuOjLJhntp3hjc/dlQgD0Mgj/ACqVZcSuGzB41YdPzqSEFrWqq4M2SR4jtqV9KuDSFQcTh8wsDlZTmR7XytqNuYIuCOhI0r6YZZMve5AoIJCEnvCDdb3Ast7G2t9r2veRKK7R7Cqj4i8zzr3SvEpsp9KCux0uSKWQalUYjzNtPfapnDsMIoo4xsiKv7qgVCxovGg2zSR+9pAxHuAfnVrQKUpQKUpQeXUEEEXB0I6g1i0w5hsDcthmMebmYWF4mPWynL6qa21UPFY7YpLjwTROh/ajYOg9crSn2NSrKtYiGUEagivTxgjaq7s/MSpjbdDb25VamkSq+WNgweMgP8LK18sija5AJDDkbHmDuCOqwsXzva4BCKNQoO7EkasdPT511Yaj1qTVHkJXmc+E10qPij8I86CBPFmmw66WUvKfwrkX+c/Kreq/DkHESaarGgv+0XJ/pVhQKUr5eg+0pSgUpSgUpSgUpSgUpSgUpSgVB43hDLA6D4rXTydDmQ+zAVOqLxPFiKGSQ7IjN+6CaCibEq0mHnGzop87PY/3/YrSedYifEphcFBJO4AjEaMzbFgBc3H3he/Krr/1HGYg4YZWGjXAU9Nb2rMasSuLY4IpJNrAkHTQAXZj5Aa1iP0c9r55JJY8U5cZgUJUBkVzZQbDWxsD6g9a6cd4ok0MyqyFz3UVgQ1lkcvJextZlUC33fOs7wtY4Zs0jAKVZHNrAK4/7gtS326cfHvG3+P2uueIHhPpWe7P9r8POiATRmTIuYZhfMRrpvvertsYvUdfQdT0rWuKLxLQQk7CZPm10H5kVaVU8TmjkgzKwZQ8bAggi6yow29KtqoUpSgUpSgVUdqEAh73nh2E3oqXEtvMxGQe9W9UnbNv9jlUX+syxabgTOsbEeisT7UHKDwYs6fGLe4G5/v/APL1qxnaDj0WEeB5SRnvspIAAuCSB4Ra+p6e9d8d2yw+T/exa/eDA/ums7jVmvXbDiTLEe7cq5KqGUi4ZtQBcWuFDP6L5ivfYfjTyxiOZs0gzDMbXbKRe9ueUqfc9KyXaCdsTDG0LEACR2IB8ReZYVCluiggHkDVf2Y4j9Dzd53hHexsoALEAArJ8IvYqxqb7ayfF+z1wnXVfeqThvbHCzWyyoCdlYlWPLQNY2qRiO0mGRlDyBcxyrc2zHey3301rWxzd8FpiZx9yI//ACD+lWdVP0pRiviFmhH+Vzb+Y1MbHp5n2/1psNdcW5VHYbhSfkK/POAkvK5kZmYRxWYsxYeHMbNe4uxJ0sK3LYwOGWxF1P8AA1h+zhBe45xJ+QWuviyyscq1fD8bIHRGbOrEi5HiHhJ3G40tqPeryszG1pIv+oPzBFaapzmVePRSlKw0UpSgUpSgrJOK5ZHUr4Y9WPjJsEDaWTLz2zXro/FoxuHHL4Tq1wCo6kEj8+htJfDKQwI0f4t9dAP4AVybhsZYsV1Jv8TWBBBuBewNwNRvQfMHxASOyhWGUA3PUlgR6gqRUyuEOERGLKLE76nXxM217bsfnXegVU9q1Jwc9v8Alk6C+g1OnpVtXxlBFjqDuKD8/wC2OFaSLBhPhaRlYDYkoXB/yE1DwPZPCxK4njKhrlZADlTNqysQPCQdi2lrDlrN4vDJhZsPBnBw4ZpIiQcwKAr3ZN7WCvvvYeRNanH8TCws9vhQt+6pNYxvWCwnD4oyVgcMjOGNiDcxRt05WmQ+wql40pAe1rgEgeY1H51u+0GCWJcM2hY5lZzuxdM7E23uU25egrG8ajzZh1Fum+grN7erw++FbAdlMLPCpCC0gVs1uoDA/I1kO0/A0OWKCZmFx3oLnuQqkXBF7G+21tD6Vu+znDUHeQSAsI8uTMxP1bDQWJtYEMPS1TMbgMPlZbC5UjS2gItp0rWPLqg7Mo4waowA72eNYwLC6BgzEDkTGruR61vKzvZiHvPrXIIjZ44wtwgtYO1iSS9wVvfQAgbm+irUZvZSlKqFKUoFUXbFPqFYkhUlRmt0vlJPkM1zysDV7XOeFXVkcBlYFWB2IYWIPkRQYXtPwwz4yDmjYc+E/D4HF9Ntc4FfT2dhjh7uXDsQPhkRS1xrYOAcwI2va3O42pKGwvEI42dmQp/s+Yi9rjvVHNiCENzc2I8zV7xjFZgqN8LSRq3mGkUEHyOx8jWcb1mcLCgjlCaKqwBR0z4h5P4MDVVg7LPG7Gw77KQRcEvGAAeXxWNaHtJikjxEwbTP3H+UsdPQD86pOGRR4iTuXAIZ3bKbbCG17ct9/SsWe1z0usdhILguFDDQCwzegFUhwg7zNGLZjkUac7gkn0JrecCdfokTPlJyC5AtmIFidOtVvaKYd3eKyyDSPQau/hUai2pIrF8M3dcvhqVw/BFpXFxaNVS+92IzsPYFfnVovDRzY+1hXfB4VY1CrtqSSbkkm7Ek6kk63rvXWcOMPjEYYJRte9jz6ivznsy9nQHQtCLeeUqD/Cv0+qDF9loybxu0et8ujJf9ltvYiu3js4pYjW8Uf/UT+YCtRWd4X2ddGBlmzBbFVQMoJBvdgWO1thbnWipzstOMwpSlYaKUpQKizYglikdsw+Jj8KX2v1a2uX3Nri/TGT5EZug0HU8h7mwqDLEyqkKk53Jzvpfq7epOg8yOVB2weK8ZizFyBfPYaa/C2UABtdOo9NZ1csNh1jUKgsB/ZJPM+ddaCvjxjteRMrx7BR8Zt9oG9vw8xY35VNhlV1DKbg7Gq/GxmE98nw/8RORHNwORG5tuL868YrFDDtnIYxya+Fb5X9ByYa+qnrQW1KUoMz22wSz/AEWF3ZA0xbMpIYFIpCMpBuLkj2vVXjMDi4kIEqyHYLILX32ZbXFvInTWrD9JHgwgnAJaCVHUDTNnPdMPdXPvaoGF7TI6ZJPiFrq2j28wd/as1rihtineDCRygh4mkQte+buUyKb2BJZWBPneqTiJVWudgQT6A3NX8yK0UEq3GbEYhSLm1ryhfCeeVEqpxuFzzRxj7bKPmwB/K5rNerw361f8Hx7zNLLEGyyPYFhl8KeAb67gtoPtCpPGcPMsTnOobKxUBSxvvfW2l9zUvs9hgsEYaX4QQMqhScptrcne17i29ce0XEwkMyYdM7lCDqdMwygu2p56Dc1rHl1osBhFijWNNlFvMnck+ZNyfWpFeIlIUA6kAX+Ve60yUpSgUpSgUpSgyfaPBQT4xIsQoI7hu7vsC0iBjY+i/Oq3jPZ9lXLHNKg155l3uCC1yLVI/SNFJ3mCaAAyd46m4v8AVd0zPe2oGZUN+RAqDiuOzRpaaN1JBFzquuxDAaC/UCsVvi5422JYvJlYmOFiUOxMdzbpqT7VRQMcNPmiXNIwKLc/aksqsfQ209q1jTRyZJI8uV8NEdLci6205jb2qkwmGV5nvc5O7K2JHibERAai1TPb0cc/ztanh3DSiIrPkVQABfa2ii7c7eW9dcPw4LioWOcoBIQXP2rJl8NhsC+pF6lHiUKHwrdz6tIf4tb8qi4YzPjYmkbKojlYR6XuDGoLEbmzHQaDz5ajzVpqUpWmSlKUClKUClKUClKUEPixtGSdgyE+gkUmuMwti4ydjE6j1LRmw87Kx9qnzxB1ZW2YEH0ItVW8RlXu2bLPHYhhubbOOqnmPUHzC3pVZDxTKwixFkcgkG/gcKVBKk7HxDwnrpexNSTxGEf8WP8AeX/Wg949wsTk2sFYm+2xqHh50gw8QnYLZVW56ha5wucSFc+HD6OAT4pQNVJt8Kc7bnS9tRXSOJMQ3eMoaMArHcXDXIzPruNAAfInY0FnSlKCh7ZKDDHcAr9IgzA7Ed8tr/itXjF8HilT/dK6/q6Zhp9knf0Pzrx+kPN9BdU+NnhVNbWczplJPLW2tV/CeMSBAmIRo5eoFwxA3XLe/wCG4F9cu1ZrUZ84QQTiFGkEfed4VcMLN3TRDKX3BBW9j9kHnrxxkzrioxFYSXJU2uAVRiLi/WwrQT41MQ7p3iWkQorqQwSVWDR3YEgeIfOw51n+D5XnkaQWaMxrlbdXaUFrearHJ7XrLtx5ZxsbPBcCICq0juqqFAFlBtoSSNSeutdO0EMcWEkVQAbeEL+tmGWw5nNavU/aDNpDG8hI+yCE2/5hGUj9kkjpWa4u0hkTvAZHRkk7tPhiVJFYu17aBb6m17EKL1pxfo1KUrTJSlKBSlKBSlKDPdpJxHiMGxNrtJGPMtGWA+SH+zUmXDq66EC41VhdTfew5H008qz36UDGfoiTSNHGZWJZRfKVjYKW0Nlu1r9WWu8IxCR62mS2kguSRbQ+HM3yDeorNairwmGaJnzKqqSyrla63WzHkLE5ibeRqN2VwKy4olwSLMRe9rqOu1xnBtvU2ZZnjlQQvIG+sjkjaN1WZVsV0ckBh4CbaXPXTt2WwmJijUGBlazli5VRmdx5k2CKvI7mpjr8/pY1OHwMcK6BVHRdL+p51XYbGrPjlEe0MUmb1kZAADsfhJPTTrUbGQyOSss17f8AChuWN9gxHit5+EddK+8AwUkOITPlUPG4EagXQKyMCxGl99BoL7netOLWUpSqhSlKBSlKBSlKBSlKBXDE4VXte4I1VgbMvoR/DY13pQZGbFTGT60MQjOoIhluyXsC2Vcpa6qbiwtfTWvmJxGZWULMCQRfuZufolXUPGQZGQqABn1BLN9WwU3ULpe+lia6ScZiyFlJaylrBW+zmFibWW5UjXpWpzyJ8UPg6NMp74EKhAWMI8cdgNLq4DNbQa3XTar2uWGxCyKGU3U7HkfMdR58661lSlKUGZ/SPEpwEpe+VDG5AbLcLIul+vTzAqq7PYrMgVXXFIALrJpMvrm0YjqQNt6ve3Fhg3Y2yoUd77ZFdS5Potz7VnuG8ChZFeJhrqLklQNz3ZBDIf2SBrsaze2p00WL4FDMoDBXX9SZFlC9dW8X+avUHZ6JNUhwyte9xCL3677+dQf8FcWObEfgnLADzDWJ05WNe5s4HhnxeuljAW/Mxfneqi0eBrfWSk+SDILHqbk+4Iqn4xi4oo2hjsGkKrYasxlIQM53JsR4m6b16bhM8gs0ktts0jBRYjlHDbN+IiqvifAoIYWI8TKQQ7W0YG65ANF1001OlyaixvKUpWmSlKUClKUClKUGP/SMXyYcxLmkEha3LIEYOCPtA3XT/SoHZ7iaL4gkkOviCAtGf2kIunrlX1qw/SNO0ccDxoXkWXQDbJkbvCfICx9QK8YLikD5O9UI4tlz+E6j7DjQjf4Saze250tV4/hC1yygnTMUYaDzK16lx2CKjNJCwPJpAR7hjUqDDXAMcrW6GzDXzPiPzrmeFsxuzx+RWIBh7uzD8qrKBiu0UEaeAHINBkWyj3Nl9NajcAx7y4sGSMxjuWMYI1a7pnOuo+zy+dXMmDjTxkZnH231I815L7AVWcNnWTGjI2bJCxYjYl3UCx2PwtfppQ/GnpSlVClKUClKUClKUClKUClKUEF+FRkm+Y3ubF2sCxuSBewN/wCvWvh4TFYizWIIbxN4rlj4tddWPzqfSg5wQKgsosLk26X1NveulKUClKUFL2wiV8KySfAzxqwva4aVBb3NhWdwHZ9ogO4dgBtlIuQdNVfwPrz8J6k1edu4O8wbx3IWRo0dl3VGlUM3lbmeQueVVHDZMZhjklCyoAMrk5WP4z4S17CzZT5ms3tqdLPDYyeM5WMTX2zloWP7wYP6qasBxKUfHA1usZVwB57N8ga9Di8NrSHu9NRKMo9Lt4T7E15TCYQrmCQZDzAXKRz20qorcb2nF8kUUsj9MpFv2lPit55bVVY5MU4DzKscayxOyZhmsJVJFluDp1blsK0J45hI0yxPGw2CQ2b2ATQe9qz3F+0LSMsKwtGrTRLI0liQhkU3tGSFvtmYgetRW7pSlaZKUpQKUpQKUpQZbtzxJcP9Gd7kGUoQASbMjeKw5AgX9dNbA9+GYWCZA0ZUq19UKlCba3Gqk3vy3p2xsogkyd5aTIU08ayoQw8WhNwD7VE4bwWFi0mFLI2azDxI6m17NceLQiwdW30NZ/WvxO/wLJcxop8ld4rey3Un2FfXwk4BERlU/feNlHuQzV3z4lRup/aUj/NHce9hXPFcUlGg+jhvOQn8gAaqIcvZtpDfE4h3+4ui+/L5AV24TgI4cSFjABMLF9bsbOmQsSb/AK9veuEy4qbTvGCn9RTEvuz3cn00rj2c4QcPi2JYu0sPjY3JHcuMviYljfvDufsi1qitdSlK0yUpSgUpSgUpSgUpSgUpSgUpSgUpSgUpSgpu2EZbBzIAD3gEeuw71ghJ8gDc+lcOBwyxkq5vFlsFZs7A35EgHLb9Yk+wqb2mF8HiB/7Mn8hqk4TwxsiZJ3eOwse8cEi3XU7W00qVY0Zw8drDw35CwHnodPyrhLwtT8Ii9WiDH8iKgN2fhY5mwyOeshDX92zGvcXAI+eFw6jkAxt/IKDniVhjIE06i5sFusYJ8gPEfS9vKuPEZomVIYkYCRlW4jZUAY3JuVA2BPyqzj4aV+AQxjnlTW3qCP61U9plCLF9YxlMyCEXAu+b7KrYEBc1738INBq6UpVQpSlApSlApSlBn+2ZVYo5GTvAkq/V82z3Tw/eAbN+E1y4ZxBAD3ED3OrAd2NTp4jnsTYDXWrTj2DaWMKhs4dGB6ZXBO+4y3B8iaihHXR4VfYXQi/qQ9iB6EmpVelxmLOoghA+9M17edoiK+vxCbYpAD178/8A1V0UR8sOxPMZV/i5FelkUHXDMoGt8qH5BGJv7UEHvpC1jPGLjRYkLuOviJa/7orxwRyMVIr94WaNSjSZbkIxziyABdXTlc+1Wb4/TwRyHlbLl/ntpUHheGf6XLJKRfu0CKuyBmYsMx1YkqLmw2GlBfUpSqhXOedUF2Nhe3vXSo+LwokAuSCNiNx86DtHIGFwQQedfDKtgbix0Bvvfa1R5cFdMisVFzmPNs1ydeVyb6V4/wALS6HxeAWHiP8Af/k9aDvip8osurnRR/U9FHM12XbXeo4wS3zC4J00JG1e/o4/Wf8AeNB1Y2rysgsTcab67etFjA/83/jUaHhyKJAtx3hJbbdha9rW2oJSuCLggg7G+hp3g6j5/wB+VRBwxNrtl/VvpckEtffNcXvevh4VGd8x0tqx128/IGgmCQXtcX10v00Pyrm2KQGxdbnlcX12rnDgVVsy/Edzzbbf5V5HDYwQQLa3IGzG97t1N9flQSWmUGxYA9Li+u1eVxCEgBlJIuACNQDa/pfSuE3DkZizFiTbS+gsCAB8yff2ph+HRo2cA5rWuTyvf03oJlKUoOWJgDoyNsylT6MLGoj8IjvdRlOpupKm55krv73pSg+pgWGnfSW/Bf55K9vgtBaSQW55v43uKUoPP0Vzf659ukf/AG1HbhC3Rt3V1bOxzMQupFzsD0FhX2lBa0pSgUpSgUpSgUpSgUpSg+AUtSlAyigUClKD7SlKBSlKBSlKBSlKBSlKBSlKBSlKBSlK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781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409</Words>
  <Application>Microsoft Macintosh PowerPoint</Application>
  <PresentationFormat>Předvádění na obrazovce (4:3)</PresentationFormat>
  <Paragraphs>34</Paragraphs>
  <Slides>38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Calibri</vt:lpstr>
      <vt:lpstr>Motiv sady Office</vt:lpstr>
      <vt:lpstr>Prezentace aplikace PowerPoint</vt:lpstr>
      <vt:lpstr>MALIGNÍ PLEURÁLNÍ MEZOTELIOM </vt:lpstr>
      <vt:lpstr>MALIGNÍ PLEURÁLNÍ MEZOTELIOM </vt:lpstr>
      <vt:lpstr>EPP VERSUS EPD</vt:lpstr>
      <vt:lpstr>Prezentace aplikace PowerPoint</vt:lpstr>
      <vt:lpstr>HITHOC - Hyperthermic-intraoperative-intrapleural-chemotherapy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01763</dc:creator>
  <cp:lastModifiedBy>marek szkorupa</cp:lastModifiedBy>
  <cp:revision>539</cp:revision>
  <dcterms:created xsi:type="dcterms:W3CDTF">2010-05-15T20:56:05Z</dcterms:created>
  <dcterms:modified xsi:type="dcterms:W3CDTF">2023-01-19T20:24:58Z</dcterms:modified>
</cp:coreProperties>
</file>