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7"/>
  </p:notesMasterIdLst>
  <p:sldIdLst>
    <p:sldId id="256" r:id="rId2"/>
    <p:sldId id="297" r:id="rId3"/>
    <p:sldId id="296" r:id="rId4"/>
    <p:sldId id="295" r:id="rId5"/>
    <p:sldId id="298" r:id="rId6"/>
    <p:sldId id="299" r:id="rId7"/>
    <p:sldId id="300" r:id="rId8"/>
    <p:sldId id="301" r:id="rId9"/>
    <p:sldId id="302" r:id="rId10"/>
    <p:sldId id="303" r:id="rId11"/>
    <p:sldId id="304" r:id="rId12"/>
    <p:sldId id="292" r:id="rId13"/>
    <p:sldId id="293" r:id="rId14"/>
    <p:sldId id="305" r:id="rId15"/>
    <p:sldId id="306" r:id="rId16"/>
    <p:sldId id="308" r:id="rId17"/>
    <p:sldId id="317" r:id="rId18"/>
    <p:sldId id="309" r:id="rId19"/>
    <p:sldId id="310" r:id="rId20"/>
    <p:sldId id="311" r:id="rId21"/>
    <p:sldId id="312" r:id="rId22"/>
    <p:sldId id="318" r:id="rId23"/>
    <p:sldId id="319" r:id="rId24"/>
    <p:sldId id="316" r:id="rId25"/>
    <p:sldId id="285"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78" d="100"/>
          <a:sy n="78" d="100"/>
        </p:scale>
        <p:origin x="734" y="7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9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058E47-D01F-4FD4-963D-AA33A798BCC8}" type="datetimeFigureOut">
              <a:rPr lang="cs-CZ" smtClean="0"/>
              <a:t>20.01.2023</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11DD10-D38E-414C-B625-539709CB681A}" type="slidenum">
              <a:rPr lang="cs-CZ" smtClean="0"/>
              <a:t>‹#›</a:t>
            </a:fld>
            <a:endParaRPr lang="cs-CZ"/>
          </a:p>
        </p:txBody>
      </p:sp>
    </p:spTree>
    <p:extLst>
      <p:ext uri="{BB962C8B-B14F-4D97-AF65-F5344CB8AC3E}">
        <p14:creationId xmlns:p14="http://schemas.microsoft.com/office/powerpoint/2010/main" val="4191739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111DD10-D38E-414C-B625-539709CB681A}" type="slidenum">
              <a:rPr lang="cs-CZ" smtClean="0"/>
              <a:t>20</a:t>
            </a:fld>
            <a:endParaRPr lang="cs-CZ"/>
          </a:p>
        </p:txBody>
      </p:sp>
    </p:spTree>
    <p:extLst>
      <p:ext uri="{BB962C8B-B14F-4D97-AF65-F5344CB8AC3E}">
        <p14:creationId xmlns:p14="http://schemas.microsoft.com/office/powerpoint/2010/main" val="755270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8" name="Zástupný symbol pro datum 27"/>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86A24B6C-73FE-4B8C-849B-168A124605B7}" type="slidenum">
              <a:rPr lang="cs-CZ" smtClean="0"/>
              <a:pPr/>
              <a:t>‹#›</a:t>
            </a:fld>
            <a:endParaRPr lang="cs-CZ"/>
          </a:p>
        </p:txBody>
      </p:sp>
      <p:sp>
        <p:nvSpPr>
          <p:cNvPr id="32" name="Obdélník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Obdélník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Obdélník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Obdélník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Nadpis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cs-CZ"/>
              <a:t>Klepnutím lze upravit styl předlohy nadpisů.</a:t>
            </a:r>
            <a:endParaRPr kumimoji="0" lang="en-US"/>
          </a:p>
        </p:txBody>
      </p:sp>
      <p:sp>
        <p:nvSpPr>
          <p:cNvPr id="9" name="Podnadpis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Klepnutím lze upravit styl předlohy podnadpisů.</a:t>
            </a:r>
            <a:endParaRPr kumimoji="0" lang="en-US"/>
          </a:p>
        </p:txBody>
      </p:sp>
      <p:sp>
        <p:nvSpPr>
          <p:cNvPr id="56" name="Obdélník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Obdélník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Obdélník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Obdélník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981200" cy="5851525"/>
          </a:xfrm>
        </p:spPr>
        <p:txBody>
          <a:bodyPr vert="eaVert" anchor="ct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609600" y="274639"/>
            <a:ext cx="58674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Volný tvar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Volný tvar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Volný tvar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Volný tvar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Volný tvar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Volný tvar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Volný tvar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Volný tvar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Volný tvar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Volný tvar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Volný tvar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Volný tvar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Volný tvar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Zástupný symbol pro text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6A24B6C-73FE-4B8C-849B-168A124605B7}" type="slidenum">
              <a:rPr lang="cs-CZ" smtClean="0"/>
              <a:pPr/>
              <a:t>‹#›</a:t>
            </a:fld>
            <a:endParaRPr lang="cs-CZ"/>
          </a:p>
        </p:txBody>
      </p:sp>
      <p:sp>
        <p:nvSpPr>
          <p:cNvPr id="7" name="Obdélník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cs-CZ"/>
              <a:t>Klepnutím lze upravit styl předlohy nadpisů.</a:t>
            </a:r>
            <a:endParaRPr kumimoji="0" lang="en-US"/>
          </a:p>
        </p:txBody>
      </p:sp>
      <p:sp>
        <p:nvSpPr>
          <p:cNvPr id="8" name="Obdélník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Obdélník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Obdélník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Obdélník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512064"/>
            <a:ext cx="8229600" cy="914400"/>
          </a:xfrm>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5" name="Obdélník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504824" y="512064"/>
            <a:ext cx="7772400" cy="914400"/>
          </a:xfrm>
        </p:spPr>
        <p:txBody>
          <a:bodyPr anchor="t"/>
          <a:lstStyle>
            <a:lvl1pPr>
              <a:defRPr sz="400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6A24B6C-73FE-4B8C-849B-168A124605B7}" type="slidenum">
              <a:rPr lang="cs-CZ" smtClean="0"/>
              <a:pPr/>
              <a:t>‹#›</a:t>
            </a:fld>
            <a:endParaRPr lang="cs-CZ"/>
          </a:p>
        </p:txBody>
      </p:sp>
      <p:sp>
        <p:nvSpPr>
          <p:cNvPr id="16" name="Obdélník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Obdélník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Obdélník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bdélník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bdélník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bdélník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Obdélník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914400" y="512064"/>
            <a:ext cx="7772400" cy="914400"/>
          </a:xfrm>
        </p:spPr>
        <p:txBody>
          <a:bodyPr/>
          <a:lstStyle>
            <a:lvl1pPr>
              <a:defRPr sz="4000" cap="none" baseline="0"/>
            </a:lvl1pPr>
            <a:extLst/>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273050"/>
            <a:ext cx="8229600" cy="1162050"/>
          </a:xfrm>
        </p:spPr>
        <p:txBody>
          <a:bodyPr anchor="ctr"/>
          <a:lstStyle>
            <a:lvl1pPr algn="l">
              <a:buNone/>
              <a:defRPr sz="3600" b="0"/>
            </a:lvl1pPr>
            <a:extLst/>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849F2CFB-6516-4FEF-A9DA-21E713198BEB}" type="datetimeFigureOut">
              <a:rPr lang="cs-CZ" smtClean="0"/>
              <a:pPr/>
              <a:t>20.01.2023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6A24B6C-73FE-4B8C-849B-168A124605B7}"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Obdélník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Přímá spojovací čára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Skupina 9"/>
          <p:cNvGrpSpPr/>
          <p:nvPr/>
        </p:nvGrpSpPr>
        <p:grpSpPr>
          <a:xfrm rot="5400000">
            <a:off x="8514581" y="1219200"/>
            <a:ext cx="132763" cy="128466"/>
            <a:chOff x="6668087" y="1297746"/>
            <a:chExt cx="161840" cy="156602"/>
          </a:xfrm>
        </p:grpSpPr>
        <p:cxnSp>
          <p:nvCxnSpPr>
            <p:cNvPr id="15" name="Přímá spojovací čára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Přímá spojovací čára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Přímá spojovací čára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Nadpis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cs-CZ"/>
              <a:t>Klepnutím na ikonu přidáte obrázek.</a:t>
            </a:r>
            <a:endParaRPr kumimoji="0" lang="en-US"/>
          </a:p>
        </p:txBody>
      </p:sp>
      <p:sp>
        <p:nvSpPr>
          <p:cNvPr id="4" name="Zástupný symbol pro text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cs-CZ"/>
              <a:t>Klepnutím lze upravit styly předlohy textu.</a:t>
            </a:r>
          </a:p>
        </p:txBody>
      </p:sp>
      <p:grpSp>
        <p:nvGrpSpPr>
          <p:cNvPr id="14" name="Skupina 13"/>
          <p:cNvGrpSpPr/>
          <p:nvPr/>
        </p:nvGrpSpPr>
        <p:grpSpPr>
          <a:xfrm rot="5400000">
            <a:off x="8666981" y="1371600"/>
            <a:ext cx="132763" cy="128466"/>
            <a:chOff x="6668087" y="1297746"/>
            <a:chExt cx="161840" cy="156602"/>
          </a:xfrm>
        </p:grpSpPr>
        <p:cxnSp>
          <p:nvCxnSpPr>
            <p:cNvPr id="11" name="Přímá spojovací čára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Přímá spojovací čára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Přímá spojovací čára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Skupina 17"/>
          <p:cNvGrpSpPr/>
          <p:nvPr/>
        </p:nvGrpSpPr>
        <p:grpSpPr>
          <a:xfrm rot="5400000">
            <a:off x="8320088" y="1474763"/>
            <a:ext cx="132763" cy="128466"/>
            <a:chOff x="6668087" y="1297746"/>
            <a:chExt cx="161840" cy="156602"/>
          </a:xfrm>
        </p:grpSpPr>
        <p:cxnSp>
          <p:nvCxnSpPr>
            <p:cNvPr id="19" name="Přímá spojovací čára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Přímá spojovací čára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Přímá spojovací čára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Zástupný symbol pro datum 4"/>
          <p:cNvSpPr>
            <a:spLocks noGrp="1"/>
          </p:cNvSpPr>
          <p:nvPr>
            <p:ph type="dt" sz="half" idx="10"/>
          </p:nvPr>
        </p:nvSpPr>
        <p:spPr>
          <a:xfrm>
            <a:off x="6477000" y="55499"/>
            <a:ext cx="2133600" cy="365125"/>
          </a:xfrm>
        </p:spPr>
        <p:txBody>
          <a:bodyPr/>
          <a:lstStyle/>
          <a:p>
            <a:fld id="{849F2CFB-6516-4FEF-A9DA-21E713198BEB}" type="datetimeFigureOut">
              <a:rPr lang="cs-CZ" smtClean="0"/>
              <a:pPr/>
              <a:t>20.01.2023</a:t>
            </a:fld>
            <a:endParaRPr lang="cs-CZ"/>
          </a:p>
        </p:txBody>
      </p:sp>
      <p:sp>
        <p:nvSpPr>
          <p:cNvPr id="6" name="Zástupný symbol pro zápatí 5"/>
          <p:cNvSpPr>
            <a:spLocks noGrp="1"/>
          </p:cNvSpPr>
          <p:nvPr>
            <p:ph type="ftr" sz="quarter" idx="11"/>
          </p:nvPr>
        </p:nvSpPr>
        <p:spPr>
          <a:xfrm>
            <a:off x="914400" y="55499"/>
            <a:ext cx="5562600" cy="365125"/>
          </a:xfrm>
        </p:spPr>
        <p:txBody>
          <a:bodyPr/>
          <a:lstStyle/>
          <a:p>
            <a:endParaRPr lang="cs-CZ"/>
          </a:p>
        </p:txBody>
      </p:sp>
      <p:sp>
        <p:nvSpPr>
          <p:cNvPr id="7" name="Zástupný symbol pro číslo snímku 6"/>
          <p:cNvSpPr>
            <a:spLocks noGrp="1"/>
          </p:cNvSpPr>
          <p:nvPr>
            <p:ph type="sldNum" sz="quarter" idx="12"/>
          </p:nvPr>
        </p:nvSpPr>
        <p:spPr>
          <a:xfrm>
            <a:off x="8610600" y="55499"/>
            <a:ext cx="457200" cy="365125"/>
          </a:xfrm>
        </p:spPr>
        <p:txBody>
          <a:bodyPr/>
          <a:lstStyle/>
          <a:p>
            <a:fld id="{86A24B6C-73FE-4B8C-849B-168A124605B7}"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Obdélník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Obdélník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bdélník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Obdélník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Obdélník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914400" y="512064"/>
            <a:ext cx="7772400" cy="914400"/>
          </a:xfrm>
          <a:prstGeom prst="rect">
            <a:avLst/>
          </a:prstGeom>
        </p:spPr>
        <p:txBody>
          <a:bodyPr vert="horz" anchor="t">
            <a:no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49F2CFB-6516-4FEF-A9DA-21E713198BEB}" type="datetimeFigureOut">
              <a:rPr lang="cs-CZ" smtClean="0"/>
              <a:pPr/>
              <a:t>20.01.2023</a:t>
            </a:fld>
            <a:endParaRPr lang="cs-CZ"/>
          </a:p>
        </p:txBody>
      </p:sp>
      <p:sp>
        <p:nvSpPr>
          <p:cNvPr id="3" name="Zástupný symbol pro zápatí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cs-CZ"/>
          </a:p>
        </p:txBody>
      </p:sp>
      <p:sp>
        <p:nvSpPr>
          <p:cNvPr id="23" name="Zástupný symbol pro číslo snímku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6A24B6C-73FE-4B8C-849B-168A124605B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31640" y="1484784"/>
            <a:ext cx="7406640" cy="2016224"/>
          </a:xfrm>
        </p:spPr>
        <p:txBody>
          <a:bodyPr>
            <a:normAutofit fontScale="90000"/>
          </a:bodyPr>
          <a:lstStyle/>
          <a:p>
            <a:br>
              <a:rPr lang="cs-CZ" dirty="0"/>
            </a:br>
            <a:r>
              <a:rPr lang="cs-CZ" dirty="0"/>
              <a:t>Hrudní chirurgie nejen v Nizozemsku</a:t>
            </a:r>
            <a:br>
              <a:rPr lang="cs-CZ" dirty="0"/>
            </a:br>
            <a:endParaRPr lang="cs-CZ" dirty="0">
              <a:solidFill>
                <a:schemeClr val="tx1"/>
              </a:solidFill>
            </a:endParaRPr>
          </a:p>
        </p:txBody>
      </p:sp>
      <p:sp>
        <p:nvSpPr>
          <p:cNvPr id="3" name="Podnadpis 2"/>
          <p:cNvSpPr>
            <a:spLocks noGrp="1"/>
          </p:cNvSpPr>
          <p:nvPr>
            <p:ph type="subTitle" idx="1"/>
          </p:nvPr>
        </p:nvSpPr>
        <p:spPr>
          <a:xfrm>
            <a:off x="1363204" y="2564904"/>
            <a:ext cx="7406640" cy="2160240"/>
          </a:xfrm>
        </p:spPr>
        <p:txBody>
          <a:bodyPr>
            <a:normAutofit/>
          </a:bodyPr>
          <a:lstStyle/>
          <a:p>
            <a:r>
              <a:rPr lang="cs-CZ" sz="2400" dirty="0"/>
              <a:t>Klein J. </a:t>
            </a:r>
            <a:endParaRPr lang="sk-SK" sz="2400" dirty="0">
              <a:solidFill>
                <a:schemeClr val="tx1"/>
              </a:solidFill>
            </a:endParaRPr>
          </a:p>
          <a:p>
            <a:endParaRPr lang="cs-CZ" dirty="0">
              <a:solidFill>
                <a:schemeClr val="tx1"/>
              </a:solidFill>
            </a:endParaRPr>
          </a:p>
          <a:p>
            <a:r>
              <a:rPr lang="sk-SK" dirty="0"/>
              <a:t>Krajská nemocnice T. </a:t>
            </a:r>
            <a:r>
              <a:rPr lang="sk-SK" dirty="0" err="1"/>
              <a:t>Bati</a:t>
            </a:r>
            <a:r>
              <a:rPr lang="sk-SK" dirty="0"/>
              <a:t> </a:t>
            </a:r>
            <a:r>
              <a:rPr lang="sk-SK" dirty="0" err="1"/>
              <a:t>Zlín</a:t>
            </a:r>
            <a:r>
              <a:rPr lang="sk-SK" dirty="0"/>
              <a:t>, a.s.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F3C49-AA17-47A6-8D8D-C8A44105F345}"/>
              </a:ext>
            </a:extLst>
          </p:cNvPr>
          <p:cNvSpPr>
            <a:spLocks noGrp="1"/>
          </p:cNvSpPr>
          <p:nvPr>
            <p:ph type="title"/>
          </p:nvPr>
        </p:nvSpPr>
        <p:spPr/>
        <p:txBody>
          <a:bodyPr/>
          <a:lstStyle/>
          <a:p>
            <a:r>
              <a:rPr lang="en-US" sz="2800" dirty="0"/>
              <a:t>Requirements of a general thoracic teaching institution</a:t>
            </a:r>
            <a:endParaRPr lang="cs-CZ" sz="2800" dirty="0"/>
          </a:p>
        </p:txBody>
      </p:sp>
      <p:sp>
        <p:nvSpPr>
          <p:cNvPr id="3" name="Obdélník 2">
            <a:extLst>
              <a:ext uri="{FF2B5EF4-FFF2-40B4-BE49-F238E27FC236}">
                <a16:creationId xmlns:a16="http://schemas.microsoft.com/office/drawing/2014/main" id="{B8C700C1-7D51-4B4F-B1FA-FACC4B475BBD}"/>
              </a:ext>
            </a:extLst>
          </p:cNvPr>
          <p:cNvSpPr/>
          <p:nvPr/>
        </p:nvSpPr>
        <p:spPr>
          <a:xfrm>
            <a:off x="457200" y="1426464"/>
            <a:ext cx="8435280" cy="5262979"/>
          </a:xfrm>
          <a:prstGeom prst="rect">
            <a:avLst/>
          </a:prstGeom>
        </p:spPr>
        <p:txBody>
          <a:bodyPr wrap="square">
            <a:spAutoFit/>
          </a:bodyPr>
          <a:lstStyle/>
          <a:p>
            <a:pPr marL="400050" indent="-400050">
              <a:buAutoNum type="romanUcParenBoth"/>
            </a:pPr>
            <a:r>
              <a:rPr lang="en-US" sz="2400" dirty="0"/>
              <a:t>Centers are required to have at least two thoracic surgeons</a:t>
            </a:r>
            <a:endParaRPr lang="cs-CZ" sz="2400" dirty="0"/>
          </a:p>
          <a:p>
            <a:pPr marL="400050" indent="-400050">
              <a:buAutoNum type="romanUcParenBoth"/>
            </a:pPr>
            <a:r>
              <a:rPr lang="en-US" sz="2400" dirty="0"/>
              <a:t>The thoracic teaching hospital must perform surgeries for benign lung pathology (thoracic drainage, bullectomies, pleurectomy, lung biopsy, sympathectomy), malign lung pathology (wedge resection, (bi)lobectomy, segmentectomy, pneumonectomy, and decortication), thoracic wall and mediastinum diseases (thoracotomy, empyema drainage, thoracic wall resection, pectus treatments, thoracic wall reconstruction, mediastinoscopy and mediastinal tumor resection)</a:t>
            </a:r>
            <a:endParaRPr lang="cs-CZ" sz="2400" dirty="0"/>
          </a:p>
          <a:p>
            <a:pPr marL="400050" indent="-400050">
              <a:buAutoNum type="romanUcParenBoth"/>
            </a:pPr>
            <a:r>
              <a:rPr lang="en-US" sz="2400" dirty="0"/>
              <a:t>The thoracic teaching hospital must provide internships at the radiotherapy and pulmonology department</a:t>
            </a:r>
            <a:endParaRPr lang="cs-CZ" sz="2400" dirty="0"/>
          </a:p>
          <a:p>
            <a:pPr marL="400050" indent="-400050">
              <a:buAutoNum type="romanUcParenBoth"/>
            </a:pPr>
            <a:r>
              <a:rPr lang="en-US" sz="2400" dirty="0"/>
              <a:t>A minimum requirement of at least 40 pulmonary resections in a thoracic teaching hospital.</a:t>
            </a:r>
            <a:endParaRPr lang="cs-CZ" sz="2400" dirty="0"/>
          </a:p>
        </p:txBody>
      </p:sp>
    </p:spTree>
    <p:extLst>
      <p:ext uri="{BB962C8B-B14F-4D97-AF65-F5344CB8AC3E}">
        <p14:creationId xmlns:p14="http://schemas.microsoft.com/office/powerpoint/2010/main" val="1331356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DFD835-58CD-4339-B9DA-EDDEC400F12C}"/>
              </a:ext>
            </a:extLst>
          </p:cNvPr>
          <p:cNvSpPr>
            <a:spLocks noGrp="1"/>
          </p:cNvSpPr>
          <p:nvPr>
            <p:ph type="title"/>
          </p:nvPr>
        </p:nvSpPr>
        <p:spPr/>
        <p:txBody>
          <a:bodyPr/>
          <a:lstStyle/>
          <a:p>
            <a:r>
              <a:rPr lang="en-US" sz="3200" dirty="0"/>
              <a:t>Quality surveillance of thoracic centers</a:t>
            </a:r>
            <a:endParaRPr lang="cs-CZ" sz="3200" dirty="0"/>
          </a:p>
        </p:txBody>
      </p:sp>
      <p:sp>
        <p:nvSpPr>
          <p:cNvPr id="3" name="Zástupný symbol pro obsah 2">
            <a:extLst>
              <a:ext uri="{FF2B5EF4-FFF2-40B4-BE49-F238E27FC236}">
                <a16:creationId xmlns:a16="http://schemas.microsoft.com/office/drawing/2014/main" id="{6C5F73A6-7A36-4F60-BF4C-F56CC924E9B7}"/>
              </a:ext>
            </a:extLst>
          </p:cNvPr>
          <p:cNvSpPr>
            <a:spLocks noGrp="1"/>
          </p:cNvSpPr>
          <p:nvPr>
            <p:ph idx="1"/>
          </p:nvPr>
        </p:nvSpPr>
        <p:spPr>
          <a:xfrm>
            <a:off x="251520" y="1556792"/>
            <a:ext cx="8435280" cy="4572000"/>
          </a:xfrm>
        </p:spPr>
        <p:txBody>
          <a:bodyPr>
            <a:noAutofit/>
          </a:bodyPr>
          <a:lstStyle/>
          <a:p>
            <a:r>
              <a:rPr lang="en-US" sz="2000" dirty="0"/>
              <a:t>The Health and Youth Care Inspectorate is responsible for monitoring the quality of healthcare by supervising public and private providers. Since 2004, performance indicators were introduced for measurable healthcare aspects to assess the quality, safety, efficiency and accessibility of medical services per healthcare institution </a:t>
            </a:r>
            <a:r>
              <a:rPr lang="cs-CZ" sz="2000" dirty="0"/>
              <a:t>.</a:t>
            </a:r>
          </a:p>
          <a:p>
            <a:r>
              <a:rPr lang="en-US" sz="2000" dirty="0"/>
              <a:t>Performance indicators for thoracic surgery include the number of anatomical lung resections, the frequency of deep sternal wound infections, and mandatory participation in the nationwide registries. Additionally, each hospital is required to meet the latest SONCOS quality standards for quality assurance and improvement of surgical lung oncology care. These quality standards are developed in consultation with the Dutch medical professional associations. Besides the SONCOS standards for lung oncology that apply to the lung surgery department, each year at least 50 patients diagnosed with lung cancer have to be treated with surgery, radiation therapy, immunotherapy, chemotherapy or targeted therapy. Additionally, the hospitals are obligated to participate in the nationwide lung cancer registry, the Dutch Lung Cancer Audit (DLCA)</a:t>
            </a:r>
            <a:r>
              <a:rPr lang="cs-CZ" sz="2000" dirty="0"/>
              <a:t>.</a:t>
            </a:r>
          </a:p>
        </p:txBody>
      </p:sp>
    </p:spTree>
    <p:extLst>
      <p:ext uri="{BB962C8B-B14F-4D97-AF65-F5344CB8AC3E}">
        <p14:creationId xmlns:p14="http://schemas.microsoft.com/office/powerpoint/2010/main" val="480964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4DBAFC-6D70-4C39-8D95-AEA6DDC91A6D}"/>
              </a:ext>
            </a:extLst>
          </p:cNvPr>
          <p:cNvSpPr>
            <a:spLocks noGrp="1"/>
          </p:cNvSpPr>
          <p:nvPr>
            <p:ph type="title"/>
          </p:nvPr>
        </p:nvSpPr>
        <p:spPr/>
        <p:txBody>
          <a:bodyPr/>
          <a:lstStyle/>
          <a:p>
            <a:r>
              <a:rPr lang="en-US" sz="2800" dirty="0"/>
              <a:t>Quality surveillance of (cardio)thoracic surgeons</a:t>
            </a:r>
            <a:endParaRPr lang="cs-CZ" sz="2800" dirty="0"/>
          </a:p>
        </p:txBody>
      </p:sp>
      <p:sp>
        <p:nvSpPr>
          <p:cNvPr id="3" name="Zástupný symbol pro obsah 2">
            <a:extLst>
              <a:ext uri="{FF2B5EF4-FFF2-40B4-BE49-F238E27FC236}">
                <a16:creationId xmlns:a16="http://schemas.microsoft.com/office/drawing/2014/main" id="{A2DA446F-F59C-4AC2-9A60-8906DF1A68A2}"/>
              </a:ext>
            </a:extLst>
          </p:cNvPr>
          <p:cNvSpPr>
            <a:spLocks noGrp="1"/>
          </p:cNvSpPr>
          <p:nvPr>
            <p:ph idx="1"/>
          </p:nvPr>
        </p:nvSpPr>
        <p:spPr/>
        <p:txBody>
          <a:bodyPr>
            <a:normAutofit fontScale="92500" lnSpcReduction="10000"/>
          </a:bodyPr>
          <a:lstStyle/>
          <a:p>
            <a:pPr marL="68580" indent="0">
              <a:buNone/>
            </a:pPr>
            <a:r>
              <a:rPr lang="cs-CZ" dirty="0" err="1"/>
              <a:t>Quality</a:t>
            </a:r>
            <a:r>
              <a:rPr lang="en-US" dirty="0"/>
              <a:t> standards involve e.g., the presence of institutional treatment protocols, a system for reporting complications and the institutional volume-based threshold of 20 anatomical resections per year. Additionally, the surgery departments must provide thoracic surgery care in correspondence with the Dutch Guideline Database, an evidence-based database including national guidelines for secondary healthcare which are developed and updated by the Dutch Association of Medical Specialists</a:t>
            </a:r>
            <a:endParaRPr lang="cs-CZ" dirty="0"/>
          </a:p>
        </p:txBody>
      </p:sp>
    </p:spTree>
    <p:extLst>
      <p:ext uri="{BB962C8B-B14F-4D97-AF65-F5344CB8AC3E}">
        <p14:creationId xmlns:p14="http://schemas.microsoft.com/office/powerpoint/2010/main" val="3780122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D9413A-761F-4150-ADAE-C17B625F73DB}"/>
              </a:ext>
            </a:extLst>
          </p:cNvPr>
          <p:cNvSpPr>
            <a:spLocks noGrp="1"/>
          </p:cNvSpPr>
          <p:nvPr>
            <p:ph type="title"/>
          </p:nvPr>
        </p:nvSpPr>
        <p:spPr/>
        <p:txBody>
          <a:bodyPr/>
          <a:lstStyle/>
          <a:p>
            <a:r>
              <a:rPr lang="cs-CZ" dirty="0"/>
              <a:t>L</a:t>
            </a:r>
            <a:r>
              <a:rPr lang="en-US" dirty="0" err="1"/>
              <a:t>ung</a:t>
            </a:r>
            <a:r>
              <a:rPr lang="en-US" dirty="0"/>
              <a:t> cancer surgery</a:t>
            </a:r>
            <a:endParaRPr lang="cs-CZ" dirty="0"/>
          </a:p>
        </p:txBody>
      </p:sp>
      <p:sp>
        <p:nvSpPr>
          <p:cNvPr id="3" name="Obdélník 2">
            <a:extLst>
              <a:ext uri="{FF2B5EF4-FFF2-40B4-BE49-F238E27FC236}">
                <a16:creationId xmlns:a16="http://schemas.microsoft.com/office/drawing/2014/main" id="{4904A8E8-6884-41B8-9F75-416F48AFB944}"/>
              </a:ext>
            </a:extLst>
          </p:cNvPr>
          <p:cNvSpPr/>
          <p:nvPr/>
        </p:nvSpPr>
        <p:spPr>
          <a:xfrm>
            <a:off x="773832" y="1225689"/>
            <a:ext cx="7596336" cy="5262979"/>
          </a:xfrm>
          <a:prstGeom prst="rect">
            <a:avLst/>
          </a:prstGeom>
        </p:spPr>
        <p:txBody>
          <a:bodyPr wrap="square">
            <a:spAutoFit/>
          </a:bodyPr>
          <a:lstStyle/>
          <a:p>
            <a:r>
              <a:rPr lang="en-US" sz="2400" dirty="0"/>
              <a:t>Based on the latest annual report of the DLCA registry from 2019, in total 11,852 patients were suspected of or had proven non-small cell lung cancer</a:t>
            </a:r>
            <a:r>
              <a:rPr lang="cs-CZ" sz="2400" dirty="0"/>
              <a:t>. </a:t>
            </a:r>
          </a:p>
          <a:p>
            <a:r>
              <a:rPr lang="en-US" sz="2400" dirty="0"/>
              <a:t>In 2019, a total of 2,246 anatomical parenchymal lung resections were performed, of which 65% were performed through video-assisted thoracic surgery (VATS, </a:t>
            </a:r>
            <a:r>
              <a:rPr lang="en-US" sz="2400" dirty="0" err="1"/>
              <a:t>uni</a:t>
            </a:r>
            <a:r>
              <a:rPr lang="en-US" sz="2400" dirty="0"/>
              <a:t>- and </a:t>
            </a:r>
            <a:r>
              <a:rPr lang="en-US" sz="2400" dirty="0" err="1"/>
              <a:t>multiportal</a:t>
            </a:r>
            <a:r>
              <a:rPr lang="en-US" sz="2400" dirty="0"/>
              <a:t>), 3% by </a:t>
            </a:r>
            <a:r>
              <a:rPr lang="en-US" sz="2400" dirty="0" err="1"/>
              <a:t>roboticassisted</a:t>
            </a:r>
            <a:r>
              <a:rPr lang="en-US" sz="2400" dirty="0"/>
              <a:t> thoracic surgery (RATS), 28% by or converted to open surgery and the remaining 3% was unknown. </a:t>
            </a:r>
            <a:r>
              <a:rPr lang="cs-CZ" sz="2400" dirty="0" err="1"/>
              <a:t>The</a:t>
            </a:r>
            <a:r>
              <a:rPr lang="cs-CZ" sz="2400" dirty="0"/>
              <a:t> </a:t>
            </a:r>
            <a:r>
              <a:rPr lang="cs-CZ" sz="2400" dirty="0" err="1"/>
              <a:t>average</a:t>
            </a:r>
            <a:r>
              <a:rPr lang="cs-CZ" sz="2400" dirty="0"/>
              <a:t> </a:t>
            </a:r>
            <a:r>
              <a:rPr lang="cs-CZ" sz="2400" dirty="0" err="1"/>
              <a:t>number</a:t>
            </a:r>
            <a:r>
              <a:rPr lang="cs-CZ" sz="2400" dirty="0"/>
              <a:t> </a:t>
            </a:r>
            <a:r>
              <a:rPr lang="cs-CZ" sz="2400" dirty="0" err="1"/>
              <a:t>of</a:t>
            </a:r>
            <a:r>
              <a:rPr lang="cs-CZ" sz="2400" dirty="0"/>
              <a:t> </a:t>
            </a:r>
            <a:r>
              <a:rPr lang="cs-CZ" sz="2400" dirty="0" err="1"/>
              <a:t>anatomical</a:t>
            </a:r>
            <a:r>
              <a:rPr lang="cs-CZ" sz="2400" dirty="0"/>
              <a:t> </a:t>
            </a:r>
            <a:r>
              <a:rPr lang="cs-CZ" sz="2400" dirty="0" err="1"/>
              <a:t>resections</a:t>
            </a:r>
            <a:r>
              <a:rPr lang="cs-CZ" sz="2400" dirty="0"/>
              <a:t> </a:t>
            </a:r>
            <a:r>
              <a:rPr lang="cs-CZ" sz="2400" dirty="0" err="1"/>
              <a:t>was</a:t>
            </a:r>
            <a:r>
              <a:rPr lang="cs-CZ" sz="2400" dirty="0"/>
              <a:t> 44 per </a:t>
            </a:r>
            <a:r>
              <a:rPr lang="cs-CZ" sz="2400" dirty="0" err="1"/>
              <a:t>hospital</a:t>
            </a:r>
            <a:r>
              <a:rPr lang="cs-CZ" sz="2400" dirty="0"/>
              <a:t>.</a:t>
            </a:r>
            <a:r>
              <a:rPr lang="en-US" sz="2400" dirty="0"/>
              <a:t>The mean perioperative mortality and complication rate were, respectively, 2% and 14%. This is in line with the international data from the ESTS registry with a mean 2% mortality rate and 15% </a:t>
            </a:r>
            <a:r>
              <a:rPr lang="cs-CZ" sz="2400" dirty="0"/>
              <a:t> </a:t>
            </a:r>
            <a:r>
              <a:rPr lang="en-US" sz="2400" dirty="0"/>
              <a:t>complication rate</a:t>
            </a:r>
            <a:r>
              <a:rPr lang="cs-CZ" sz="2400" dirty="0"/>
              <a:t>.</a:t>
            </a:r>
          </a:p>
        </p:txBody>
      </p:sp>
    </p:spTree>
    <p:extLst>
      <p:ext uri="{BB962C8B-B14F-4D97-AF65-F5344CB8AC3E}">
        <p14:creationId xmlns:p14="http://schemas.microsoft.com/office/powerpoint/2010/main" val="1057114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81EB76-6E6C-487B-88E3-1420EDE05793}"/>
              </a:ext>
            </a:extLst>
          </p:cNvPr>
          <p:cNvSpPr>
            <a:spLocks noGrp="1"/>
          </p:cNvSpPr>
          <p:nvPr>
            <p:ph type="title"/>
          </p:nvPr>
        </p:nvSpPr>
        <p:spPr>
          <a:xfrm>
            <a:off x="467544" y="512064"/>
            <a:ext cx="8219256" cy="914400"/>
          </a:xfrm>
        </p:spPr>
        <p:txBody>
          <a:bodyPr/>
          <a:lstStyle/>
          <a:p>
            <a:r>
              <a:rPr lang="cs-CZ" sz="2800" dirty="0"/>
              <a:t>Stanovisko výboru hrudní sekce ČCHS </a:t>
            </a:r>
            <a:br>
              <a:rPr lang="cs-CZ" sz="2800" dirty="0"/>
            </a:br>
            <a:r>
              <a:rPr lang="cs-CZ" sz="2800" dirty="0"/>
              <a:t>k centralizaci péče </a:t>
            </a:r>
            <a:r>
              <a:rPr lang="cs-CZ" sz="2800" dirty="0" err="1"/>
              <a:t>pneumoonkochirurgie</a:t>
            </a:r>
            <a:r>
              <a:rPr lang="cs-CZ" sz="2800" dirty="0"/>
              <a:t> v ČR</a:t>
            </a:r>
          </a:p>
        </p:txBody>
      </p:sp>
      <p:sp>
        <p:nvSpPr>
          <p:cNvPr id="3" name="Obdélník 2">
            <a:extLst>
              <a:ext uri="{FF2B5EF4-FFF2-40B4-BE49-F238E27FC236}">
                <a16:creationId xmlns:a16="http://schemas.microsoft.com/office/drawing/2014/main" id="{5B569868-8B4E-44A5-9865-EC1BED646FC0}"/>
              </a:ext>
            </a:extLst>
          </p:cNvPr>
          <p:cNvSpPr/>
          <p:nvPr/>
        </p:nvSpPr>
        <p:spPr>
          <a:xfrm>
            <a:off x="1223628" y="1988840"/>
            <a:ext cx="6696744" cy="3693319"/>
          </a:xfrm>
          <a:prstGeom prst="rect">
            <a:avLst/>
          </a:prstGeom>
        </p:spPr>
        <p:txBody>
          <a:bodyPr wrap="square">
            <a:spAutoFit/>
          </a:bodyPr>
          <a:lstStyle/>
          <a:p>
            <a:pPr>
              <a:spcAft>
                <a:spcPts val="0"/>
              </a:spcAft>
            </a:pPr>
            <a:r>
              <a:rPr lang="cs-CZ" dirty="0">
                <a:solidFill>
                  <a:srgbClr val="FF0000"/>
                </a:solidFill>
              </a:rPr>
              <a:t>Centralizace péče je podle posledních vyjádření MZ a ČCHS prioritou nejen v hrudní chirurgii, ale i </a:t>
            </a:r>
            <a:r>
              <a:rPr lang="cs-CZ" dirty="0" err="1">
                <a:solidFill>
                  <a:srgbClr val="FF0000"/>
                </a:solidFill>
              </a:rPr>
              <a:t>pankreatobiliární</a:t>
            </a:r>
            <a:r>
              <a:rPr lang="cs-CZ" dirty="0">
                <a:solidFill>
                  <a:srgbClr val="FF0000"/>
                </a:solidFill>
              </a:rPr>
              <a:t> chirurgii, chirurgii sarkomů aj.</a:t>
            </a:r>
          </a:p>
          <a:p>
            <a:r>
              <a:rPr lang="cs-CZ" dirty="0">
                <a:solidFill>
                  <a:srgbClr val="FF0000"/>
                </a:solidFill>
              </a:rPr>
              <a:t> </a:t>
            </a:r>
          </a:p>
          <a:p>
            <a:r>
              <a:rPr lang="cs-CZ" dirty="0">
                <a:solidFill>
                  <a:srgbClr val="FF0000"/>
                </a:solidFill>
              </a:rPr>
              <a:t>Výbor sekce hrudní chirurgie ve složení</a:t>
            </a:r>
          </a:p>
          <a:p>
            <a:r>
              <a:rPr lang="cs-CZ" dirty="0">
                <a:solidFill>
                  <a:srgbClr val="FF0000"/>
                </a:solidFill>
              </a:rPr>
              <a:t> </a:t>
            </a:r>
          </a:p>
          <a:p>
            <a:r>
              <a:rPr lang="cs-CZ" dirty="0">
                <a:solidFill>
                  <a:srgbClr val="FF0000"/>
                </a:solidFill>
              </a:rPr>
              <a:t>Prof. MUDr. Robert Lischke, Ph.D. – předseda</a:t>
            </a:r>
          </a:p>
          <a:p>
            <a:r>
              <a:rPr lang="cs-CZ" dirty="0">
                <a:solidFill>
                  <a:srgbClr val="FF0000"/>
                </a:solidFill>
              </a:rPr>
              <a:t>MUDr. Marek Szkorupa, Ph.D. – místopředseda</a:t>
            </a:r>
          </a:p>
          <a:p>
            <a:r>
              <a:rPr lang="cs-CZ" dirty="0">
                <a:solidFill>
                  <a:srgbClr val="FF0000"/>
                </a:solidFill>
              </a:rPr>
              <a:t>Prof. MUDr. Jan Schützner, CSc.</a:t>
            </a:r>
          </a:p>
          <a:p>
            <a:r>
              <a:rPr lang="cs-CZ" dirty="0">
                <a:solidFill>
                  <a:srgbClr val="FF0000"/>
                </a:solidFill>
              </a:rPr>
              <a:t>Prof. MUDr. Josef Vodička, Ph.D.</a:t>
            </a:r>
          </a:p>
          <a:p>
            <a:r>
              <a:rPr lang="cs-CZ" dirty="0">
                <a:solidFill>
                  <a:srgbClr val="FF0000"/>
                </a:solidFill>
              </a:rPr>
              <a:t>MUDr. Ivo Hanke, Ph.D.</a:t>
            </a:r>
          </a:p>
          <a:p>
            <a:endParaRPr lang="cs-CZ" dirty="0">
              <a:solidFill>
                <a:srgbClr val="FF0000"/>
              </a:solidFill>
            </a:endParaRPr>
          </a:p>
          <a:p>
            <a:r>
              <a:rPr lang="cs-CZ" dirty="0">
                <a:solidFill>
                  <a:srgbClr val="FF0000"/>
                </a:solidFill>
              </a:rPr>
              <a:t>vydal toto prohlášení</a:t>
            </a:r>
          </a:p>
        </p:txBody>
      </p:sp>
    </p:spTree>
    <p:extLst>
      <p:ext uri="{BB962C8B-B14F-4D97-AF65-F5344CB8AC3E}">
        <p14:creationId xmlns:p14="http://schemas.microsoft.com/office/powerpoint/2010/main" val="2593169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AD364-4F0D-4C10-AECC-FAC24023D108}"/>
              </a:ext>
            </a:extLst>
          </p:cNvPr>
          <p:cNvSpPr>
            <a:spLocks noGrp="1"/>
          </p:cNvSpPr>
          <p:nvPr>
            <p:ph type="title"/>
          </p:nvPr>
        </p:nvSpPr>
        <p:spPr>
          <a:xfrm>
            <a:off x="914400" y="476672"/>
            <a:ext cx="7772400" cy="914400"/>
          </a:xfrm>
        </p:spPr>
        <p:txBody>
          <a:bodyPr/>
          <a:lstStyle/>
          <a:p>
            <a:r>
              <a:rPr lang="cs-CZ" sz="2400" dirty="0"/>
              <a:t>Výbor sekce zaujímá jednomyslné stanovisko k problematice POCH (</a:t>
            </a:r>
            <a:r>
              <a:rPr lang="cs-CZ" sz="2400" dirty="0" err="1"/>
              <a:t>pneumoonkochirurgických</a:t>
            </a:r>
            <a:r>
              <a:rPr lang="cs-CZ" sz="2400" dirty="0"/>
              <a:t> center). </a:t>
            </a:r>
            <a:br>
              <a:rPr lang="cs-CZ" sz="2400" dirty="0"/>
            </a:br>
            <a:endParaRPr lang="cs-CZ" sz="2400" dirty="0"/>
          </a:p>
        </p:txBody>
      </p:sp>
      <p:sp>
        <p:nvSpPr>
          <p:cNvPr id="3" name="Obdélník 2">
            <a:extLst>
              <a:ext uri="{FF2B5EF4-FFF2-40B4-BE49-F238E27FC236}">
                <a16:creationId xmlns:a16="http://schemas.microsoft.com/office/drawing/2014/main" id="{C26302E1-8648-4744-BA8A-1D31E235BF7D}"/>
              </a:ext>
            </a:extLst>
          </p:cNvPr>
          <p:cNvSpPr/>
          <p:nvPr/>
        </p:nvSpPr>
        <p:spPr>
          <a:xfrm>
            <a:off x="696144" y="1700808"/>
            <a:ext cx="8208912" cy="5262979"/>
          </a:xfrm>
          <a:prstGeom prst="rect">
            <a:avLst/>
          </a:prstGeom>
        </p:spPr>
        <p:txBody>
          <a:bodyPr wrap="square">
            <a:spAutoFit/>
          </a:bodyPr>
          <a:lstStyle/>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Ke vzniku center POCH vedla a vede dlouhodobá snaha o zkvalitnění péče o nemocné s maligním onemocněním průdušek a plic. Dostatečné personální odborné zabezpečení nejen napříč všemi obory </a:t>
            </a:r>
            <a:r>
              <a:rPr lang="cs-CZ" sz="1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pneumoonkochirurgie</a:t>
            </a: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ale i kooperujícími obory, vysoký objem operačních výkonů, návaznost péče, schopnost poskytnout moderní trendy terapie, implementace do oblasti vědy a výzkumu. To vše jsou předpoklady, které mohou vést ke zlepšení výsledků péče o nemocné. A právě tyto cíle má splnit projekt centralizace </a:t>
            </a:r>
            <a:r>
              <a:rPr lang="cs-CZ" sz="1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pneumoonkochirurgické</a:t>
            </a: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péče.</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Příkladem, kde centralizace péče funguje na vysoké úrovni je Dánsko (5,8 mil obyvatel), kde jsou pacienti směřováni do 4 univerzitních nemocnic s operabilitou nemalobuněčného karcinomu dosahující 27 %. Roční záchyt NSCLC je cca 3900 případů.</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Historie vzniku POCH v ČR sahá do roku 2017 a jejich penetrace do praxe byla nelehkou záležitostí. </a:t>
            </a:r>
            <a:r>
              <a:rPr lang="cs-CZ" sz="1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Reakreditace</a:t>
            </a: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POCH ve stávající podobě byla sice nyní pozastavena, nicméně podle posledních jednání a setkání s panem ministrem zdravotnictví má jeho podporu. Stejně tak měla a má jednoznačnou podporu Pneumologické, Onkologické i Chirurgické společnosti, vyjádřenou jejich výbory.</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Výbor sekce hrudní chirurgie odmítá snahy o decentralizaci a tříštění péče o nemocné s ca plic. Soustředění do center doporučuje Evropská společnost hrudní chirurgie, když centra s velkým objemem operačních výkonů vykazují dlouhodobě lepší výsledky péče. </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Podle doporučení ESTS by měl hrudní chirurg provést ročně ideálně 100 hrudních výkonů, přičemž resekční výkony pro plicní karcinom by měly představovat 25-30 % všech výkonů. Tzn. pracoviště se 3 hrudními chirurgy by mělo provádět alespoň 75-100 resekčních výkonů pro plicní karcinom ročně!</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První a jednoznačnou prioritou by mělo být poskytnutí co nejkvalitnější péče nemocným s nejčastějším úmrtím na zhoubné novotvary v České republice. </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Z těchto důvodů bude výbor sekce hrudní chirurgie nadále podporovat projekt POCH a jeho uvedení do praxe.</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cs-CZ" sz="1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16.1.2023 Výbor sekce</a:t>
            </a:r>
          </a:p>
        </p:txBody>
      </p:sp>
    </p:spTree>
    <p:extLst>
      <p:ext uri="{BB962C8B-B14F-4D97-AF65-F5344CB8AC3E}">
        <p14:creationId xmlns:p14="http://schemas.microsoft.com/office/powerpoint/2010/main" val="2155855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8E9EC2-E4E6-4035-887B-E43746C2FED7}"/>
              </a:ext>
            </a:extLst>
          </p:cNvPr>
          <p:cNvSpPr>
            <a:spLocks noGrp="1"/>
          </p:cNvSpPr>
          <p:nvPr>
            <p:ph type="title"/>
          </p:nvPr>
        </p:nvSpPr>
        <p:spPr/>
        <p:txBody>
          <a:bodyPr/>
          <a:lstStyle/>
          <a:p>
            <a:r>
              <a:rPr lang="cs-CZ" dirty="0"/>
              <a:t>Preambule</a:t>
            </a:r>
          </a:p>
        </p:txBody>
      </p:sp>
      <p:sp>
        <p:nvSpPr>
          <p:cNvPr id="3" name="Obdélník 2">
            <a:extLst>
              <a:ext uri="{FF2B5EF4-FFF2-40B4-BE49-F238E27FC236}">
                <a16:creationId xmlns:a16="http://schemas.microsoft.com/office/drawing/2014/main" id="{CEB649C7-1949-44C4-8F7D-2AEB3FAE0C70}"/>
              </a:ext>
            </a:extLst>
          </p:cNvPr>
          <p:cNvSpPr/>
          <p:nvPr/>
        </p:nvSpPr>
        <p:spPr>
          <a:xfrm>
            <a:off x="642392" y="1513844"/>
            <a:ext cx="7859216" cy="4832092"/>
          </a:xfrm>
          <a:prstGeom prst="rect">
            <a:avLst/>
          </a:prstGeom>
        </p:spPr>
        <p:txBody>
          <a:bodyPr wrap="square">
            <a:spAutoFit/>
          </a:bodyPr>
          <a:lstStyle/>
          <a:p>
            <a:pPr>
              <a:spcAft>
                <a:spcPts val="0"/>
              </a:spcAft>
            </a:pPr>
            <a:r>
              <a:rPr lang="cs-CZ"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Ke vzniku center POCH vedla a vede dlouhodobá snaha o zkvalitnění péče o nemocné s maligním onemocněním průdušek a plic. Dostatečné personální odborné zabezpečení nejen napříč všemi obory </a:t>
            </a:r>
            <a:r>
              <a:rPr lang="cs-CZ"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pneumoonkochirurgie</a:t>
            </a:r>
            <a:r>
              <a:rPr lang="cs-CZ"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ale i kooperujícími obory, vysoký objem operačních výkonů, návaznost péče, schopnost poskytnout moderní trendy terapie, implementace do oblasti vědy a výzkumu. To vše jsou předpoklady, které mohou vést ke zlepšení výsledků péče o nemocné. A právě tyto cíle má splnit projekt centralizace </a:t>
            </a:r>
            <a:r>
              <a:rPr lang="cs-CZ" sz="28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pneumoonkochirurgické</a:t>
            </a:r>
            <a:r>
              <a:rPr lang="cs-CZ" sz="28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péče.</a:t>
            </a:r>
          </a:p>
        </p:txBody>
      </p:sp>
    </p:spTree>
    <p:extLst>
      <p:ext uri="{BB962C8B-B14F-4D97-AF65-F5344CB8AC3E}">
        <p14:creationId xmlns:p14="http://schemas.microsoft.com/office/powerpoint/2010/main" val="2099723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D2EDC8-4045-4834-8DEF-F0B83449E9E2}"/>
              </a:ext>
            </a:extLst>
          </p:cNvPr>
          <p:cNvSpPr>
            <a:spLocks noGrp="1"/>
          </p:cNvSpPr>
          <p:nvPr>
            <p:ph type="title"/>
          </p:nvPr>
        </p:nvSpPr>
        <p:spPr/>
        <p:txBody>
          <a:bodyPr/>
          <a:lstStyle/>
          <a:p>
            <a:r>
              <a:rPr lang="cs-CZ" dirty="0"/>
              <a:t>Národní onkologický program</a:t>
            </a:r>
          </a:p>
        </p:txBody>
      </p:sp>
      <p:sp>
        <p:nvSpPr>
          <p:cNvPr id="3" name="Obdélník 2">
            <a:extLst>
              <a:ext uri="{FF2B5EF4-FFF2-40B4-BE49-F238E27FC236}">
                <a16:creationId xmlns:a16="http://schemas.microsoft.com/office/drawing/2014/main" id="{40D13D7F-5F2F-4F32-8A5D-4B9AE6AB8841}"/>
              </a:ext>
            </a:extLst>
          </p:cNvPr>
          <p:cNvSpPr/>
          <p:nvPr/>
        </p:nvSpPr>
        <p:spPr>
          <a:xfrm>
            <a:off x="906893" y="1628800"/>
            <a:ext cx="7772400" cy="4524315"/>
          </a:xfrm>
          <a:prstGeom prst="rect">
            <a:avLst/>
          </a:prstGeom>
        </p:spPr>
        <p:txBody>
          <a:bodyPr wrap="square">
            <a:spAutoFit/>
          </a:bodyPr>
          <a:lstStyle/>
          <a:p>
            <a:r>
              <a:rPr lang="cs-CZ" sz="2400" dirty="0">
                <a:latin typeface="Roboto"/>
              </a:rPr>
              <a:t>Základem koncepce je silná síť komplexních onkologických center (KOC), která jsou nejvyšší a nezpochybnitelnou organizační jednotkou pro onkologickou péči v ČR. Základem Národního onkologického programu je zajistit ve všech regionech rovný přístup k poskytované péči a k informacím pomocí již jmenované sítě onkologických center. Síť KOC koncentruje vysoce specializovanou péči o onkologické pacienty v oblasti diagnostiky, léčby chirurgické, radiační i farmakologické, na kterou navazuje péče paliativní ve všech oblastech a péče psychosociální. </a:t>
            </a:r>
            <a:endParaRPr lang="cs-CZ" sz="2400" dirty="0"/>
          </a:p>
        </p:txBody>
      </p:sp>
    </p:spTree>
    <p:extLst>
      <p:ext uri="{BB962C8B-B14F-4D97-AF65-F5344CB8AC3E}">
        <p14:creationId xmlns:p14="http://schemas.microsoft.com/office/powerpoint/2010/main" val="2778104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C8EB19-1AB1-4ACF-A7A7-152D73CF7369}"/>
              </a:ext>
            </a:extLst>
          </p:cNvPr>
          <p:cNvSpPr>
            <a:spLocks noGrp="1"/>
          </p:cNvSpPr>
          <p:nvPr>
            <p:ph type="title"/>
          </p:nvPr>
        </p:nvSpPr>
        <p:spPr/>
        <p:txBody>
          <a:bodyPr/>
          <a:lstStyle/>
          <a:p>
            <a:r>
              <a:rPr lang="cs-CZ" dirty="0"/>
              <a:t>Dánsko</a:t>
            </a:r>
          </a:p>
        </p:txBody>
      </p:sp>
      <p:sp>
        <p:nvSpPr>
          <p:cNvPr id="3" name="Obdélník 2">
            <a:extLst>
              <a:ext uri="{FF2B5EF4-FFF2-40B4-BE49-F238E27FC236}">
                <a16:creationId xmlns:a16="http://schemas.microsoft.com/office/drawing/2014/main" id="{89C939BC-F5E0-4398-8952-4CCE70EE5019}"/>
              </a:ext>
            </a:extLst>
          </p:cNvPr>
          <p:cNvSpPr/>
          <p:nvPr/>
        </p:nvSpPr>
        <p:spPr>
          <a:xfrm>
            <a:off x="588132" y="1335180"/>
            <a:ext cx="8424936" cy="1938992"/>
          </a:xfrm>
          <a:prstGeom prst="rect">
            <a:avLst/>
          </a:prstGeom>
        </p:spPr>
        <p:txBody>
          <a:bodyPr wrap="square">
            <a:spAutoFit/>
          </a:bodyPr>
          <a:lstStyle/>
          <a:p>
            <a:pPr>
              <a:spcAft>
                <a:spcPts val="0"/>
              </a:spcAft>
            </a:pPr>
            <a:r>
              <a:rPr lang="cs-CZ"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Příkladem, kde centralizace péče funguje na vysoké úrovni je Dánsko (5,8 mil obyvatel), kde jsou pacienti směřováni do 4 univerzitních nemocnic s operabilitou nemalobuněčného karcinomu dosahující 27 %. Roční záchyt NSCLC je cca 3900 případů.</a:t>
            </a:r>
          </a:p>
        </p:txBody>
      </p:sp>
      <p:pic>
        <p:nvPicPr>
          <p:cNvPr id="5" name="Obrázek 4">
            <a:extLst>
              <a:ext uri="{FF2B5EF4-FFF2-40B4-BE49-F238E27FC236}">
                <a16:creationId xmlns:a16="http://schemas.microsoft.com/office/drawing/2014/main" id="{6B364E65-014B-489A-A5DC-76971AB588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3140968"/>
            <a:ext cx="4697023" cy="3528392"/>
          </a:xfrm>
          <a:prstGeom prst="rect">
            <a:avLst/>
          </a:prstGeom>
        </p:spPr>
      </p:pic>
    </p:spTree>
    <p:extLst>
      <p:ext uri="{BB962C8B-B14F-4D97-AF65-F5344CB8AC3E}">
        <p14:creationId xmlns:p14="http://schemas.microsoft.com/office/powerpoint/2010/main" val="38143378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083BE8-ABA5-4F71-8CD2-75DBE1DD6C87}"/>
              </a:ext>
            </a:extLst>
          </p:cNvPr>
          <p:cNvSpPr>
            <a:spLocks noGrp="1"/>
          </p:cNvSpPr>
          <p:nvPr>
            <p:ph type="title"/>
          </p:nvPr>
        </p:nvSpPr>
        <p:spPr/>
        <p:txBody>
          <a:bodyPr/>
          <a:lstStyle/>
          <a:p>
            <a:r>
              <a:rPr lang="cs-CZ" dirty="0" err="1"/>
              <a:t>Lung</a:t>
            </a:r>
            <a:r>
              <a:rPr lang="cs-CZ" dirty="0"/>
              <a:t> </a:t>
            </a:r>
            <a:r>
              <a:rPr lang="cs-CZ" dirty="0" err="1"/>
              <a:t>cancer</a:t>
            </a:r>
            <a:r>
              <a:rPr lang="cs-CZ" dirty="0"/>
              <a:t> </a:t>
            </a:r>
            <a:r>
              <a:rPr lang="cs-CZ" dirty="0" err="1"/>
              <a:t>surgery</a:t>
            </a:r>
            <a:endParaRPr lang="cs-CZ" dirty="0"/>
          </a:p>
        </p:txBody>
      </p:sp>
      <p:sp>
        <p:nvSpPr>
          <p:cNvPr id="3" name="Obdélník 2">
            <a:extLst>
              <a:ext uri="{FF2B5EF4-FFF2-40B4-BE49-F238E27FC236}">
                <a16:creationId xmlns:a16="http://schemas.microsoft.com/office/drawing/2014/main" id="{4508A924-937B-4F03-97D7-1ECEDCEE6B46}"/>
              </a:ext>
            </a:extLst>
          </p:cNvPr>
          <p:cNvSpPr/>
          <p:nvPr/>
        </p:nvSpPr>
        <p:spPr>
          <a:xfrm>
            <a:off x="143508" y="1392666"/>
            <a:ext cx="8856984" cy="1631216"/>
          </a:xfrm>
          <a:prstGeom prst="rect">
            <a:avLst/>
          </a:prstGeom>
        </p:spPr>
        <p:txBody>
          <a:bodyPr wrap="square">
            <a:spAutoFit/>
          </a:bodyPr>
          <a:lstStyle/>
          <a:p>
            <a:r>
              <a:rPr lang="en-US" sz="2000" dirty="0">
                <a:latin typeface="Cambria" panose="02040503050406030204" pitchFamily="18" charset="0"/>
              </a:rPr>
              <a:t>The resection rate in Denmark 2020 was 27.1%, in total 1,154 resections</a:t>
            </a:r>
            <a:r>
              <a:rPr lang="cs-CZ" sz="2000" dirty="0">
                <a:latin typeface="Cambria" panose="02040503050406030204" pitchFamily="18" charset="0"/>
              </a:rPr>
              <a:t> </a:t>
            </a:r>
            <a:r>
              <a:rPr lang="cs-CZ" sz="2000" dirty="0" err="1">
                <a:latin typeface="Cambria" panose="02040503050406030204" pitchFamily="18" charset="0"/>
              </a:rPr>
              <a:t>of</a:t>
            </a:r>
            <a:r>
              <a:rPr lang="cs-CZ" sz="2000" dirty="0">
                <a:latin typeface="Cambria" panose="02040503050406030204" pitchFamily="18" charset="0"/>
              </a:rPr>
              <a:t> 4258 </a:t>
            </a:r>
            <a:r>
              <a:rPr lang="cs-CZ" sz="2000" dirty="0" err="1">
                <a:latin typeface="Cambria" panose="02040503050406030204" pitchFamily="18" charset="0"/>
              </a:rPr>
              <a:t>diagnosed</a:t>
            </a:r>
            <a:r>
              <a:rPr lang="cs-CZ" sz="2000" dirty="0">
                <a:latin typeface="Cambria" panose="02040503050406030204" pitchFamily="18" charset="0"/>
              </a:rPr>
              <a:t> LC.</a:t>
            </a:r>
            <a:r>
              <a:rPr lang="en-US" sz="2000" dirty="0">
                <a:latin typeface="Cambria" panose="02040503050406030204" pitchFamily="18" charset="0"/>
              </a:rPr>
              <a:t> The resection rate has increased from 2010 and onwards. In 2020, 84.1% were lobectomies, 10.1% wedge resections, 2.9% segmentectomies, 2.3% </a:t>
            </a:r>
            <a:r>
              <a:rPr lang="en-US" sz="2000" dirty="0" err="1">
                <a:latin typeface="Cambria" panose="02040503050406030204" pitchFamily="18" charset="0"/>
              </a:rPr>
              <a:t>pneumonectomies</a:t>
            </a:r>
            <a:r>
              <a:rPr lang="en-US" sz="2000" dirty="0">
                <a:latin typeface="Cambria" panose="02040503050406030204" pitchFamily="18" charset="0"/>
              </a:rPr>
              <a:t> and 0.7% exploratory without resection. </a:t>
            </a:r>
            <a:r>
              <a:rPr lang="cs-CZ" sz="2000" dirty="0">
                <a:latin typeface="Cambria" panose="02040503050406030204" pitchFamily="18" charset="0"/>
              </a:rPr>
              <a:t>(1030 </a:t>
            </a:r>
            <a:r>
              <a:rPr lang="cs-CZ" sz="2000" dirty="0" err="1">
                <a:latin typeface="Cambria" panose="02040503050406030204" pitchFamily="18" charset="0"/>
              </a:rPr>
              <a:t>anatomical</a:t>
            </a:r>
            <a:r>
              <a:rPr lang="cs-CZ" sz="2000" dirty="0">
                <a:latin typeface="Cambria" panose="02040503050406030204" pitchFamily="18" charset="0"/>
              </a:rPr>
              <a:t> </a:t>
            </a:r>
            <a:r>
              <a:rPr lang="cs-CZ" sz="2000" dirty="0" err="1">
                <a:latin typeface="Cambria" panose="02040503050406030204" pitchFamily="18" charset="0"/>
              </a:rPr>
              <a:t>resections</a:t>
            </a:r>
            <a:r>
              <a:rPr lang="cs-CZ" sz="2000" dirty="0">
                <a:latin typeface="Cambria" panose="02040503050406030204" pitchFamily="18" charset="0"/>
              </a:rPr>
              <a:t>, </a:t>
            </a:r>
            <a:r>
              <a:rPr lang="cs-CZ" sz="2000" dirty="0" err="1">
                <a:latin typeface="Cambria" panose="02040503050406030204" pitchFamily="18" charset="0"/>
              </a:rPr>
              <a:t>anatomical</a:t>
            </a:r>
            <a:r>
              <a:rPr lang="cs-CZ" sz="2000" dirty="0">
                <a:latin typeface="Cambria" panose="02040503050406030204" pitchFamily="18" charset="0"/>
              </a:rPr>
              <a:t> </a:t>
            </a:r>
            <a:r>
              <a:rPr lang="cs-CZ" sz="2000" dirty="0" err="1">
                <a:latin typeface="Cambria" panose="02040503050406030204" pitchFamily="18" charset="0"/>
              </a:rPr>
              <a:t>resection</a:t>
            </a:r>
            <a:r>
              <a:rPr lang="cs-CZ" sz="2000" dirty="0">
                <a:latin typeface="Cambria" panose="02040503050406030204" pitchFamily="18" charset="0"/>
              </a:rPr>
              <a:t> </a:t>
            </a:r>
            <a:r>
              <a:rPr lang="cs-CZ" sz="2000" dirty="0" err="1">
                <a:latin typeface="Cambria" panose="02040503050406030204" pitchFamily="18" charset="0"/>
              </a:rPr>
              <a:t>rate</a:t>
            </a:r>
            <a:r>
              <a:rPr lang="cs-CZ" sz="2000" dirty="0">
                <a:latin typeface="Cambria" panose="02040503050406030204" pitchFamily="18" charset="0"/>
              </a:rPr>
              <a:t> 24 %). </a:t>
            </a:r>
            <a:endParaRPr lang="cs-CZ" sz="2000" dirty="0"/>
          </a:p>
        </p:txBody>
      </p:sp>
      <p:graphicFrame>
        <p:nvGraphicFramePr>
          <p:cNvPr id="4" name="Tabulka 3">
            <a:extLst>
              <a:ext uri="{FF2B5EF4-FFF2-40B4-BE49-F238E27FC236}">
                <a16:creationId xmlns:a16="http://schemas.microsoft.com/office/drawing/2014/main" id="{7CF3F51C-686D-4680-8758-B38E03F5B14F}"/>
              </a:ext>
            </a:extLst>
          </p:cNvPr>
          <p:cNvGraphicFramePr>
            <a:graphicFrameLocks noGrp="1"/>
          </p:cNvGraphicFramePr>
          <p:nvPr>
            <p:extLst>
              <p:ext uri="{D42A27DB-BD31-4B8C-83A1-F6EECF244321}">
                <p14:modId xmlns:p14="http://schemas.microsoft.com/office/powerpoint/2010/main" val="3510925705"/>
              </p:ext>
            </p:extLst>
          </p:nvPr>
        </p:nvGraphicFramePr>
        <p:xfrm>
          <a:off x="755576" y="3573016"/>
          <a:ext cx="7931224" cy="3078480"/>
        </p:xfrm>
        <a:graphic>
          <a:graphicData uri="http://schemas.openxmlformats.org/drawingml/2006/table">
            <a:tbl>
              <a:tblPr/>
              <a:tblGrid>
                <a:gridCol w="991403">
                  <a:extLst>
                    <a:ext uri="{9D8B030D-6E8A-4147-A177-3AD203B41FA5}">
                      <a16:colId xmlns:a16="http://schemas.microsoft.com/office/drawing/2014/main" val="347612228"/>
                    </a:ext>
                  </a:extLst>
                </a:gridCol>
                <a:gridCol w="991403">
                  <a:extLst>
                    <a:ext uri="{9D8B030D-6E8A-4147-A177-3AD203B41FA5}">
                      <a16:colId xmlns:a16="http://schemas.microsoft.com/office/drawing/2014/main" val="3485832897"/>
                    </a:ext>
                  </a:extLst>
                </a:gridCol>
                <a:gridCol w="991403">
                  <a:extLst>
                    <a:ext uri="{9D8B030D-6E8A-4147-A177-3AD203B41FA5}">
                      <a16:colId xmlns:a16="http://schemas.microsoft.com/office/drawing/2014/main" val="3113272233"/>
                    </a:ext>
                  </a:extLst>
                </a:gridCol>
                <a:gridCol w="991403">
                  <a:extLst>
                    <a:ext uri="{9D8B030D-6E8A-4147-A177-3AD203B41FA5}">
                      <a16:colId xmlns:a16="http://schemas.microsoft.com/office/drawing/2014/main" val="2376643690"/>
                    </a:ext>
                  </a:extLst>
                </a:gridCol>
                <a:gridCol w="991403">
                  <a:extLst>
                    <a:ext uri="{9D8B030D-6E8A-4147-A177-3AD203B41FA5}">
                      <a16:colId xmlns:a16="http://schemas.microsoft.com/office/drawing/2014/main" val="3116132481"/>
                    </a:ext>
                  </a:extLst>
                </a:gridCol>
                <a:gridCol w="991403">
                  <a:extLst>
                    <a:ext uri="{9D8B030D-6E8A-4147-A177-3AD203B41FA5}">
                      <a16:colId xmlns:a16="http://schemas.microsoft.com/office/drawing/2014/main" val="666103527"/>
                    </a:ext>
                  </a:extLst>
                </a:gridCol>
                <a:gridCol w="991403">
                  <a:extLst>
                    <a:ext uri="{9D8B030D-6E8A-4147-A177-3AD203B41FA5}">
                      <a16:colId xmlns:a16="http://schemas.microsoft.com/office/drawing/2014/main" val="2831270988"/>
                    </a:ext>
                  </a:extLst>
                </a:gridCol>
                <a:gridCol w="991403">
                  <a:extLst>
                    <a:ext uri="{9D8B030D-6E8A-4147-A177-3AD203B41FA5}">
                      <a16:colId xmlns:a16="http://schemas.microsoft.com/office/drawing/2014/main" val="1516026569"/>
                    </a:ext>
                  </a:extLst>
                </a:gridCol>
              </a:tblGrid>
              <a:tr h="801811">
                <a:tc>
                  <a:txBody>
                    <a:bodyPr/>
                    <a:lstStyle/>
                    <a:p>
                      <a:pPr algn="l" fontAlgn="ctr"/>
                      <a:endParaRPr lang="cs-CZ" sz="1600" b="1" dirty="0">
                        <a:effectLst/>
                      </a:endParaRPr>
                    </a:p>
                  </a:txBody>
                  <a:tcPr anchor="ctr">
                    <a:lnL>
                      <a:noFill/>
                    </a:lnL>
                    <a:lnR>
                      <a:noFill/>
                    </a:lnR>
                    <a:lnT>
                      <a:noFill/>
                    </a:lnT>
                    <a:lnB>
                      <a:noFill/>
                    </a:lnB>
                  </a:tcPr>
                </a:tc>
                <a:tc>
                  <a:txBody>
                    <a:bodyPr/>
                    <a:lstStyle/>
                    <a:p>
                      <a:pPr algn="l" fontAlgn="ctr"/>
                      <a:r>
                        <a:rPr lang="cs-CZ" sz="1600" b="1">
                          <a:effectLst/>
                        </a:rPr>
                        <a:t>Year</a:t>
                      </a:r>
                    </a:p>
                  </a:txBody>
                  <a:tcPr anchor="ctr">
                    <a:lnL>
                      <a:noFill/>
                    </a:lnL>
                    <a:lnR>
                      <a:noFill/>
                    </a:lnR>
                    <a:lnT>
                      <a:noFill/>
                    </a:lnT>
                    <a:lnB>
                      <a:noFill/>
                    </a:lnB>
                  </a:tcPr>
                </a:tc>
                <a:tc>
                  <a:txBody>
                    <a:bodyPr/>
                    <a:lstStyle/>
                    <a:p>
                      <a:pPr algn="l" fontAlgn="ctr"/>
                      <a:r>
                        <a:rPr lang="cs-CZ" sz="1600" b="1">
                          <a:effectLst/>
                        </a:rPr>
                        <a:t>Total</a:t>
                      </a:r>
                    </a:p>
                  </a:txBody>
                  <a:tcPr anchor="ctr">
                    <a:lnL>
                      <a:noFill/>
                    </a:lnL>
                    <a:lnR>
                      <a:noFill/>
                    </a:lnR>
                    <a:lnT>
                      <a:noFill/>
                    </a:lnT>
                    <a:lnB>
                      <a:noFill/>
                    </a:lnB>
                  </a:tcPr>
                </a:tc>
                <a:tc>
                  <a:txBody>
                    <a:bodyPr/>
                    <a:lstStyle/>
                    <a:p>
                      <a:pPr algn="l" fontAlgn="ctr"/>
                      <a:r>
                        <a:rPr lang="cs-CZ" sz="1600" b="1">
                          <a:effectLst/>
                        </a:rPr>
                        <a:t>Exploratory (%)</a:t>
                      </a:r>
                    </a:p>
                  </a:txBody>
                  <a:tcPr anchor="ctr">
                    <a:lnL>
                      <a:noFill/>
                    </a:lnL>
                    <a:lnR>
                      <a:noFill/>
                    </a:lnR>
                    <a:lnT>
                      <a:noFill/>
                    </a:lnT>
                    <a:lnB>
                      <a:noFill/>
                    </a:lnB>
                  </a:tcPr>
                </a:tc>
                <a:tc>
                  <a:txBody>
                    <a:bodyPr/>
                    <a:lstStyle/>
                    <a:p>
                      <a:pPr algn="l" fontAlgn="ctr"/>
                      <a:r>
                        <a:rPr lang="cs-CZ" sz="1600" b="1">
                          <a:effectLst/>
                        </a:rPr>
                        <a:t>Wedge (%)</a:t>
                      </a:r>
                    </a:p>
                  </a:txBody>
                  <a:tcPr anchor="ctr">
                    <a:lnL>
                      <a:noFill/>
                    </a:lnL>
                    <a:lnR>
                      <a:noFill/>
                    </a:lnR>
                    <a:lnT>
                      <a:noFill/>
                    </a:lnT>
                    <a:lnB>
                      <a:noFill/>
                    </a:lnB>
                  </a:tcPr>
                </a:tc>
                <a:tc>
                  <a:txBody>
                    <a:bodyPr/>
                    <a:lstStyle/>
                    <a:p>
                      <a:pPr algn="l" fontAlgn="ctr"/>
                      <a:r>
                        <a:rPr lang="cs-CZ" sz="1600" b="1">
                          <a:effectLst/>
                        </a:rPr>
                        <a:t>Segment (%)</a:t>
                      </a:r>
                    </a:p>
                  </a:txBody>
                  <a:tcPr anchor="ctr">
                    <a:lnL>
                      <a:noFill/>
                    </a:lnL>
                    <a:lnR>
                      <a:noFill/>
                    </a:lnR>
                    <a:lnT>
                      <a:noFill/>
                    </a:lnT>
                    <a:lnB>
                      <a:noFill/>
                    </a:lnB>
                  </a:tcPr>
                </a:tc>
                <a:tc>
                  <a:txBody>
                    <a:bodyPr/>
                    <a:lstStyle/>
                    <a:p>
                      <a:pPr algn="l" fontAlgn="ctr"/>
                      <a:r>
                        <a:rPr lang="cs-CZ" sz="1600" b="1">
                          <a:effectLst/>
                        </a:rPr>
                        <a:t>Lobectomy (%)</a:t>
                      </a:r>
                    </a:p>
                  </a:txBody>
                  <a:tcPr anchor="ctr">
                    <a:lnL>
                      <a:noFill/>
                    </a:lnL>
                    <a:lnR>
                      <a:noFill/>
                    </a:lnR>
                    <a:lnT>
                      <a:noFill/>
                    </a:lnT>
                    <a:lnB>
                      <a:noFill/>
                    </a:lnB>
                  </a:tcPr>
                </a:tc>
                <a:tc>
                  <a:txBody>
                    <a:bodyPr/>
                    <a:lstStyle/>
                    <a:p>
                      <a:pPr algn="l" fontAlgn="ctr"/>
                      <a:r>
                        <a:rPr lang="cs-CZ" sz="1600" b="1">
                          <a:effectLst/>
                        </a:rPr>
                        <a:t>Pneumonectomy (%)</a:t>
                      </a:r>
                    </a:p>
                  </a:txBody>
                  <a:tcPr anchor="ctr">
                    <a:lnL>
                      <a:noFill/>
                    </a:lnL>
                    <a:lnR>
                      <a:noFill/>
                    </a:lnR>
                    <a:lnT>
                      <a:noFill/>
                    </a:lnT>
                    <a:lnB>
                      <a:noFill/>
                    </a:lnB>
                  </a:tcPr>
                </a:tc>
                <a:extLst>
                  <a:ext uri="{0D108BD9-81ED-4DB2-BD59-A6C34878D82A}">
                    <a16:rowId xmlns:a16="http://schemas.microsoft.com/office/drawing/2014/main" val="1846914448"/>
                  </a:ext>
                </a:extLst>
              </a:tr>
              <a:tr h="246711">
                <a:tc rowSpan="6">
                  <a:txBody>
                    <a:bodyPr/>
                    <a:lstStyle/>
                    <a:p>
                      <a:pPr algn="l" fontAlgn="t"/>
                      <a:r>
                        <a:rPr lang="cs-CZ" sz="1600" b="0" dirty="0">
                          <a:effectLst/>
                        </a:rPr>
                        <a:t>Den</a:t>
                      </a:r>
                    </a:p>
                    <a:p>
                      <a:pPr algn="l" fontAlgn="t"/>
                      <a:r>
                        <a:rPr lang="cs-CZ" sz="1600" b="0" dirty="0" err="1">
                          <a:effectLst/>
                        </a:rPr>
                        <a:t>mark</a:t>
                      </a:r>
                      <a:endParaRPr lang="cs-CZ" sz="1600" b="0" dirty="0">
                        <a:effectLst/>
                      </a:endParaRPr>
                    </a:p>
                  </a:txBody>
                  <a:tcPr>
                    <a:lnL>
                      <a:noFill/>
                    </a:lnL>
                    <a:lnR>
                      <a:noFill/>
                    </a:lnR>
                    <a:lnT>
                      <a:noFill/>
                    </a:lnT>
                    <a:lnB>
                      <a:noFill/>
                    </a:lnB>
                  </a:tcPr>
                </a:tc>
                <a:tc>
                  <a:txBody>
                    <a:bodyPr/>
                    <a:lstStyle/>
                    <a:p>
                      <a:pPr algn="ctr" fontAlgn="t"/>
                      <a:r>
                        <a:rPr lang="cs-CZ" sz="1600" b="0">
                          <a:effectLst/>
                        </a:rPr>
                        <a:t>2020</a:t>
                      </a:r>
                    </a:p>
                  </a:txBody>
                  <a:tcPr>
                    <a:lnL>
                      <a:noFill/>
                    </a:lnL>
                    <a:lnR>
                      <a:noFill/>
                    </a:lnR>
                    <a:lnT>
                      <a:noFill/>
                    </a:lnT>
                    <a:lnB>
                      <a:noFill/>
                    </a:lnB>
                  </a:tcPr>
                </a:tc>
                <a:tc>
                  <a:txBody>
                    <a:bodyPr/>
                    <a:lstStyle/>
                    <a:p>
                      <a:pPr algn="ctr" fontAlgn="t"/>
                      <a:r>
                        <a:rPr lang="cs-CZ" sz="1600" b="0">
                          <a:effectLst/>
                        </a:rPr>
                        <a:t>1,154</a:t>
                      </a:r>
                    </a:p>
                  </a:txBody>
                  <a:tcPr>
                    <a:lnL>
                      <a:noFill/>
                    </a:lnL>
                    <a:lnR>
                      <a:noFill/>
                    </a:lnR>
                    <a:lnT>
                      <a:noFill/>
                    </a:lnT>
                    <a:lnB>
                      <a:noFill/>
                    </a:lnB>
                  </a:tcPr>
                </a:tc>
                <a:tc>
                  <a:txBody>
                    <a:bodyPr/>
                    <a:lstStyle/>
                    <a:p>
                      <a:pPr algn="ctr" fontAlgn="t"/>
                      <a:r>
                        <a:rPr lang="cs-CZ" sz="1600" b="0">
                          <a:effectLst/>
                        </a:rPr>
                        <a:t>0.7</a:t>
                      </a:r>
                    </a:p>
                  </a:txBody>
                  <a:tcPr>
                    <a:lnL>
                      <a:noFill/>
                    </a:lnL>
                    <a:lnR>
                      <a:noFill/>
                    </a:lnR>
                    <a:lnT>
                      <a:noFill/>
                    </a:lnT>
                    <a:lnB>
                      <a:noFill/>
                    </a:lnB>
                  </a:tcPr>
                </a:tc>
                <a:tc>
                  <a:txBody>
                    <a:bodyPr/>
                    <a:lstStyle/>
                    <a:p>
                      <a:pPr algn="ctr" fontAlgn="t"/>
                      <a:r>
                        <a:rPr lang="cs-CZ" sz="1600" b="0">
                          <a:effectLst/>
                        </a:rPr>
                        <a:t>10.1</a:t>
                      </a:r>
                    </a:p>
                  </a:txBody>
                  <a:tcPr>
                    <a:lnL>
                      <a:noFill/>
                    </a:lnL>
                    <a:lnR>
                      <a:noFill/>
                    </a:lnR>
                    <a:lnT>
                      <a:noFill/>
                    </a:lnT>
                    <a:lnB>
                      <a:noFill/>
                    </a:lnB>
                  </a:tcPr>
                </a:tc>
                <a:tc>
                  <a:txBody>
                    <a:bodyPr/>
                    <a:lstStyle/>
                    <a:p>
                      <a:pPr algn="ctr" fontAlgn="t"/>
                      <a:r>
                        <a:rPr lang="cs-CZ" sz="1600" b="0">
                          <a:effectLst/>
                        </a:rPr>
                        <a:t>2.9</a:t>
                      </a:r>
                    </a:p>
                  </a:txBody>
                  <a:tcPr>
                    <a:lnL>
                      <a:noFill/>
                    </a:lnL>
                    <a:lnR>
                      <a:noFill/>
                    </a:lnR>
                    <a:lnT>
                      <a:noFill/>
                    </a:lnT>
                    <a:lnB>
                      <a:noFill/>
                    </a:lnB>
                  </a:tcPr>
                </a:tc>
                <a:tc>
                  <a:txBody>
                    <a:bodyPr/>
                    <a:lstStyle/>
                    <a:p>
                      <a:pPr algn="ctr" fontAlgn="t"/>
                      <a:r>
                        <a:rPr lang="cs-CZ" sz="1600" b="0">
                          <a:effectLst/>
                        </a:rPr>
                        <a:t>84.1</a:t>
                      </a:r>
                    </a:p>
                  </a:txBody>
                  <a:tcPr>
                    <a:lnL>
                      <a:noFill/>
                    </a:lnL>
                    <a:lnR>
                      <a:noFill/>
                    </a:lnR>
                    <a:lnT>
                      <a:noFill/>
                    </a:lnT>
                    <a:lnB>
                      <a:noFill/>
                    </a:lnB>
                  </a:tcPr>
                </a:tc>
                <a:tc>
                  <a:txBody>
                    <a:bodyPr/>
                    <a:lstStyle/>
                    <a:p>
                      <a:pPr algn="ctr" fontAlgn="t"/>
                      <a:r>
                        <a:rPr lang="cs-CZ" sz="1600" b="0">
                          <a:effectLst/>
                        </a:rPr>
                        <a:t>2.3</a:t>
                      </a:r>
                    </a:p>
                  </a:txBody>
                  <a:tcPr>
                    <a:lnL>
                      <a:noFill/>
                    </a:lnL>
                    <a:lnR>
                      <a:noFill/>
                    </a:lnR>
                    <a:lnT>
                      <a:noFill/>
                    </a:lnT>
                    <a:lnB>
                      <a:noFill/>
                    </a:lnB>
                  </a:tcPr>
                </a:tc>
                <a:extLst>
                  <a:ext uri="{0D108BD9-81ED-4DB2-BD59-A6C34878D82A}">
                    <a16:rowId xmlns:a16="http://schemas.microsoft.com/office/drawing/2014/main" val="3163435493"/>
                  </a:ext>
                </a:extLst>
              </a:tr>
              <a:tr h="246711">
                <a:tc vMerge="1">
                  <a:txBody>
                    <a:bodyPr/>
                    <a:lstStyle/>
                    <a:p>
                      <a:endParaRPr lang="cs-CZ"/>
                    </a:p>
                  </a:txBody>
                  <a:tcPr/>
                </a:tc>
                <a:tc>
                  <a:txBody>
                    <a:bodyPr/>
                    <a:lstStyle/>
                    <a:p>
                      <a:pPr algn="ctr" fontAlgn="t"/>
                      <a:r>
                        <a:rPr lang="cs-CZ" sz="1600" b="0">
                          <a:effectLst/>
                        </a:rPr>
                        <a:t>2019</a:t>
                      </a:r>
                    </a:p>
                  </a:txBody>
                  <a:tcPr>
                    <a:lnL>
                      <a:noFill/>
                    </a:lnL>
                    <a:lnR>
                      <a:noFill/>
                    </a:lnR>
                    <a:lnT>
                      <a:noFill/>
                    </a:lnT>
                    <a:lnB>
                      <a:noFill/>
                    </a:lnB>
                  </a:tcPr>
                </a:tc>
                <a:tc>
                  <a:txBody>
                    <a:bodyPr/>
                    <a:lstStyle/>
                    <a:p>
                      <a:pPr algn="ctr" fontAlgn="t"/>
                      <a:r>
                        <a:rPr lang="cs-CZ" sz="1600" b="0">
                          <a:effectLst/>
                        </a:rPr>
                        <a:t>1,209</a:t>
                      </a:r>
                    </a:p>
                  </a:txBody>
                  <a:tcPr>
                    <a:lnL>
                      <a:noFill/>
                    </a:lnL>
                    <a:lnR>
                      <a:noFill/>
                    </a:lnR>
                    <a:lnT>
                      <a:noFill/>
                    </a:lnT>
                    <a:lnB>
                      <a:noFill/>
                    </a:lnB>
                  </a:tcPr>
                </a:tc>
                <a:tc>
                  <a:txBody>
                    <a:bodyPr/>
                    <a:lstStyle/>
                    <a:p>
                      <a:pPr algn="ctr" fontAlgn="t"/>
                      <a:r>
                        <a:rPr lang="cs-CZ" sz="1600" b="0">
                          <a:effectLst/>
                        </a:rPr>
                        <a:t>1.2</a:t>
                      </a:r>
                    </a:p>
                  </a:txBody>
                  <a:tcPr>
                    <a:lnL>
                      <a:noFill/>
                    </a:lnL>
                    <a:lnR>
                      <a:noFill/>
                    </a:lnR>
                    <a:lnT>
                      <a:noFill/>
                    </a:lnT>
                    <a:lnB>
                      <a:noFill/>
                    </a:lnB>
                  </a:tcPr>
                </a:tc>
                <a:tc>
                  <a:txBody>
                    <a:bodyPr/>
                    <a:lstStyle/>
                    <a:p>
                      <a:pPr algn="ctr" fontAlgn="t"/>
                      <a:r>
                        <a:rPr lang="cs-CZ" sz="1600" b="0">
                          <a:effectLst/>
                        </a:rPr>
                        <a:t>11.2</a:t>
                      </a:r>
                    </a:p>
                  </a:txBody>
                  <a:tcPr>
                    <a:lnL>
                      <a:noFill/>
                    </a:lnL>
                    <a:lnR>
                      <a:noFill/>
                    </a:lnR>
                    <a:lnT>
                      <a:noFill/>
                    </a:lnT>
                    <a:lnB>
                      <a:noFill/>
                    </a:lnB>
                  </a:tcPr>
                </a:tc>
                <a:tc>
                  <a:txBody>
                    <a:bodyPr/>
                    <a:lstStyle/>
                    <a:p>
                      <a:pPr algn="ctr" fontAlgn="t"/>
                      <a:r>
                        <a:rPr lang="cs-CZ" sz="1600" b="0">
                          <a:effectLst/>
                        </a:rPr>
                        <a:t>2.3</a:t>
                      </a:r>
                    </a:p>
                  </a:txBody>
                  <a:tcPr>
                    <a:lnL>
                      <a:noFill/>
                    </a:lnL>
                    <a:lnR>
                      <a:noFill/>
                    </a:lnR>
                    <a:lnT>
                      <a:noFill/>
                    </a:lnT>
                    <a:lnB>
                      <a:noFill/>
                    </a:lnB>
                  </a:tcPr>
                </a:tc>
                <a:tc>
                  <a:txBody>
                    <a:bodyPr/>
                    <a:lstStyle/>
                    <a:p>
                      <a:pPr algn="ctr" fontAlgn="t"/>
                      <a:r>
                        <a:rPr lang="cs-CZ" sz="1600" b="0">
                          <a:effectLst/>
                        </a:rPr>
                        <a:t>83.3</a:t>
                      </a:r>
                    </a:p>
                  </a:txBody>
                  <a:tcPr>
                    <a:lnL>
                      <a:noFill/>
                    </a:lnL>
                    <a:lnR>
                      <a:noFill/>
                    </a:lnR>
                    <a:lnT>
                      <a:noFill/>
                    </a:lnT>
                    <a:lnB>
                      <a:noFill/>
                    </a:lnB>
                  </a:tcPr>
                </a:tc>
                <a:tc>
                  <a:txBody>
                    <a:bodyPr/>
                    <a:lstStyle/>
                    <a:p>
                      <a:pPr algn="ctr" fontAlgn="t"/>
                      <a:r>
                        <a:rPr lang="cs-CZ" sz="1600" b="0">
                          <a:effectLst/>
                        </a:rPr>
                        <a:t>2.1</a:t>
                      </a:r>
                    </a:p>
                  </a:txBody>
                  <a:tcPr>
                    <a:lnL>
                      <a:noFill/>
                    </a:lnL>
                    <a:lnR>
                      <a:noFill/>
                    </a:lnR>
                    <a:lnT>
                      <a:noFill/>
                    </a:lnT>
                    <a:lnB>
                      <a:noFill/>
                    </a:lnB>
                  </a:tcPr>
                </a:tc>
                <a:extLst>
                  <a:ext uri="{0D108BD9-81ED-4DB2-BD59-A6C34878D82A}">
                    <a16:rowId xmlns:a16="http://schemas.microsoft.com/office/drawing/2014/main" val="3633278157"/>
                  </a:ext>
                </a:extLst>
              </a:tr>
              <a:tr h="246711">
                <a:tc vMerge="1">
                  <a:txBody>
                    <a:bodyPr/>
                    <a:lstStyle/>
                    <a:p>
                      <a:endParaRPr lang="cs-CZ"/>
                    </a:p>
                  </a:txBody>
                  <a:tcPr/>
                </a:tc>
                <a:tc>
                  <a:txBody>
                    <a:bodyPr/>
                    <a:lstStyle/>
                    <a:p>
                      <a:pPr algn="ctr" fontAlgn="t"/>
                      <a:r>
                        <a:rPr lang="cs-CZ" sz="1600" b="0">
                          <a:effectLst/>
                        </a:rPr>
                        <a:t>2018</a:t>
                      </a:r>
                    </a:p>
                  </a:txBody>
                  <a:tcPr>
                    <a:lnL>
                      <a:noFill/>
                    </a:lnL>
                    <a:lnR>
                      <a:noFill/>
                    </a:lnR>
                    <a:lnT>
                      <a:noFill/>
                    </a:lnT>
                    <a:lnB>
                      <a:noFill/>
                    </a:lnB>
                  </a:tcPr>
                </a:tc>
                <a:tc>
                  <a:txBody>
                    <a:bodyPr/>
                    <a:lstStyle/>
                    <a:p>
                      <a:pPr algn="ctr" fontAlgn="t"/>
                      <a:r>
                        <a:rPr lang="cs-CZ" sz="1600" b="0">
                          <a:effectLst/>
                        </a:rPr>
                        <a:t>1,186</a:t>
                      </a:r>
                    </a:p>
                  </a:txBody>
                  <a:tcPr>
                    <a:lnL>
                      <a:noFill/>
                    </a:lnL>
                    <a:lnR>
                      <a:noFill/>
                    </a:lnR>
                    <a:lnT>
                      <a:noFill/>
                    </a:lnT>
                    <a:lnB>
                      <a:noFill/>
                    </a:lnB>
                  </a:tcPr>
                </a:tc>
                <a:tc>
                  <a:txBody>
                    <a:bodyPr/>
                    <a:lstStyle/>
                    <a:p>
                      <a:pPr algn="ctr" fontAlgn="t"/>
                      <a:r>
                        <a:rPr lang="cs-CZ" sz="1600" b="0">
                          <a:effectLst/>
                        </a:rPr>
                        <a:t>1.2</a:t>
                      </a:r>
                    </a:p>
                  </a:txBody>
                  <a:tcPr>
                    <a:lnL>
                      <a:noFill/>
                    </a:lnL>
                    <a:lnR>
                      <a:noFill/>
                    </a:lnR>
                    <a:lnT>
                      <a:noFill/>
                    </a:lnT>
                    <a:lnB>
                      <a:noFill/>
                    </a:lnB>
                  </a:tcPr>
                </a:tc>
                <a:tc>
                  <a:txBody>
                    <a:bodyPr/>
                    <a:lstStyle/>
                    <a:p>
                      <a:pPr algn="ctr" fontAlgn="t"/>
                      <a:r>
                        <a:rPr lang="cs-CZ" sz="1600" b="0">
                          <a:effectLst/>
                        </a:rPr>
                        <a:t>9.4</a:t>
                      </a:r>
                    </a:p>
                  </a:txBody>
                  <a:tcPr>
                    <a:lnL>
                      <a:noFill/>
                    </a:lnL>
                    <a:lnR>
                      <a:noFill/>
                    </a:lnR>
                    <a:lnT>
                      <a:noFill/>
                    </a:lnT>
                    <a:lnB>
                      <a:noFill/>
                    </a:lnB>
                  </a:tcPr>
                </a:tc>
                <a:tc>
                  <a:txBody>
                    <a:bodyPr/>
                    <a:lstStyle/>
                    <a:p>
                      <a:pPr algn="ctr" fontAlgn="t"/>
                      <a:r>
                        <a:rPr lang="cs-CZ" sz="1600" b="0">
                          <a:effectLst/>
                        </a:rPr>
                        <a:t>2.9</a:t>
                      </a:r>
                    </a:p>
                  </a:txBody>
                  <a:tcPr>
                    <a:lnL>
                      <a:noFill/>
                    </a:lnL>
                    <a:lnR>
                      <a:noFill/>
                    </a:lnR>
                    <a:lnT>
                      <a:noFill/>
                    </a:lnT>
                    <a:lnB>
                      <a:noFill/>
                    </a:lnB>
                  </a:tcPr>
                </a:tc>
                <a:tc>
                  <a:txBody>
                    <a:bodyPr/>
                    <a:lstStyle/>
                    <a:p>
                      <a:pPr algn="ctr" fontAlgn="t"/>
                      <a:r>
                        <a:rPr lang="cs-CZ" sz="1600" b="0">
                          <a:effectLst/>
                        </a:rPr>
                        <a:t>83.3</a:t>
                      </a:r>
                    </a:p>
                  </a:txBody>
                  <a:tcPr>
                    <a:lnL>
                      <a:noFill/>
                    </a:lnL>
                    <a:lnR>
                      <a:noFill/>
                    </a:lnR>
                    <a:lnT>
                      <a:noFill/>
                    </a:lnT>
                    <a:lnB>
                      <a:noFill/>
                    </a:lnB>
                  </a:tcPr>
                </a:tc>
                <a:tc>
                  <a:txBody>
                    <a:bodyPr/>
                    <a:lstStyle/>
                    <a:p>
                      <a:pPr algn="ctr" fontAlgn="t"/>
                      <a:r>
                        <a:rPr lang="cs-CZ" sz="1600" b="0">
                          <a:effectLst/>
                        </a:rPr>
                        <a:t>3.3</a:t>
                      </a:r>
                    </a:p>
                  </a:txBody>
                  <a:tcPr>
                    <a:lnL>
                      <a:noFill/>
                    </a:lnL>
                    <a:lnR>
                      <a:noFill/>
                    </a:lnR>
                    <a:lnT>
                      <a:noFill/>
                    </a:lnT>
                    <a:lnB>
                      <a:noFill/>
                    </a:lnB>
                  </a:tcPr>
                </a:tc>
                <a:extLst>
                  <a:ext uri="{0D108BD9-81ED-4DB2-BD59-A6C34878D82A}">
                    <a16:rowId xmlns:a16="http://schemas.microsoft.com/office/drawing/2014/main" val="2969998334"/>
                  </a:ext>
                </a:extLst>
              </a:tr>
              <a:tr h="246711">
                <a:tc vMerge="1">
                  <a:txBody>
                    <a:bodyPr/>
                    <a:lstStyle/>
                    <a:p>
                      <a:endParaRPr lang="cs-CZ"/>
                    </a:p>
                  </a:txBody>
                  <a:tcPr/>
                </a:tc>
                <a:tc>
                  <a:txBody>
                    <a:bodyPr/>
                    <a:lstStyle/>
                    <a:p>
                      <a:pPr algn="ctr" fontAlgn="t"/>
                      <a:r>
                        <a:rPr lang="cs-CZ" sz="1600" b="0">
                          <a:effectLst/>
                        </a:rPr>
                        <a:t>2017</a:t>
                      </a:r>
                    </a:p>
                  </a:txBody>
                  <a:tcPr>
                    <a:lnL>
                      <a:noFill/>
                    </a:lnL>
                    <a:lnR>
                      <a:noFill/>
                    </a:lnR>
                    <a:lnT>
                      <a:noFill/>
                    </a:lnT>
                    <a:lnB>
                      <a:noFill/>
                    </a:lnB>
                  </a:tcPr>
                </a:tc>
                <a:tc>
                  <a:txBody>
                    <a:bodyPr/>
                    <a:lstStyle/>
                    <a:p>
                      <a:pPr algn="ctr" fontAlgn="t"/>
                      <a:r>
                        <a:rPr lang="cs-CZ" sz="1600" b="0">
                          <a:effectLst/>
                        </a:rPr>
                        <a:t>1,083</a:t>
                      </a:r>
                    </a:p>
                  </a:txBody>
                  <a:tcPr>
                    <a:lnL>
                      <a:noFill/>
                    </a:lnL>
                    <a:lnR>
                      <a:noFill/>
                    </a:lnR>
                    <a:lnT>
                      <a:noFill/>
                    </a:lnT>
                    <a:lnB>
                      <a:noFill/>
                    </a:lnB>
                  </a:tcPr>
                </a:tc>
                <a:tc>
                  <a:txBody>
                    <a:bodyPr/>
                    <a:lstStyle/>
                    <a:p>
                      <a:pPr algn="ctr" fontAlgn="t"/>
                      <a:r>
                        <a:rPr lang="cs-CZ" sz="1600" b="0">
                          <a:effectLst/>
                        </a:rPr>
                        <a:t>1.3</a:t>
                      </a:r>
                    </a:p>
                  </a:txBody>
                  <a:tcPr>
                    <a:lnL>
                      <a:noFill/>
                    </a:lnL>
                    <a:lnR>
                      <a:noFill/>
                    </a:lnR>
                    <a:lnT>
                      <a:noFill/>
                    </a:lnT>
                    <a:lnB>
                      <a:noFill/>
                    </a:lnB>
                  </a:tcPr>
                </a:tc>
                <a:tc>
                  <a:txBody>
                    <a:bodyPr/>
                    <a:lstStyle/>
                    <a:p>
                      <a:pPr algn="ctr" fontAlgn="t"/>
                      <a:r>
                        <a:rPr lang="cs-CZ" sz="1600" b="0">
                          <a:effectLst/>
                        </a:rPr>
                        <a:t>9.0</a:t>
                      </a:r>
                    </a:p>
                  </a:txBody>
                  <a:tcPr>
                    <a:lnL>
                      <a:noFill/>
                    </a:lnL>
                    <a:lnR>
                      <a:noFill/>
                    </a:lnR>
                    <a:lnT>
                      <a:noFill/>
                    </a:lnT>
                    <a:lnB>
                      <a:noFill/>
                    </a:lnB>
                  </a:tcPr>
                </a:tc>
                <a:tc>
                  <a:txBody>
                    <a:bodyPr/>
                    <a:lstStyle/>
                    <a:p>
                      <a:pPr algn="ctr" fontAlgn="t"/>
                      <a:r>
                        <a:rPr lang="cs-CZ" sz="1600" b="0">
                          <a:effectLst/>
                        </a:rPr>
                        <a:t>3.1</a:t>
                      </a:r>
                    </a:p>
                  </a:txBody>
                  <a:tcPr>
                    <a:lnL>
                      <a:noFill/>
                    </a:lnL>
                    <a:lnR>
                      <a:noFill/>
                    </a:lnR>
                    <a:lnT>
                      <a:noFill/>
                    </a:lnT>
                    <a:lnB>
                      <a:noFill/>
                    </a:lnB>
                  </a:tcPr>
                </a:tc>
                <a:tc>
                  <a:txBody>
                    <a:bodyPr/>
                    <a:lstStyle/>
                    <a:p>
                      <a:pPr algn="ctr" fontAlgn="t"/>
                      <a:r>
                        <a:rPr lang="cs-CZ" sz="1600" b="0">
                          <a:effectLst/>
                        </a:rPr>
                        <a:t>83.4</a:t>
                      </a:r>
                    </a:p>
                  </a:txBody>
                  <a:tcPr>
                    <a:lnL>
                      <a:noFill/>
                    </a:lnL>
                    <a:lnR>
                      <a:noFill/>
                    </a:lnR>
                    <a:lnT>
                      <a:noFill/>
                    </a:lnT>
                    <a:lnB>
                      <a:noFill/>
                    </a:lnB>
                  </a:tcPr>
                </a:tc>
                <a:tc>
                  <a:txBody>
                    <a:bodyPr/>
                    <a:lstStyle/>
                    <a:p>
                      <a:pPr algn="ctr" fontAlgn="t"/>
                      <a:r>
                        <a:rPr lang="cs-CZ" sz="1600" b="0">
                          <a:effectLst/>
                        </a:rPr>
                        <a:t>3.1</a:t>
                      </a:r>
                    </a:p>
                  </a:txBody>
                  <a:tcPr>
                    <a:lnL>
                      <a:noFill/>
                    </a:lnL>
                    <a:lnR>
                      <a:noFill/>
                    </a:lnR>
                    <a:lnT>
                      <a:noFill/>
                    </a:lnT>
                    <a:lnB>
                      <a:noFill/>
                    </a:lnB>
                  </a:tcPr>
                </a:tc>
                <a:extLst>
                  <a:ext uri="{0D108BD9-81ED-4DB2-BD59-A6C34878D82A}">
                    <a16:rowId xmlns:a16="http://schemas.microsoft.com/office/drawing/2014/main" val="770744941"/>
                  </a:ext>
                </a:extLst>
              </a:tr>
              <a:tr h="246711">
                <a:tc vMerge="1">
                  <a:txBody>
                    <a:bodyPr/>
                    <a:lstStyle/>
                    <a:p>
                      <a:endParaRPr lang="cs-CZ"/>
                    </a:p>
                  </a:txBody>
                  <a:tcPr/>
                </a:tc>
                <a:tc>
                  <a:txBody>
                    <a:bodyPr/>
                    <a:lstStyle/>
                    <a:p>
                      <a:pPr algn="ctr" fontAlgn="t"/>
                      <a:r>
                        <a:rPr lang="cs-CZ" sz="1600" b="0">
                          <a:effectLst/>
                        </a:rPr>
                        <a:t>2016</a:t>
                      </a:r>
                    </a:p>
                  </a:txBody>
                  <a:tcPr>
                    <a:lnL>
                      <a:noFill/>
                    </a:lnL>
                    <a:lnR>
                      <a:noFill/>
                    </a:lnR>
                    <a:lnT>
                      <a:noFill/>
                    </a:lnT>
                    <a:lnB>
                      <a:noFill/>
                    </a:lnB>
                  </a:tcPr>
                </a:tc>
                <a:tc>
                  <a:txBody>
                    <a:bodyPr/>
                    <a:lstStyle/>
                    <a:p>
                      <a:pPr algn="ctr" fontAlgn="t"/>
                      <a:r>
                        <a:rPr lang="cs-CZ" sz="1600" b="0">
                          <a:effectLst/>
                        </a:rPr>
                        <a:t>1,037</a:t>
                      </a:r>
                    </a:p>
                  </a:txBody>
                  <a:tcPr>
                    <a:lnL>
                      <a:noFill/>
                    </a:lnL>
                    <a:lnR>
                      <a:noFill/>
                    </a:lnR>
                    <a:lnT>
                      <a:noFill/>
                    </a:lnT>
                    <a:lnB>
                      <a:noFill/>
                    </a:lnB>
                  </a:tcPr>
                </a:tc>
                <a:tc>
                  <a:txBody>
                    <a:bodyPr/>
                    <a:lstStyle/>
                    <a:p>
                      <a:pPr algn="ctr" fontAlgn="t"/>
                      <a:r>
                        <a:rPr lang="cs-CZ" sz="1600" b="0">
                          <a:effectLst/>
                        </a:rPr>
                        <a:t>1.2</a:t>
                      </a:r>
                    </a:p>
                  </a:txBody>
                  <a:tcPr>
                    <a:lnL>
                      <a:noFill/>
                    </a:lnL>
                    <a:lnR>
                      <a:noFill/>
                    </a:lnR>
                    <a:lnT>
                      <a:noFill/>
                    </a:lnT>
                    <a:lnB>
                      <a:noFill/>
                    </a:lnB>
                  </a:tcPr>
                </a:tc>
                <a:tc>
                  <a:txBody>
                    <a:bodyPr/>
                    <a:lstStyle/>
                    <a:p>
                      <a:pPr algn="ctr" fontAlgn="t"/>
                      <a:r>
                        <a:rPr lang="cs-CZ" sz="1600" b="0">
                          <a:effectLst/>
                        </a:rPr>
                        <a:t>11.3</a:t>
                      </a:r>
                    </a:p>
                  </a:txBody>
                  <a:tcPr>
                    <a:lnL>
                      <a:noFill/>
                    </a:lnL>
                    <a:lnR>
                      <a:noFill/>
                    </a:lnR>
                    <a:lnT>
                      <a:noFill/>
                    </a:lnT>
                    <a:lnB>
                      <a:noFill/>
                    </a:lnB>
                  </a:tcPr>
                </a:tc>
                <a:tc>
                  <a:txBody>
                    <a:bodyPr/>
                    <a:lstStyle/>
                    <a:p>
                      <a:pPr algn="ctr" fontAlgn="t"/>
                      <a:r>
                        <a:rPr lang="cs-CZ" sz="1600" b="0">
                          <a:effectLst/>
                        </a:rPr>
                        <a:t>1.9</a:t>
                      </a:r>
                    </a:p>
                  </a:txBody>
                  <a:tcPr>
                    <a:lnL>
                      <a:noFill/>
                    </a:lnL>
                    <a:lnR>
                      <a:noFill/>
                    </a:lnR>
                    <a:lnT>
                      <a:noFill/>
                    </a:lnT>
                    <a:lnB>
                      <a:noFill/>
                    </a:lnB>
                  </a:tcPr>
                </a:tc>
                <a:tc>
                  <a:txBody>
                    <a:bodyPr/>
                    <a:lstStyle/>
                    <a:p>
                      <a:pPr algn="ctr" fontAlgn="t"/>
                      <a:r>
                        <a:rPr lang="cs-CZ" sz="1600" b="0">
                          <a:effectLst/>
                        </a:rPr>
                        <a:t>82.1</a:t>
                      </a:r>
                    </a:p>
                  </a:txBody>
                  <a:tcPr>
                    <a:lnL>
                      <a:noFill/>
                    </a:lnL>
                    <a:lnR>
                      <a:noFill/>
                    </a:lnR>
                    <a:lnT>
                      <a:noFill/>
                    </a:lnT>
                    <a:lnB>
                      <a:noFill/>
                    </a:lnB>
                  </a:tcPr>
                </a:tc>
                <a:tc>
                  <a:txBody>
                    <a:bodyPr/>
                    <a:lstStyle/>
                    <a:p>
                      <a:pPr algn="ctr" fontAlgn="t"/>
                      <a:r>
                        <a:rPr lang="cs-CZ" sz="1600" b="0">
                          <a:effectLst/>
                        </a:rPr>
                        <a:t>3.6</a:t>
                      </a:r>
                    </a:p>
                  </a:txBody>
                  <a:tcPr>
                    <a:lnL>
                      <a:noFill/>
                    </a:lnL>
                    <a:lnR>
                      <a:noFill/>
                    </a:lnR>
                    <a:lnT>
                      <a:noFill/>
                    </a:lnT>
                    <a:lnB>
                      <a:noFill/>
                    </a:lnB>
                  </a:tcPr>
                </a:tc>
                <a:extLst>
                  <a:ext uri="{0D108BD9-81ED-4DB2-BD59-A6C34878D82A}">
                    <a16:rowId xmlns:a16="http://schemas.microsoft.com/office/drawing/2014/main" val="3353577173"/>
                  </a:ext>
                </a:extLst>
              </a:tr>
              <a:tr h="431744">
                <a:tc vMerge="1">
                  <a:txBody>
                    <a:bodyPr/>
                    <a:lstStyle/>
                    <a:p>
                      <a:endParaRPr lang="cs-CZ"/>
                    </a:p>
                  </a:txBody>
                  <a:tcPr/>
                </a:tc>
                <a:tc>
                  <a:txBody>
                    <a:bodyPr/>
                    <a:lstStyle/>
                    <a:p>
                      <a:pPr algn="ctr" fontAlgn="t"/>
                      <a:r>
                        <a:rPr lang="cs-CZ" sz="1600" b="0">
                          <a:effectLst/>
                        </a:rPr>
                        <a:t>2003–2015</a:t>
                      </a:r>
                    </a:p>
                  </a:txBody>
                  <a:tcPr>
                    <a:lnL>
                      <a:noFill/>
                    </a:lnL>
                    <a:lnR>
                      <a:noFill/>
                    </a:lnR>
                    <a:lnT>
                      <a:noFill/>
                    </a:lnT>
                    <a:lnB>
                      <a:noFill/>
                    </a:lnB>
                  </a:tcPr>
                </a:tc>
                <a:tc>
                  <a:txBody>
                    <a:bodyPr/>
                    <a:lstStyle/>
                    <a:p>
                      <a:pPr algn="ctr" fontAlgn="t"/>
                      <a:r>
                        <a:rPr lang="cs-CZ" sz="1600" b="0">
                          <a:effectLst/>
                        </a:rPr>
                        <a:t>9,678</a:t>
                      </a:r>
                    </a:p>
                  </a:txBody>
                  <a:tcPr>
                    <a:lnL>
                      <a:noFill/>
                    </a:lnL>
                    <a:lnR>
                      <a:noFill/>
                    </a:lnR>
                    <a:lnT>
                      <a:noFill/>
                    </a:lnT>
                    <a:lnB>
                      <a:noFill/>
                    </a:lnB>
                  </a:tcPr>
                </a:tc>
                <a:tc>
                  <a:txBody>
                    <a:bodyPr/>
                    <a:lstStyle/>
                    <a:p>
                      <a:pPr algn="ctr" fontAlgn="t"/>
                      <a:r>
                        <a:rPr lang="cs-CZ" sz="1600" b="0">
                          <a:effectLst/>
                        </a:rPr>
                        <a:t>5.7</a:t>
                      </a:r>
                    </a:p>
                  </a:txBody>
                  <a:tcPr>
                    <a:lnL>
                      <a:noFill/>
                    </a:lnL>
                    <a:lnR>
                      <a:noFill/>
                    </a:lnR>
                    <a:lnT>
                      <a:noFill/>
                    </a:lnT>
                    <a:lnB>
                      <a:noFill/>
                    </a:lnB>
                  </a:tcPr>
                </a:tc>
                <a:tc>
                  <a:txBody>
                    <a:bodyPr/>
                    <a:lstStyle/>
                    <a:p>
                      <a:pPr algn="ctr" fontAlgn="t"/>
                      <a:r>
                        <a:rPr lang="cs-CZ" sz="1600" b="0">
                          <a:effectLst/>
                        </a:rPr>
                        <a:t>10.8</a:t>
                      </a:r>
                    </a:p>
                  </a:txBody>
                  <a:tcPr>
                    <a:lnL>
                      <a:noFill/>
                    </a:lnL>
                    <a:lnR>
                      <a:noFill/>
                    </a:lnR>
                    <a:lnT>
                      <a:noFill/>
                    </a:lnT>
                    <a:lnB>
                      <a:noFill/>
                    </a:lnB>
                  </a:tcPr>
                </a:tc>
                <a:tc>
                  <a:txBody>
                    <a:bodyPr/>
                    <a:lstStyle/>
                    <a:p>
                      <a:pPr algn="ctr" fontAlgn="t"/>
                      <a:r>
                        <a:rPr lang="cs-CZ" sz="1600" b="0">
                          <a:effectLst/>
                        </a:rPr>
                        <a:t>2.0</a:t>
                      </a:r>
                    </a:p>
                  </a:txBody>
                  <a:tcPr>
                    <a:lnL>
                      <a:noFill/>
                    </a:lnL>
                    <a:lnR>
                      <a:noFill/>
                    </a:lnR>
                    <a:lnT>
                      <a:noFill/>
                    </a:lnT>
                    <a:lnB>
                      <a:noFill/>
                    </a:lnB>
                  </a:tcPr>
                </a:tc>
                <a:tc>
                  <a:txBody>
                    <a:bodyPr/>
                    <a:lstStyle/>
                    <a:p>
                      <a:pPr algn="ctr" fontAlgn="t"/>
                      <a:r>
                        <a:rPr lang="cs-CZ" sz="1600" b="0">
                          <a:effectLst/>
                        </a:rPr>
                        <a:t>73.1</a:t>
                      </a:r>
                    </a:p>
                  </a:txBody>
                  <a:tcPr>
                    <a:lnL>
                      <a:noFill/>
                    </a:lnL>
                    <a:lnR>
                      <a:noFill/>
                    </a:lnR>
                    <a:lnT>
                      <a:noFill/>
                    </a:lnT>
                    <a:lnB>
                      <a:noFill/>
                    </a:lnB>
                  </a:tcPr>
                </a:tc>
                <a:tc>
                  <a:txBody>
                    <a:bodyPr/>
                    <a:lstStyle/>
                    <a:p>
                      <a:pPr algn="ctr" fontAlgn="t"/>
                      <a:r>
                        <a:rPr lang="cs-CZ" sz="1600" b="0" dirty="0">
                          <a:effectLst/>
                        </a:rPr>
                        <a:t>8.3</a:t>
                      </a:r>
                    </a:p>
                  </a:txBody>
                  <a:tcPr>
                    <a:lnL>
                      <a:noFill/>
                    </a:lnL>
                    <a:lnR>
                      <a:noFill/>
                    </a:lnR>
                    <a:lnT>
                      <a:noFill/>
                    </a:lnT>
                    <a:lnB>
                      <a:noFill/>
                    </a:lnB>
                  </a:tcPr>
                </a:tc>
                <a:extLst>
                  <a:ext uri="{0D108BD9-81ED-4DB2-BD59-A6C34878D82A}">
                    <a16:rowId xmlns:a16="http://schemas.microsoft.com/office/drawing/2014/main" val="3852051718"/>
                  </a:ext>
                </a:extLst>
              </a:tr>
            </a:tbl>
          </a:graphicData>
        </a:graphic>
      </p:graphicFrame>
    </p:spTree>
    <p:extLst>
      <p:ext uri="{BB962C8B-B14F-4D97-AF65-F5344CB8AC3E}">
        <p14:creationId xmlns:p14="http://schemas.microsoft.com/office/powerpoint/2010/main" val="6867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66AA4-2639-4E23-BE9E-52FFBDCD04D5}"/>
              </a:ext>
            </a:extLst>
          </p:cNvPr>
          <p:cNvSpPr>
            <a:spLocks noGrp="1"/>
          </p:cNvSpPr>
          <p:nvPr>
            <p:ph type="title"/>
          </p:nvPr>
        </p:nvSpPr>
        <p:spPr/>
        <p:txBody>
          <a:bodyPr/>
          <a:lstStyle/>
          <a:p>
            <a:r>
              <a:rPr lang="cs-CZ" sz="2800" dirty="0" err="1"/>
              <a:t>Thoracic</a:t>
            </a:r>
            <a:r>
              <a:rPr lang="cs-CZ" sz="2800" dirty="0"/>
              <a:t> </a:t>
            </a:r>
            <a:r>
              <a:rPr lang="cs-CZ" sz="2800" dirty="0" err="1"/>
              <a:t>surgery</a:t>
            </a:r>
            <a:r>
              <a:rPr lang="cs-CZ" sz="2800" dirty="0"/>
              <a:t> in </a:t>
            </a:r>
            <a:r>
              <a:rPr lang="cs-CZ" sz="2800" dirty="0" err="1"/>
              <a:t>the</a:t>
            </a:r>
            <a:r>
              <a:rPr lang="cs-CZ" sz="2800" dirty="0"/>
              <a:t> </a:t>
            </a:r>
            <a:r>
              <a:rPr lang="cs-CZ" sz="2800" dirty="0" err="1"/>
              <a:t>Netherlands</a:t>
            </a:r>
            <a:br>
              <a:rPr lang="cs-CZ" dirty="0"/>
            </a:br>
            <a:endParaRPr lang="cs-CZ" dirty="0"/>
          </a:p>
        </p:txBody>
      </p:sp>
      <p:sp>
        <p:nvSpPr>
          <p:cNvPr id="3" name="Obdélník 2">
            <a:extLst>
              <a:ext uri="{FF2B5EF4-FFF2-40B4-BE49-F238E27FC236}">
                <a16:creationId xmlns:a16="http://schemas.microsoft.com/office/drawing/2014/main" id="{D08070E5-6C32-46CA-9EE1-1668AAA60A8A}"/>
              </a:ext>
            </a:extLst>
          </p:cNvPr>
          <p:cNvSpPr/>
          <p:nvPr/>
        </p:nvSpPr>
        <p:spPr>
          <a:xfrm>
            <a:off x="3851920" y="4869160"/>
            <a:ext cx="4536504" cy="914400"/>
          </a:xfrm>
          <a:prstGeom prst="rect">
            <a:avLst/>
          </a:prstGeom>
        </p:spPr>
        <p:txBody>
          <a:bodyPr wrap="square">
            <a:spAutoFit/>
          </a:bodyPr>
          <a:lstStyle/>
          <a:p>
            <a:r>
              <a:rPr lang="cs-CZ" dirty="0"/>
              <a:t>Ci</a:t>
            </a:r>
            <a:r>
              <a:rPr lang="cs-CZ" sz="1200" dirty="0"/>
              <a:t>te </a:t>
            </a:r>
            <a:r>
              <a:rPr lang="cs-CZ" sz="1200" dirty="0" err="1"/>
              <a:t>this</a:t>
            </a:r>
            <a:r>
              <a:rPr lang="cs-CZ" sz="1200" dirty="0"/>
              <a:t> </a:t>
            </a:r>
            <a:r>
              <a:rPr lang="cs-CZ" sz="1200" dirty="0" err="1"/>
              <a:t>article</a:t>
            </a:r>
            <a:r>
              <a:rPr lang="cs-CZ" sz="1200" dirty="0"/>
              <a:t> as: </a:t>
            </a:r>
            <a:r>
              <a:rPr lang="cs-CZ" sz="1200" dirty="0" err="1"/>
              <a:t>Laven</a:t>
            </a:r>
            <a:r>
              <a:rPr lang="cs-CZ" sz="1200" dirty="0"/>
              <a:t> IEWG, </a:t>
            </a:r>
            <a:r>
              <a:rPr lang="cs-CZ" sz="1200" dirty="0" err="1"/>
              <a:t>Daemen</a:t>
            </a:r>
            <a:r>
              <a:rPr lang="cs-CZ" sz="1200" dirty="0"/>
              <a:t> JHT, </a:t>
            </a:r>
            <a:r>
              <a:rPr lang="cs-CZ" sz="1200" dirty="0" err="1"/>
              <a:t>Jansen</a:t>
            </a:r>
            <a:r>
              <a:rPr lang="cs-CZ" sz="1200" dirty="0"/>
              <a:t> YJL, </a:t>
            </a:r>
            <a:r>
              <a:rPr lang="cs-CZ" sz="1200" dirty="0" err="1"/>
              <a:t>Janssen</a:t>
            </a:r>
            <a:r>
              <a:rPr lang="cs-CZ" sz="1200" dirty="0"/>
              <a:t> N, </a:t>
            </a:r>
            <a:r>
              <a:rPr lang="cs-CZ" sz="1200" dirty="0" err="1"/>
              <a:t>Franssen</a:t>
            </a:r>
            <a:r>
              <a:rPr lang="cs-CZ" sz="1200" dirty="0"/>
              <a:t> AJPM, </a:t>
            </a:r>
            <a:r>
              <a:rPr lang="cs-CZ" sz="1200" dirty="0" err="1"/>
              <a:t>Heuts</a:t>
            </a:r>
            <a:r>
              <a:rPr lang="cs-CZ" sz="1200" dirty="0"/>
              <a:t> S, </a:t>
            </a:r>
            <a:r>
              <a:rPr lang="cs-CZ" sz="1200" dirty="0" err="1"/>
              <a:t>Maessen</a:t>
            </a:r>
            <a:r>
              <a:rPr lang="cs-CZ" sz="1200" dirty="0"/>
              <a:t> JG, van den </a:t>
            </a:r>
            <a:r>
              <a:rPr lang="cs-CZ" sz="1200" dirty="0" err="1"/>
              <a:t>Broek</a:t>
            </a:r>
            <a:r>
              <a:rPr lang="cs-CZ" sz="1200" dirty="0"/>
              <a:t> FJC, </a:t>
            </a:r>
            <a:r>
              <a:rPr lang="cs-CZ" sz="1200" dirty="0" err="1"/>
              <a:t>Hulsewé</a:t>
            </a:r>
            <a:r>
              <a:rPr lang="cs-CZ" sz="1200" dirty="0"/>
              <a:t> KWE, </a:t>
            </a:r>
            <a:r>
              <a:rPr lang="cs-CZ" sz="1200" dirty="0" err="1"/>
              <a:t>Vissers</a:t>
            </a:r>
            <a:r>
              <a:rPr lang="cs-CZ" sz="1200" dirty="0"/>
              <a:t> YLJ, de </a:t>
            </a:r>
            <a:r>
              <a:rPr lang="cs-CZ" sz="1200" dirty="0" err="1"/>
              <a:t>Loos</a:t>
            </a:r>
            <a:r>
              <a:rPr lang="cs-CZ" sz="1200" dirty="0"/>
              <a:t> ER. </a:t>
            </a:r>
            <a:r>
              <a:rPr lang="cs-CZ" sz="1200" dirty="0" err="1"/>
              <a:t>Thoracic</a:t>
            </a:r>
            <a:r>
              <a:rPr lang="cs-CZ" sz="1200" dirty="0"/>
              <a:t> </a:t>
            </a:r>
            <a:r>
              <a:rPr lang="cs-CZ" sz="1200" dirty="0" err="1"/>
              <a:t>surgery</a:t>
            </a:r>
            <a:r>
              <a:rPr lang="cs-CZ" sz="1200" dirty="0"/>
              <a:t> in </a:t>
            </a:r>
            <a:r>
              <a:rPr lang="cs-CZ" sz="1200" dirty="0" err="1"/>
              <a:t>the</a:t>
            </a:r>
            <a:r>
              <a:rPr lang="cs-CZ" sz="1200" dirty="0"/>
              <a:t> </a:t>
            </a:r>
            <a:r>
              <a:rPr lang="cs-CZ" sz="1200" dirty="0" err="1"/>
              <a:t>Netherlands</a:t>
            </a:r>
            <a:r>
              <a:rPr lang="cs-CZ" sz="1200" dirty="0"/>
              <a:t>. J </a:t>
            </a:r>
            <a:r>
              <a:rPr lang="cs-CZ" sz="1200" dirty="0" err="1"/>
              <a:t>Thorac</a:t>
            </a:r>
            <a:r>
              <a:rPr lang="cs-CZ" sz="1200" dirty="0"/>
              <a:t> Dis 2022;14(10):4173-4186. </a:t>
            </a:r>
            <a:r>
              <a:rPr lang="cs-CZ" sz="1200" dirty="0" err="1"/>
              <a:t>doi</a:t>
            </a:r>
            <a:r>
              <a:rPr lang="cs-CZ" sz="1200" dirty="0"/>
              <a:t>: 10.21037/jtd-22-482</a:t>
            </a:r>
          </a:p>
        </p:txBody>
      </p:sp>
      <p:sp>
        <p:nvSpPr>
          <p:cNvPr id="4" name="Obdélník 3">
            <a:extLst>
              <a:ext uri="{FF2B5EF4-FFF2-40B4-BE49-F238E27FC236}">
                <a16:creationId xmlns:a16="http://schemas.microsoft.com/office/drawing/2014/main" id="{29794024-63EE-4D50-A349-75FA26B9ACA2}"/>
              </a:ext>
            </a:extLst>
          </p:cNvPr>
          <p:cNvSpPr/>
          <p:nvPr/>
        </p:nvSpPr>
        <p:spPr>
          <a:xfrm>
            <a:off x="1339044" y="2664474"/>
            <a:ext cx="6177880" cy="1631216"/>
          </a:xfrm>
          <a:prstGeom prst="rect">
            <a:avLst/>
          </a:prstGeom>
        </p:spPr>
        <p:txBody>
          <a:bodyPr wrap="square">
            <a:spAutoFit/>
          </a:bodyPr>
          <a:lstStyle/>
          <a:p>
            <a:r>
              <a:rPr lang="cs-CZ" sz="2800" dirty="0" err="1"/>
              <a:t>Thoracic</a:t>
            </a:r>
            <a:r>
              <a:rPr lang="cs-CZ" sz="2800" dirty="0"/>
              <a:t> </a:t>
            </a:r>
            <a:r>
              <a:rPr lang="cs-CZ" sz="2800" dirty="0" err="1"/>
              <a:t>surgery</a:t>
            </a:r>
            <a:r>
              <a:rPr lang="cs-CZ" sz="2800" dirty="0"/>
              <a:t> in </a:t>
            </a:r>
            <a:r>
              <a:rPr lang="cs-CZ" sz="2800" dirty="0" err="1"/>
              <a:t>the</a:t>
            </a:r>
            <a:r>
              <a:rPr lang="cs-CZ" sz="2800" dirty="0"/>
              <a:t> </a:t>
            </a:r>
            <a:r>
              <a:rPr lang="cs-CZ" sz="2800" dirty="0" err="1"/>
              <a:t>Netherlands</a:t>
            </a:r>
            <a:endParaRPr lang="cs-CZ" sz="2800" dirty="0"/>
          </a:p>
          <a:p>
            <a:r>
              <a:rPr lang="cs-CZ" dirty="0"/>
              <a:t>Iris E. W. G. Laven1 ^, Jean H. T. Daemen1 ^, </a:t>
            </a:r>
            <a:r>
              <a:rPr lang="cs-CZ" dirty="0" err="1"/>
              <a:t>Yanina</a:t>
            </a:r>
            <a:r>
              <a:rPr lang="cs-CZ" dirty="0"/>
              <a:t> J. L. Jansen1 ^, Nicky Janssen1 ^, </a:t>
            </a:r>
            <a:r>
              <a:rPr lang="cs-CZ" dirty="0" err="1"/>
              <a:t>Aimée</a:t>
            </a:r>
            <a:r>
              <a:rPr lang="cs-CZ" dirty="0"/>
              <a:t> J. P. M. Franssen1 ^, Samuel Heuts2 ^, </a:t>
            </a:r>
            <a:r>
              <a:rPr lang="cs-CZ" dirty="0" err="1"/>
              <a:t>Jos</a:t>
            </a:r>
            <a:r>
              <a:rPr lang="cs-CZ" dirty="0"/>
              <a:t> G. Maessen2,3^, Frank J. C. van den Broek4 ^, Karel W. E. Hulsewé1 ^, Yvonne L. J. Vissers1 ^, Erik R. de Loos1 ^</a:t>
            </a:r>
          </a:p>
        </p:txBody>
      </p:sp>
    </p:spTree>
    <p:extLst>
      <p:ext uri="{BB962C8B-B14F-4D97-AF65-F5344CB8AC3E}">
        <p14:creationId xmlns:p14="http://schemas.microsoft.com/office/powerpoint/2010/main" val="2288516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8BE193-EAAB-47B6-8439-52638F168600}"/>
              </a:ext>
            </a:extLst>
          </p:cNvPr>
          <p:cNvSpPr>
            <a:spLocks noGrp="1"/>
          </p:cNvSpPr>
          <p:nvPr>
            <p:ph type="title"/>
          </p:nvPr>
        </p:nvSpPr>
        <p:spPr/>
        <p:txBody>
          <a:bodyPr/>
          <a:lstStyle/>
          <a:p>
            <a:r>
              <a:rPr lang="cs-CZ" dirty="0"/>
              <a:t>Podpora</a:t>
            </a:r>
          </a:p>
        </p:txBody>
      </p:sp>
      <p:sp>
        <p:nvSpPr>
          <p:cNvPr id="3" name="Obdélník 2">
            <a:extLst>
              <a:ext uri="{FF2B5EF4-FFF2-40B4-BE49-F238E27FC236}">
                <a16:creationId xmlns:a16="http://schemas.microsoft.com/office/drawing/2014/main" id="{66B1757D-1C10-4D42-AAA3-4B0C30F5C668}"/>
              </a:ext>
            </a:extLst>
          </p:cNvPr>
          <p:cNvSpPr/>
          <p:nvPr/>
        </p:nvSpPr>
        <p:spPr>
          <a:xfrm>
            <a:off x="335242" y="1452289"/>
            <a:ext cx="8473516" cy="4893647"/>
          </a:xfrm>
          <a:prstGeom prst="rect">
            <a:avLst/>
          </a:prstGeom>
        </p:spPr>
        <p:txBody>
          <a:bodyPr wrap="square">
            <a:spAutoFit/>
          </a:bodyPr>
          <a:lstStyle/>
          <a:p>
            <a:pPr>
              <a:spcAft>
                <a:spcPts val="0"/>
              </a:spcAft>
            </a:pPr>
            <a:r>
              <a:rPr lang="cs-CZ"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Historie vzniku POCH v ČR sahá do roku 2017 a jejich penetrace do praxe byla nelehkou záležitostí. </a:t>
            </a:r>
            <a:r>
              <a:rPr lang="cs-CZ" sz="2400" dirty="0" err="1">
                <a:solidFill>
                  <a:srgbClr val="FF0000"/>
                </a:solidFill>
                <a:latin typeface="Calibri" panose="020F0502020204030204" pitchFamily="34" charset="0"/>
                <a:ea typeface="Calibri" panose="020F0502020204030204" pitchFamily="34" charset="0"/>
                <a:cs typeface="Times New Roman" panose="02020603050405020304" pitchFamily="18" charset="0"/>
              </a:rPr>
              <a:t>Reakreditace</a:t>
            </a:r>
            <a:r>
              <a:rPr lang="cs-CZ" sz="24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POCH ve stávající podobě byla sice nyní pozastavena, nicméně podle posledních jednání a setkání s panem ministrem zdravotnictví má jeho podporu. Stejně tak měla a má jednoznačnou podporu Pneumologické, Onkologické i Chirurgické společnosti, vyjádřenou jejich výbory.</a:t>
            </a:r>
          </a:p>
          <a:p>
            <a:r>
              <a:rPr lang="cs-CZ" sz="2400" dirty="0">
                <a:solidFill>
                  <a:srgbClr val="FF0000"/>
                </a:solidFill>
              </a:rPr>
              <a:t>Výbor sekce hrudní chirurgie odmítá snahy o decentralizaci a tříštění péče o nemocné s ca plic. Soustředění do center doporučuje Evropská společnost hrudní chirurgie, když centra s velkým objemem operačních výkonů vykazují dlouhodobě lepší výsledky péče. </a:t>
            </a:r>
          </a:p>
          <a:p>
            <a:pPr>
              <a:spcAft>
                <a:spcPts val="0"/>
              </a:spcAft>
            </a:pPr>
            <a:endParaRPr lang="cs-CZ"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7300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21E53-EEAE-46BA-AB29-9490FFF89094}"/>
              </a:ext>
            </a:extLst>
          </p:cNvPr>
          <p:cNvSpPr>
            <a:spLocks noGrp="1"/>
          </p:cNvSpPr>
          <p:nvPr>
            <p:ph type="title"/>
          </p:nvPr>
        </p:nvSpPr>
        <p:spPr/>
        <p:txBody>
          <a:bodyPr/>
          <a:lstStyle/>
          <a:p>
            <a:r>
              <a:rPr lang="cs-CZ" dirty="0"/>
              <a:t>Počet výkonů</a:t>
            </a:r>
          </a:p>
        </p:txBody>
      </p:sp>
      <p:sp>
        <p:nvSpPr>
          <p:cNvPr id="3" name="Obdélník 2">
            <a:extLst>
              <a:ext uri="{FF2B5EF4-FFF2-40B4-BE49-F238E27FC236}">
                <a16:creationId xmlns:a16="http://schemas.microsoft.com/office/drawing/2014/main" id="{42D90CC1-D998-4451-B580-C4555B7FAAF0}"/>
              </a:ext>
            </a:extLst>
          </p:cNvPr>
          <p:cNvSpPr/>
          <p:nvPr/>
        </p:nvSpPr>
        <p:spPr>
          <a:xfrm>
            <a:off x="827584" y="1556792"/>
            <a:ext cx="7632848" cy="5078313"/>
          </a:xfrm>
          <a:prstGeom prst="rect">
            <a:avLst/>
          </a:prstGeom>
        </p:spPr>
        <p:txBody>
          <a:bodyPr wrap="square">
            <a:spAutoFit/>
          </a:bodyPr>
          <a:lstStyle/>
          <a:p>
            <a:pPr>
              <a:spcAft>
                <a:spcPts val="0"/>
              </a:spcAft>
            </a:pPr>
            <a:r>
              <a:rPr lang="cs-CZ" sz="3600" dirty="0">
                <a:solidFill>
                  <a:srgbClr val="FF0000"/>
                </a:solidFill>
                <a:latin typeface="Calibri" panose="020F0502020204030204" pitchFamily="34" charset="0"/>
                <a:ea typeface="Calibri" panose="020F0502020204030204" pitchFamily="34" charset="0"/>
                <a:cs typeface="Times New Roman" panose="02020603050405020304" pitchFamily="18" charset="0"/>
              </a:rPr>
              <a:t>Podle doporučení ESTS by měl hrudní chirurg provést ročně ideálně 100 hrudních výkonů, přičemž resekční výkony pro plicní karcinom by měly představovat 25-30 % všech výkonů. Tzn. pracoviště se 3 hrudními chirurgy by mělo provádět alespoň </a:t>
            </a:r>
            <a:r>
              <a:rPr lang="cs-CZ" sz="3600" dirty="0">
                <a:latin typeface="Calibri" panose="020F0502020204030204" pitchFamily="34" charset="0"/>
                <a:ea typeface="Calibri" panose="020F0502020204030204" pitchFamily="34" charset="0"/>
                <a:cs typeface="Times New Roman" panose="02020603050405020304" pitchFamily="18" charset="0"/>
              </a:rPr>
              <a:t>75-100</a:t>
            </a:r>
            <a:r>
              <a:rPr lang="cs-CZ" sz="36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resekčních výkonů pro plicní karcinom ročně!</a:t>
            </a:r>
          </a:p>
        </p:txBody>
      </p:sp>
    </p:spTree>
    <p:extLst>
      <p:ext uri="{BB962C8B-B14F-4D97-AF65-F5344CB8AC3E}">
        <p14:creationId xmlns:p14="http://schemas.microsoft.com/office/powerpoint/2010/main" val="1678020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AB887-8D50-4A4E-AC59-2BDA14C15713}"/>
              </a:ext>
            </a:extLst>
          </p:cNvPr>
          <p:cNvSpPr>
            <a:spLocks noGrp="1"/>
          </p:cNvSpPr>
          <p:nvPr>
            <p:ph type="title"/>
          </p:nvPr>
        </p:nvSpPr>
        <p:spPr/>
        <p:txBody>
          <a:bodyPr/>
          <a:lstStyle/>
          <a:p>
            <a:r>
              <a:rPr lang="cs-CZ" sz="3200" dirty="0"/>
              <a:t>ESTS </a:t>
            </a:r>
            <a:r>
              <a:rPr lang="cs-CZ" sz="3200" dirty="0" err="1"/>
              <a:t>guidelines</a:t>
            </a:r>
            <a:r>
              <a:rPr lang="cs-CZ" sz="3200" dirty="0"/>
              <a:t>, </a:t>
            </a:r>
            <a:r>
              <a:rPr lang="cs-CZ" sz="3200" dirty="0" err="1"/>
              <a:t>Brunelli</a:t>
            </a:r>
            <a:r>
              <a:rPr lang="cs-CZ" sz="3200" dirty="0"/>
              <a:t>, </a:t>
            </a:r>
            <a:r>
              <a:rPr lang="cs-CZ" sz="3200" dirty="0" err="1"/>
              <a:t>Falcoz</a:t>
            </a:r>
            <a:r>
              <a:rPr lang="cs-CZ" sz="3200" dirty="0"/>
              <a:t>, 2014.</a:t>
            </a:r>
          </a:p>
        </p:txBody>
      </p:sp>
      <p:sp>
        <p:nvSpPr>
          <p:cNvPr id="3" name="Obdélník 2">
            <a:extLst>
              <a:ext uri="{FF2B5EF4-FFF2-40B4-BE49-F238E27FC236}">
                <a16:creationId xmlns:a16="http://schemas.microsoft.com/office/drawing/2014/main" id="{B05BD834-B495-4912-AA58-5C2ABF3FF10B}"/>
              </a:ext>
            </a:extLst>
          </p:cNvPr>
          <p:cNvSpPr/>
          <p:nvPr/>
        </p:nvSpPr>
        <p:spPr>
          <a:xfrm>
            <a:off x="457200" y="1844824"/>
            <a:ext cx="8291589" cy="4154984"/>
          </a:xfrm>
          <a:prstGeom prst="rect">
            <a:avLst/>
          </a:prstGeom>
        </p:spPr>
        <p:txBody>
          <a:bodyPr wrap="square">
            <a:spAutoFit/>
          </a:bodyPr>
          <a:lstStyle/>
          <a:p>
            <a:r>
              <a:rPr lang="en-US" sz="2400" dirty="0"/>
              <a:t>Surgeons GTS units should have a dedicated staff including at least one UEMS EBTS</a:t>
            </a:r>
            <a:r>
              <a:rPr lang="cs-CZ" sz="2400" dirty="0"/>
              <a:t> </a:t>
            </a:r>
            <a:r>
              <a:rPr lang="en-US" sz="2400" dirty="0"/>
              <a:t>certified surgeon supervising surgical activity and acting as Head of the unit plus a number of qualified general thoracic surgeons performing at least 100 certifiable major thoracic procedures per year per surgeon according to the definition provided in paragraph definition and scope of general thoracic surgery. Ideally, there should be one staff qualified GTS surgeon for 100 major thoracic procedures. A minimum staff of two qualified GTS surgeons should be in place to allow adequate coverage of patient care and to ensure adequate on-call arrangements. </a:t>
            </a:r>
            <a:r>
              <a:rPr lang="cs-CZ" sz="2400" dirty="0" err="1"/>
              <a:t>Minimal</a:t>
            </a:r>
            <a:r>
              <a:rPr lang="cs-CZ" sz="2400" dirty="0"/>
              <a:t> </a:t>
            </a:r>
            <a:r>
              <a:rPr lang="cs-CZ" sz="2400" dirty="0" err="1"/>
              <a:t>institutional</a:t>
            </a:r>
            <a:r>
              <a:rPr lang="cs-CZ" sz="2400" dirty="0"/>
              <a:t> case </a:t>
            </a:r>
            <a:r>
              <a:rPr lang="cs-CZ" sz="2400" dirty="0" err="1"/>
              <a:t>level</a:t>
            </a:r>
            <a:r>
              <a:rPr lang="cs-CZ" sz="2400" dirty="0"/>
              <a:t> </a:t>
            </a:r>
            <a:r>
              <a:rPr lang="cs-CZ" sz="2400" dirty="0" err="1"/>
              <a:t>is</a:t>
            </a:r>
            <a:r>
              <a:rPr lang="cs-CZ" sz="2400" dirty="0"/>
              <a:t> 150 +- 50 </a:t>
            </a:r>
            <a:r>
              <a:rPr lang="cs-CZ" sz="2400" dirty="0" err="1"/>
              <a:t>pts</a:t>
            </a:r>
            <a:r>
              <a:rPr lang="cs-CZ" sz="2400" dirty="0"/>
              <a:t>.</a:t>
            </a:r>
          </a:p>
        </p:txBody>
      </p:sp>
    </p:spTree>
    <p:extLst>
      <p:ext uri="{BB962C8B-B14F-4D97-AF65-F5344CB8AC3E}">
        <p14:creationId xmlns:p14="http://schemas.microsoft.com/office/powerpoint/2010/main" val="2324954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68D447-4237-4981-9FCF-A37555DF9A0A}"/>
              </a:ext>
            </a:extLst>
          </p:cNvPr>
          <p:cNvSpPr>
            <a:spLocks noGrp="1"/>
          </p:cNvSpPr>
          <p:nvPr>
            <p:ph type="title"/>
          </p:nvPr>
        </p:nvSpPr>
        <p:spPr/>
        <p:txBody>
          <a:bodyPr/>
          <a:lstStyle/>
          <a:p>
            <a:r>
              <a:rPr lang="cs-CZ" dirty="0"/>
              <a:t>ESTS </a:t>
            </a:r>
            <a:r>
              <a:rPr lang="cs-CZ" dirty="0" err="1"/>
              <a:t>guidelines</a:t>
            </a:r>
            <a:endParaRPr lang="cs-CZ" dirty="0"/>
          </a:p>
        </p:txBody>
      </p:sp>
      <p:sp>
        <p:nvSpPr>
          <p:cNvPr id="3" name="Obdélník 2">
            <a:extLst>
              <a:ext uri="{FF2B5EF4-FFF2-40B4-BE49-F238E27FC236}">
                <a16:creationId xmlns:a16="http://schemas.microsoft.com/office/drawing/2014/main" id="{61FEDFC2-4376-4D1E-9030-ADC23990F5EC}"/>
              </a:ext>
            </a:extLst>
          </p:cNvPr>
          <p:cNvSpPr/>
          <p:nvPr/>
        </p:nvSpPr>
        <p:spPr>
          <a:xfrm>
            <a:off x="768152" y="1426464"/>
            <a:ext cx="7918648" cy="5262979"/>
          </a:xfrm>
          <a:prstGeom prst="rect">
            <a:avLst/>
          </a:prstGeom>
        </p:spPr>
        <p:txBody>
          <a:bodyPr wrap="square">
            <a:spAutoFit/>
          </a:bodyPr>
          <a:lstStyle/>
          <a:p>
            <a:r>
              <a:rPr lang="en-US" sz="2400" dirty="0"/>
              <a:t>Standard GTS units should perform a total number of major thoracic procedures (as defined in paragraph definition and</a:t>
            </a:r>
            <a:r>
              <a:rPr lang="cs-CZ" sz="2400" dirty="0"/>
              <a:t> </a:t>
            </a:r>
            <a:r>
              <a:rPr lang="en-US" sz="2400" dirty="0"/>
              <a:t>scope of general thoracic surgery) &gt;150 (±50). Units of higher specialization should perform a total number of major thoracic procedures &gt;300 (± 50).. It must be noticed that most of the studies </a:t>
            </a:r>
            <a:r>
              <a:rPr lang="en-US" sz="2400" dirty="0" err="1"/>
              <a:t>analysing</a:t>
            </a:r>
            <a:r>
              <a:rPr lang="en-US" sz="2400" dirty="0"/>
              <a:t> the effect of surgical volume on outcomes deal with lung cancer operations, which represent 25–30% of the total surgical activity of a GTS unit.</a:t>
            </a:r>
            <a:r>
              <a:rPr lang="cs-CZ" sz="2400" dirty="0"/>
              <a:t> Major </a:t>
            </a:r>
            <a:r>
              <a:rPr lang="cs-CZ" sz="2400" dirty="0" err="1"/>
              <a:t>procedures</a:t>
            </a:r>
            <a:r>
              <a:rPr lang="cs-CZ" sz="2400" dirty="0"/>
              <a:t>:  (</a:t>
            </a:r>
            <a:r>
              <a:rPr lang="cs-CZ" sz="2400" dirty="0" err="1"/>
              <a:t>performed</a:t>
            </a:r>
            <a:r>
              <a:rPr lang="cs-CZ" sz="2400" dirty="0"/>
              <a:t> </a:t>
            </a:r>
            <a:r>
              <a:rPr lang="cs-CZ" sz="2400" dirty="0" err="1"/>
              <a:t>with</a:t>
            </a:r>
            <a:r>
              <a:rPr lang="cs-CZ" sz="2400" dirty="0"/>
              <a:t> </a:t>
            </a:r>
            <a:r>
              <a:rPr lang="cs-CZ" sz="2400" dirty="0" err="1"/>
              <a:t>general</a:t>
            </a:r>
            <a:r>
              <a:rPr lang="cs-CZ" sz="2400" dirty="0"/>
              <a:t> </a:t>
            </a:r>
            <a:r>
              <a:rPr lang="cs-CZ" sz="2400" dirty="0" err="1"/>
              <a:t>anaesthesia</a:t>
            </a:r>
            <a:r>
              <a:rPr lang="cs-CZ" sz="2400" dirty="0"/>
              <a:t> and </a:t>
            </a:r>
            <a:r>
              <a:rPr lang="cs-CZ" sz="2400" dirty="0" err="1"/>
              <a:t>assisted</a:t>
            </a:r>
            <a:r>
              <a:rPr lang="cs-CZ" sz="2400" dirty="0"/>
              <a:t> </a:t>
            </a:r>
            <a:r>
              <a:rPr lang="cs-CZ" sz="2400" dirty="0" err="1"/>
              <a:t>ventilation</a:t>
            </a:r>
            <a:r>
              <a:rPr lang="cs-CZ" sz="2400" dirty="0"/>
              <a:t> and </a:t>
            </a:r>
            <a:r>
              <a:rPr lang="cs-CZ" sz="2400" dirty="0" err="1"/>
              <a:t>including</a:t>
            </a:r>
            <a:r>
              <a:rPr lang="cs-CZ" sz="2400" dirty="0"/>
              <a:t> but not limited to </a:t>
            </a:r>
            <a:r>
              <a:rPr lang="cs-CZ" sz="2400" dirty="0" err="1"/>
              <a:t>all</a:t>
            </a:r>
            <a:r>
              <a:rPr lang="cs-CZ" sz="2400" dirty="0"/>
              <a:t> standard </a:t>
            </a:r>
            <a:r>
              <a:rPr lang="cs-CZ" sz="2400" dirty="0" err="1"/>
              <a:t>lung</a:t>
            </a:r>
            <a:r>
              <a:rPr lang="cs-CZ" sz="2400" dirty="0"/>
              <a:t> </a:t>
            </a:r>
            <a:r>
              <a:rPr lang="cs-CZ" sz="2400" dirty="0" err="1"/>
              <a:t>resections</a:t>
            </a:r>
            <a:r>
              <a:rPr lang="cs-CZ" sz="2400" dirty="0"/>
              <a:t>, </a:t>
            </a:r>
            <a:r>
              <a:rPr lang="cs-CZ" sz="2400" dirty="0" err="1"/>
              <a:t>mediastinal</a:t>
            </a:r>
            <a:r>
              <a:rPr lang="cs-CZ" sz="2400" dirty="0"/>
              <a:t> </a:t>
            </a:r>
            <a:r>
              <a:rPr lang="cs-CZ" sz="2400" dirty="0" err="1"/>
              <a:t>tumours</a:t>
            </a:r>
            <a:r>
              <a:rPr lang="cs-CZ" sz="2400" dirty="0"/>
              <a:t>, non-</a:t>
            </a:r>
            <a:r>
              <a:rPr lang="cs-CZ" sz="2400" dirty="0" err="1"/>
              <a:t>resectional</a:t>
            </a:r>
            <a:r>
              <a:rPr lang="cs-CZ" sz="2400" dirty="0"/>
              <a:t> </a:t>
            </a:r>
            <a:r>
              <a:rPr lang="cs-CZ" sz="2400" dirty="0" err="1"/>
              <a:t>oesophageal</a:t>
            </a:r>
            <a:r>
              <a:rPr lang="cs-CZ" sz="2400" dirty="0"/>
              <a:t> </a:t>
            </a:r>
            <a:r>
              <a:rPr lang="cs-CZ" sz="2400" dirty="0" err="1"/>
              <a:t>surgery</a:t>
            </a:r>
            <a:r>
              <a:rPr lang="cs-CZ" sz="2400" dirty="0"/>
              <a:t>, </a:t>
            </a:r>
            <a:r>
              <a:rPr lang="cs-CZ" sz="2400" dirty="0" err="1"/>
              <a:t>surgical</a:t>
            </a:r>
            <a:r>
              <a:rPr lang="cs-CZ" sz="2400" dirty="0"/>
              <a:t> </a:t>
            </a:r>
            <a:r>
              <a:rPr lang="cs-CZ" sz="2400" dirty="0" err="1"/>
              <a:t>infection</a:t>
            </a:r>
            <a:r>
              <a:rPr lang="cs-CZ" sz="2400" dirty="0"/>
              <a:t> management, </a:t>
            </a:r>
            <a:r>
              <a:rPr lang="cs-CZ" sz="2400" dirty="0" err="1"/>
              <a:t>pleural</a:t>
            </a:r>
            <a:r>
              <a:rPr lang="cs-CZ" sz="2400" dirty="0"/>
              <a:t> </a:t>
            </a:r>
            <a:r>
              <a:rPr lang="cs-CZ" sz="2400" dirty="0" err="1"/>
              <a:t>space</a:t>
            </a:r>
            <a:r>
              <a:rPr lang="cs-CZ" sz="2400" dirty="0"/>
              <a:t>/</a:t>
            </a:r>
            <a:r>
              <a:rPr lang="cs-CZ" sz="2400" dirty="0" err="1"/>
              <a:t>chest</a:t>
            </a:r>
            <a:r>
              <a:rPr lang="cs-CZ" sz="2400" dirty="0"/>
              <a:t> </a:t>
            </a:r>
            <a:r>
              <a:rPr lang="cs-CZ" sz="2400" dirty="0" err="1"/>
              <a:t>wall</a:t>
            </a:r>
            <a:r>
              <a:rPr lang="cs-CZ" sz="2400" dirty="0"/>
              <a:t> </a:t>
            </a:r>
            <a:r>
              <a:rPr lang="cs-CZ" sz="2400" dirty="0" err="1"/>
              <a:t>operations</a:t>
            </a:r>
            <a:r>
              <a:rPr lang="cs-CZ" sz="2400" dirty="0"/>
              <a:t>, </a:t>
            </a:r>
            <a:r>
              <a:rPr lang="cs-CZ" sz="2400" dirty="0" err="1"/>
              <a:t>etc</a:t>
            </a:r>
            <a:r>
              <a:rPr lang="cs-CZ" sz="2400" dirty="0"/>
              <a:t>.). Takže ve dvou 50-60 všech!!! operací pro C34.</a:t>
            </a:r>
          </a:p>
        </p:txBody>
      </p:sp>
    </p:spTree>
    <p:extLst>
      <p:ext uri="{BB962C8B-B14F-4D97-AF65-F5344CB8AC3E}">
        <p14:creationId xmlns:p14="http://schemas.microsoft.com/office/powerpoint/2010/main" val="31069517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55A05C-82A3-4363-B62C-41B579FCFDD3}"/>
              </a:ext>
            </a:extLst>
          </p:cNvPr>
          <p:cNvSpPr>
            <a:spLocks noGrp="1"/>
          </p:cNvSpPr>
          <p:nvPr>
            <p:ph type="title"/>
          </p:nvPr>
        </p:nvSpPr>
        <p:spPr>
          <a:xfrm>
            <a:off x="914400" y="764704"/>
            <a:ext cx="7772400" cy="914400"/>
          </a:xfrm>
        </p:spPr>
        <p:txBody>
          <a:bodyPr/>
          <a:lstStyle/>
          <a:p>
            <a:r>
              <a:rPr lang="cs-CZ" sz="2800" dirty="0"/>
              <a:t>VĚSTNÍK MZ ČR  ČÁSTKA 13/2022 3</a:t>
            </a:r>
          </a:p>
        </p:txBody>
      </p:sp>
      <p:sp>
        <p:nvSpPr>
          <p:cNvPr id="3" name="Obdélník 2">
            <a:extLst>
              <a:ext uri="{FF2B5EF4-FFF2-40B4-BE49-F238E27FC236}">
                <a16:creationId xmlns:a16="http://schemas.microsoft.com/office/drawing/2014/main" id="{F5B2FE62-8B4A-482F-B444-ACA597446087}"/>
              </a:ext>
            </a:extLst>
          </p:cNvPr>
          <p:cNvSpPr/>
          <p:nvPr/>
        </p:nvSpPr>
        <p:spPr>
          <a:xfrm>
            <a:off x="281236" y="1268760"/>
            <a:ext cx="8862764" cy="5262979"/>
          </a:xfrm>
          <a:prstGeom prst="rect">
            <a:avLst/>
          </a:prstGeom>
        </p:spPr>
        <p:txBody>
          <a:bodyPr wrap="square">
            <a:spAutoFit/>
          </a:bodyPr>
          <a:lstStyle/>
          <a:p>
            <a:r>
              <a:rPr lang="cs-CZ" sz="2400" dirty="0"/>
              <a:t>Požadavky na minimální počet hospitalizovaných </a:t>
            </a:r>
            <a:r>
              <a:rPr lang="cs-CZ" sz="2400" dirty="0" err="1"/>
              <a:t>pneumoonkochirurgických</a:t>
            </a:r>
            <a:r>
              <a:rPr lang="cs-CZ" sz="2400" dirty="0"/>
              <a:t> pacientů v centru POCH - min. 65 hospitalizovaných pacientů s anatomickou plicní resekcí (lobektomie, </a:t>
            </a:r>
            <a:r>
              <a:rPr lang="cs-CZ" sz="2400" dirty="0" err="1"/>
              <a:t>bilobektomie</a:t>
            </a:r>
            <a:r>
              <a:rPr lang="cs-CZ" sz="2400" dirty="0"/>
              <a:t>, </a:t>
            </a:r>
            <a:r>
              <a:rPr lang="cs-CZ" sz="2400" dirty="0" err="1"/>
              <a:t>pneumonektomie</a:t>
            </a:r>
            <a:r>
              <a:rPr lang="cs-CZ" sz="2400" dirty="0"/>
              <a:t>) pro nádorové onemocnění</a:t>
            </a:r>
          </a:p>
          <a:p>
            <a:r>
              <a:rPr lang="cs-CZ" sz="2400" dirty="0"/>
              <a:t> Vedoucím pracovníkem centra POCH je lékař se zvláštní specializovanou způsobilostí nebo </a:t>
            </a:r>
            <a:r>
              <a:rPr lang="cs-CZ" sz="2400" dirty="0" err="1"/>
              <a:t>nebo</a:t>
            </a:r>
            <a:r>
              <a:rPr lang="cs-CZ" sz="2400" dirty="0"/>
              <a:t> zvláštní odbornou způsobilosti v oboru hrudní chirurgie a se zvláštní specializovanou způsobilostí nebo zvláštní odbornou způsobilosti v oboru </a:t>
            </a:r>
            <a:r>
              <a:rPr lang="cs-CZ" sz="2400" dirty="0" err="1"/>
              <a:t>onkochirurgie</a:t>
            </a:r>
            <a:r>
              <a:rPr lang="cs-CZ" sz="2400" dirty="0"/>
              <a:t> s úvazkem 1,0 a s minimální požadovanou praxí 5 let od získání zvláštní specializované způsobilosti a nejméně 10 let výkonu povolání lékaře</a:t>
            </a:r>
          </a:p>
          <a:p>
            <a:r>
              <a:rPr lang="cs-CZ" sz="2400" dirty="0"/>
              <a:t>Další personální zabezpečení centra POCH: - 2 lékaři se zvláštní specializovanou způsobilostí v oboru hrudní chirurgie, každý s úvazkem 1,0</a:t>
            </a:r>
          </a:p>
        </p:txBody>
      </p:sp>
    </p:spTree>
    <p:extLst>
      <p:ext uri="{BB962C8B-B14F-4D97-AF65-F5344CB8AC3E}">
        <p14:creationId xmlns:p14="http://schemas.microsoft.com/office/powerpoint/2010/main" val="306378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Nadpis 1"/>
          <p:cNvSpPr txBox="1">
            <a:spLocks/>
          </p:cNvSpPr>
          <p:nvPr/>
        </p:nvSpPr>
        <p:spPr>
          <a:xfrm>
            <a:off x="2123728" y="2276872"/>
            <a:ext cx="5616624"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4300" b="0" i="0" u="none" strike="noStrike" kern="1200" cap="none" spc="0" normalizeH="0" baseline="0" noProof="0" dirty="0">
                <a:ln>
                  <a:noFill/>
                </a:ln>
                <a:solidFill>
                  <a:schemeClr val="tx1"/>
                </a:solidFill>
                <a:effectLst>
                  <a:outerShdw blurRad="50000" dist="30000" dir="5400000" algn="tl" rotWithShape="0">
                    <a:srgbClr val="000000">
                      <a:alpha val="30000"/>
                    </a:srgbClr>
                  </a:outerShdw>
                </a:effectLst>
                <a:uLnTx/>
                <a:uFillTx/>
                <a:latin typeface="+mj-lt"/>
                <a:ea typeface="+mj-ea"/>
                <a:cs typeface="+mj-cs"/>
              </a:rPr>
              <a:t>Děkuji za pozornost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D03CB9-4CD2-48EF-8146-9E46FA434E6B}"/>
              </a:ext>
            </a:extLst>
          </p:cNvPr>
          <p:cNvSpPr>
            <a:spLocks noGrp="1"/>
          </p:cNvSpPr>
          <p:nvPr>
            <p:ph type="title"/>
          </p:nvPr>
        </p:nvSpPr>
        <p:spPr/>
        <p:txBody>
          <a:bodyPr/>
          <a:lstStyle/>
          <a:p>
            <a:r>
              <a:rPr lang="cs-CZ" dirty="0" err="1"/>
              <a:t>Geography</a:t>
            </a:r>
            <a:r>
              <a:rPr lang="cs-CZ" dirty="0"/>
              <a:t>, GDP</a:t>
            </a:r>
          </a:p>
        </p:txBody>
      </p:sp>
      <p:pic>
        <p:nvPicPr>
          <p:cNvPr id="4" name="Obrázek 3">
            <a:extLst>
              <a:ext uri="{FF2B5EF4-FFF2-40B4-BE49-F238E27FC236}">
                <a16:creationId xmlns:a16="http://schemas.microsoft.com/office/drawing/2014/main" id="{AD7FCB46-B2E0-497E-8652-8D341F4256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1664804"/>
            <a:ext cx="4190489" cy="3528392"/>
          </a:xfrm>
          <a:prstGeom prst="rect">
            <a:avLst/>
          </a:prstGeom>
        </p:spPr>
      </p:pic>
      <p:sp>
        <p:nvSpPr>
          <p:cNvPr id="5" name="Obdélník 4">
            <a:extLst>
              <a:ext uri="{FF2B5EF4-FFF2-40B4-BE49-F238E27FC236}">
                <a16:creationId xmlns:a16="http://schemas.microsoft.com/office/drawing/2014/main" id="{7CE966FA-003C-4399-A0FF-640629F3F81C}"/>
              </a:ext>
            </a:extLst>
          </p:cNvPr>
          <p:cNvSpPr/>
          <p:nvPr/>
        </p:nvSpPr>
        <p:spPr>
          <a:xfrm>
            <a:off x="4427984" y="5215512"/>
            <a:ext cx="4572000" cy="1200329"/>
          </a:xfrm>
          <a:prstGeom prst="rect">
            <a:avLst/>
          </a:prstGeom>
        </p:spPr>
        <p:txBody>
          <a:bodyPr>
            <a:spAutoFit/>
          </a:bodyPr>
          <a:lstStyle/>
          <a:p>
            <a:r>
              <a:rPr lang="en-US" dirty="0"/>
              <a:t>The Netherlands dedicated a total of €80,900 million (€4,665 per capita) to health care in 2019, corresponding to 10% of the gross domestic product (GDP). </a:t>
            </a:r>
            <a:endParaRPr lang="cs-CZ" dirty="0"/>
          </a:p>
        </p:txBody>
      </p:sp>
    </p:spTree>
    <p:extLst>
      <p:ext uri="{BB962C8B-B14F-4D97-AF65-F5344CB8AC3E}">
        <p14:creationId xmlns:p14="http://schemas.microsoft.com/office/powerpoint/2010/main" val="3149565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D68CB6-25AE-4E56-91DD-FD932E82718C}"/>
              </a:ext>
            </a:extLst>
          </p:cNvPr>
          <p:cNvSpPr>
            <a:spLocks noGrp="1"/>
          </p:cNvSpPr>
          <p:nvPr>
            <p:ph type="title"/>
          </p:nvPr>
        </p:nvSpPr>
        <p:spPr/>
        <p:txBody>
          <a:bodyPr/>
          <a:lstStyle/>
          <a:p>
            <a:r>
              <a:rPr lang="cs-CZ" sz="2800" dirty="0" err="1"/>
              <a:t>Cardiothoracic</a:t>
            </a:r>
            <a:r>
              <a:rPr lang="cs-CZ" sz="2800" dirty="0"/>
              <a:t> and </a:t>
            </a:r>
            <a:r>
              <a:rPr lang="cs-CZ" sz="2800" dirty="0" err="1"/>
              <a:t>general</a:t>
            </a:r>
            <a:r>
              <a:rPr lang="cs-CZ" sz="2800" dirty="0"/>
              <a:t> </a:t>
            </a:r>
            <a:r>
              <a:rPr lang="cs-CZ" sz="2800" dirty="0" err="1"/>
              <a:t>thoracic</a:t>
            </a:r>
            <a:r>
              <a:rPr lang="cs-CZ" sz="2800" dirty="0"/>
              <a:t> </a:t>
            </a:r>
            <a:r>
              <a:rPr lang="cs-CZ" sz="2800" dirty="0" err="1"/>
              <a:t>surgery</a:t>
            </a:r>
            <a:r>
              <a:rPr lang="cs-CZ" sz="2800" dirty="0"/>
              <a:t> </a:t>
            </a:r>
            <a:r>
              <a:rPr lang="cs-CZ" sz="2800" dirty="0" err="1"/>
              <a:t>centres</a:t>
            </a:r>
            <a:endParaRPr lang="cs-CZ" sz="2800" dirty="0"/>
          </a:p>
        </p:txBody>
      </p:sp>
      <p:pic>
        <p:nvPicPr>
          <p:cNvPr id="4" name="Obrázek 3">
            <a:extLst>
              <a:ext uri="{FF2B5EF4-FFF2-40B4-BE49-F238E27FC236}">
                <a16:creationId xmlns:a16="http://schemas.microsoft.com/office/drawing/2014/main" id="{C30F5D30-7308-42A3-BFFA-A4FF20E861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9" y="1805158"/>
            <a:ext cx="3456383" cy="4557432"/>
          </a:xfrm>
          <a:prstGeom prst="rect">
            <a:avLst/>
          </a:prstGeom>
        </p:spPr>
      </p:pic>
      <p:pic>
        <p:nvPicPr>
          <p:cNvPr id="1026" name="Picture 2" descr="https://ars.els-cdn.com/content/image/1-s2.0-S1556086420308212-gr1.jpg">
            <a:extLst>
              <a:ext uri="{FF2B5EF4-FFF2-40B4-BE49-F238E27FC236}">
                <a16:creationId xmlns:a16="http://schemas.microsoft.com/office/drawing/2014/main" id="{7B2F70B9-045B-4733-B6F0-96103F2D95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6" y="1805158"/>
            <a:ext cx="4536504" cy="4540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21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CA98D8-F693-4C4B-BCD3-CA87B35AB5A9}"/>
              </a:ext>
            </a:extLst>
          </p:cNvPr>
          <p:cNvSpPr>
            <a:spLocks noGrp="1"/>
          </p:cNvSpPr>
          <p:nvPr>
            <p:ph type="title"/>
          </p:nvPr>
        </p:nvSpPr>
        <p:spPr/>
        <p:txBody>
          <a:bodyPr/>
          <a:lstStyle/>
          <a:p>
            <a:r>
              <a:rPr lang="cs-CZ" dirty="0" err="1"/>
              <a:t>Population</a:t>
            </a:r>
            <a:endParaRPr lang="cs-CZ" dirty="0"/>
          </a:p>
        </p:txBody>
      </p:sp>
      <p:sp>
        <p:nvSpPr>
          <p:cNvPr id="3" name="Obdélník 2">
            <a:extLst>
              <a:ext uri="{FF2B5EF4-FFF2-40B4-BE49-F238E27FC236}">
                <a16:creationId xmlns:a16="http://schemas.microsoft.com/office/drawing/2014/main" id="{CB164855-5BCE-4DF2-A6F5-23FB4922F803}"/>
              </a:ext>
            </a:extLst>
          </p:cNvPr>
          <p:cNvSpPr/>
          <p:nvPr/>
        </p:nvSpPr>
        <p:spPr>
          <a:xfrm>
            <a:off x="1043608" y="1772816"/>
            <a:ext cx="6808204" cy="4154984"/>
          </a:xfrm>
          <a:prstGeom prst="rect">
            <a:avLst/>
          </a:prstGeom>
        </p:spPr>
        <p:txBody>
          <a:bodyPr wrap="square">
            <a:spAutoFit/>
          </a:bodyPr>
          <a:lstStyle/>
          <a:p>
            <a:r>
              <a:rPr lang="en-US" sz="2400" dirty="0"/>
              <a:t>The Netherlands has 17.6 million inhabitants [2020], of whom 20% are 65 years or older, and 25% are of </a:t>
            </a:r>
            <a:r>
              <a:rPr lang="en-US" sz="2400" dirty="0" err="1"/>
              <a:t>nonDutch</a:t>
            </a:r>
            <a:r>
              <a:rPr lang="en-US" sz="2400" dirty="0"/>
              <a:t> origin . The life expectancy is 81.5 years based on the 2021 index year, and still increases (3). The Dutch population has a relatively good health status owing to good living and working conditions, whereas more than a quarter of the overall burden of diseases is linked to behavioral risk factors such as smoking and obesity (4). Of the 168,678 deaths in the Netherlands reported in 2020, lung cancer (6%) was one of the leading causes of death</a:t>
            </a:r>
            <a:r>
              <a:rPr lang="cs-CZ" sz="2400" dirty="0"/>
              <a:t> (10120 </a:t>
            </a:r>
            <a:r>
              <a:rPr lang="cs-CZ" sz="2400" dirty="0" err="1"/>
              <a:t>pts</a:t>
            </a:r>
            <a:r>
              <a:rPr lang="cs-CZ" sz="2400" dirty="0"/>
              <a:t>)</a:t>
            </a:r>
          </a:p>
        </p:txBody>
      </p:sp>
    </p:spTree>
    <p:extLst>
      <p:ext uri="{BB962C8B-B14F-4D97-AF65-F5344CB8AC3E}">
        <p14:creationId xmlns:p14="http://schemas.microsoft.com/office/powerpoint/2010/main" val="735279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3EDEA-CB2E-4375-8711-E2C8E3ECF568}"/>
              </a:ext>
            </a:extLst>
          </p:cNvPr>
          <p:cNvSpPr>
            <a:spLocks noGrp="1"/>
          </p:cNvSpPr>
          <p:nvPr>
            <p:ph type="title"/>
          </p:nvPr>
        </p:nvSpPr>
        <p:spPr/>
        <p:txBody>
          <a:bodyPr/>
          <a:lstStyle/>
          <a:p>
            <a:r>
              <a:rPr lang="en-US" sz="2400" dirty="0"/>
              <a:t>Organization of thoracic surgery in the Netherlands In the Netherlands</a:t>
            </a:r>
            <a:endParaRPr lang="cs-CZ" sz="2400" dirty="0"/>
          </a:p>
        </p:txBody>
      </p:sp>
      <p:sp>
        <p:nvSpPr>
          <p:cNvPr id="3" name="Obdélník 2">
            <a:extLst>
              <a:ext uri="{FF2B5EF4-FFF2-40B4-BE49-F238E27FC236}">
                <a16:creationId xmlns:a16="http://schemas.microsoft.com/office/drawing/2014/main" id="{34F354B5-AE86-423F-BE28-DD04309C6FD2}"/>
              </a:ext>
            </a:extLst>
          </p:cNvPr>
          <p:cNvSpPr/>
          <p:nvPr/>
        </p:nvSpPr>
        <p:spPr>
          <a:xfrm>
            <a:off x="1115616" y="1988840"/>
            <a:ext cx="7571184" cy="3785652"/>
          </a:xfrm>
          <a:prstGeom prst="rect">
            <a:avLst/>
          </a:prstGeom>
        </p:spPr>
        <p:txBody>
          <a:bodyPr wrap="square">
            <a:spAutoFit/>
          </a:bodyPr>
          <a:lstStyle/>
          <a:p>
            <a:r>
              <a:rPr lang="en-US" sz="2400" dirty="0"/>
              <a:t>Organization of thoracic surgery in the Netherlands In the Netherlands, thoracic surgery is performed by general thoracic surgeons and cardiothoracic surgeons in 51 different hospitals, of which 15 have a cardiothoracic practice and four centers perform pediatric cardiothoracic surgery. The majority of thoracic procedures in the Netherlands are performed by approximately 110 general thoracic surgeons, whereas the rest is performed by a subspecialized group of approximately 25 cardiothoracic surgeons</a:t>
            </a:r>
            <a:endParaRPr lang="cs-CZ" sz="2400" dirty="0"/>
          </a:p>
        </p:txBody>
      </p:sp>
    </p:spTree>
    <p:extLst>
      <p:ext uri="{BB962C8B-B14F-4D97-AF65-F5344CB8AC3E}">
        <p14:creationId xmlns:p14="http://schemas.microsoft.com/office/powerpoint/2010/main" val="2079925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1B8D6A-2E58-4790-AFBA-131167C19D82}"/>
              </a:ext>
            </a:extLst>
          </p:cNvPr>
          <p:cNvSpPr>
            <a:spLocks noGrp="1"/>
          </p:cNvSpPr>
          <p:nvPr>
            <p:ph type="title"/>
          </p:nvPr>
        </p:nvSpPr>
        <p:spPr/>
        <p:txBody>
          <a:bodyPr/>
          <a:lstStyle/>
          <a:p>
            <a:r>
              <a:rPr lang="cs-CZ" dirty="0"/>
              <a:t>General </a:t>
            </a:r>
            <a:r>
              <a:rPr lang="cs-CZ" dirty="0" err="1"/>
              <a:t>thoracic</a:t>
            </a:r>
            <a:r>
              <a:rPr lang="cs-CZ" dirty="0"/>
              <a:t> </a:t>
            </a:r>
            <a:r>
              <a:rPr lang="cs-CZ" dirty="0" err="1"/>
              <a:t>surgeons</a:t>
            </a:r>
            <a:endParaRPr lang="cs-CZ" dirty="0"/>
          </a:p>
        </p:txBody>
      </p:sp>
      <p:sp>
        <p:nvSpPr>
          <p:cNvPr id="3" name="Obdélník 2">
            <a:extLst>
              <a:ext uri="{FF2B5EF4-FFF2-40B4-BE49-F238E27FC236}">
                <a16:creationId xmlns:a16="http://schemas.microsoft.com/office/drawing/2014/main" id="{55477996-A5D4-404B-8374-917AAB454AAE}"/>
              </a:ext>
            </a:extLst>
          </p:cNvPr>
          <p:cNvSpPr/>
          <p:nvPr/>
        </p:nvSpPr>
        <p:spPr>
          <a:xfrm>
            <a:off x="894420" y="1556792"/>
            <a:ext cx="7355160" cy="4893647"/>
          </a:xfrm>
          <a:prstGeom prst="rect">
            <a:avLst/>
          </a:prstGeom>
        </p:spPr>
        <p:txBody>
          <a:bodyPr wrap="square">
            <a:spAutoFit/>
          </a:bodyPr>
          <a:lstStyle/>
          <a:p>
            <a:r>
              <a:rPr lang="en-US" sz="2400" dirty="0"/>
              <a:t>General thoracic surgeons General thoracic surgery is concerned with surgical interventions for pathologies of the lungs, mediastinum, pleura, diaphragm, and chest wall. Esophageal surgery is seen as part of (upper) gastrointestinal surgery</a:t>
            </a:r>
            <a:r>
              <a:rPr lang="cs-CZ" sz="2400" dirty="0"/>
              <a:t>.</a:t>
            </a:r>
            <a:r>
              <a:rPr lang="en-US" sz="2400" dirty="0"/>
              <a:t> Moreover, there is an overlap in chest wall surgery as this is performed by general thoracic surgeons, cardiothoracic surgeons, trauma surgeons and pediatric surgeons. Pediatric and thoracic surgeons treat chest wall deformities such as pectus excavatum, whereas rib fixations are performed by thoracic and trauma surgeons. In order to maintain certification, thoracic surgeons must perform a minimum of 10 anatomical resections per year. </a:t>
            </a:r>
            <a:endParaRPr lang="cs-CZ" sz="2400" dirty="0"/>
          </a:p>
        </p:txBody>
      </p:sp>
    </p:spTree>
    <p:extLst>
      <p:ext uri="{BB962C8B-B14F-4D97-AF65-F5344CB8AC3E}">
        <p14:creationId xmlns:p14="http://schemas.microsoft.com/office/powerpoint/2010/main" val="109111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FD0B08-A085-4734-B912-D6D21781F6BB}"/>
              </a:ext>
            </a:extLst>
          </p:cNvPr>
          <p:cNvSpPr>
            <a:spLocks noGrp="1"/>
          </p:cNvSpPr>
          <p:nvPr>
            <p:ph type="title"/>
          </p:nvPr>
        </p:nvSpPr>
        <p:spPr/>
        <p:txBody>
          <a:bodyPr/>
          <a:lstStyle/>
          <a:p>
            <a:r>
              <a:rPr lang="en-US" sz="2800" dirty="0"/>
              <a:t>Cen</a:t>
            </a:r>
            <a:r>
              <a:rPr lang="cs-CZ" sz="2800" dirty="0" err="1"/>
              <a:t>tre</a:t>
            </a:r>
            <a:r>
              <a:rPr lang="en-US" sz="2800" dirty="0"/>
              <a:t> requirements to perform general thoracic surgery</a:t>
            </a:r>
            <a:endParaRPr lang="cs-CZ" sz="2800" dirty="0"/>
          </a:p>
        </p:txBody>
      </p:sp>
      <p:sp>
        <p:nvSpPr>
          <p:cNvPr id="3" name="Obdélník 2">
            <a:extLst>
              <a:ext uri="{FF2B5EF4-FFF2-40B4-BE49-F238E27FC236}">
                <a16:creationId xmlns:a16="http://schemas.microsoft.com/office/drawing/2014/main" id="{803DC974-F862-4704-ABFB-07596A0147CE}"/>
              </a:ext>
            </a:extLst>
          </p:cNvPr>
          <p:cNvSpPr/>
          <p:nvPr/>
        </p:nvSpPr>
        <p:spPr>
          <a:xfrm>
            <a:off x="467544" y="1850088"/>
            <a:ext cx="8496944" cy="4524315"/>
          </a:xfrm>
          <a:prstGeom prst="rect">
            <a:avLst/>
          </a:prstGeom>
        </p:spPr>
        <p:txBody>
          <a:bodyPr wrap="square">
            <a:spAutoFit/>
          </a:bodyPr>
          <a:lstStyle/>
          <a:p>
            <a:r>
              <a:rPr lang="en-US" sz="2400" dirty="0"/>
              <a:t>For certification, a thoracic surgery center must perform at least 50 thoracic (lung, mediastinal and chest wall) surgeries per year including 20 anatomical parenchymal resections per year. Following this requirement, low-volume hospitals started to collaborate to meet the volume standard or discontinued their thoracic surgery program. This has led to an increasing number of high-volume hospitals (defined as more than 50 anatomical resections per year) (14). In these so-called high-volume thoracic centers, training and implementation of physician assistants dedicated to the surgical ward and outpatient consultation, allowed for optimization of patient care as well as implementation of enhanced recovery after surgery (ERAS) protocols.</a:t>
            </a:r>
            <a:endParaRPr lang="cs-CZ" sz="2400" dirty="0"/>
          </a:p>
        </p:txBody>
      </p:sp>
    </p:spTree>
    <p:extLst>
      <p:ext uri="{BB962C8B-B14F-4D97-AF65-F5344CB8AC3E}">
        <p14:creationId xmlns:p14="http://schemas.microsoft.com/office/powerpoint/2010/main" val="1776324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8E64FD-06F9-4198-8911-035CAF6111FB}"/>
              </a:ext>
            </a:extLst>
          </p:cNvPr>
          <p:cNvSpPr>
            <a:spLocks noGrp="1"/>
          </p:cNvSpPr>
          <p:nvPr>
            <p:ph type="title"/>
          </p:nvPr>
        </p:nvSpPr>
        <p:spPr/>
        <p:txBody>
          <a:bodyPr/>
          <a:lstStyle/>
          <a:p>
            <a:r>
              <a:rPr lang="en-US" sz="2800" dirty="0"/>
              <a:t>Dutch training program for thoracic surgery</a:t>
            </a:r>
            <a:endParaRPr lang="cs-CZ" sz="2800" dirty="0"/>
          </a:p>
        </p:txBody>
      </p:sp>
      <p:sp>
        <p:nvSpPr>
          <p:cNvPr id="3" name="Obdélník 2">
            <a:extLst>
              <a:ext uri="{FF2B5EF4-FFF2-40B4-BE49-F238E27FC236}">
                <a16:creationId xmlns:a16="http://schemas.microsoft.com/office/drawing/2014/main" id="{8801F028-B4BF-4242-AC6A-ED6E7D56A4AE}"/>
              </a:ext>
            </a:extLst>
          </p:cNvPr>
          <p:cNvSpPr/>
          <p:nvPr/>
        </p:nvSpPr>
        <p:spPr>
          <a:xfrm>
            <a:off x="664953" y="1595021"/>
            <a:ext cx="8001000" cy="5262979"/>
          </a:xfrm>
          <a:prstGeom prst="rect">
            <a:avLst/>
          </a:prstGeom>
        </p:spPr>
        <p:txBody>
          <a:bodyPr wrap="square">
            <a:spAutoFit/>
          </a:bodyPr>
          <a:lstStyle/>
          <a:p>
            <a:r>
              <a:rPr lang="en-US" sz="2400" dirty="0"/>
              <a:t>Compared to the European Guidelines provided by European scientific societies, </a:t>
            </a:r>
            <a:r>
              <a:rPr lang="cs-CZ" sz="2400" dirty="0"/>
              <a:t>T</a:t>
            </a:r>
            <a:r>
              <a:rPr lang="en-US" sz="2400" dirty="0"/>
              <a:t>he Dutch training program for thoracic surgery is less strict. Additionally, a minimal number of operations required to perform during the training period is not yet defined in the Netherlands, whereas the European Board of Thoracic Surgery mandates a minimum of 100 surgeries during the training period. Even though there is no volume-based threshold for training, a Dutch thoracic surgical trainee can only be certified as a thoracic surgeon if they achieve the minimum level of expertise per thoracic procedure after formal proficiency assessments by their supervisors. For example, a surgical trainee has to be able to perform an anatomical resection without assistance at the end of their surgical training</a:t>
            </a:r>
            <a:r>
              <a:rPr lang="cs-CZ" sz="2400" dirty="0"/>
              <a:t>.</a:t>
            </a:r>
          </a:p>
        </p:txBody>
      </p:sp>
    </p:spTree>
    <p:extLst>
      <p:ext uri="{BB962C8B-B14F-4D97-AF65-F5344CB8AC3E}">
        <p14:creationId xmlns:p14="http://schemas.microsoft.com/office/powerpoint/2010/main" val="37939339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1083</TotalTime>
  <Words>2606</Words>
  <Application>Microsoft Office PowerPoint</Application>
  <PresentationFormat>Předvádění na obrazovce (4:3)</PresentationFormat>
  <Paragraphs>130</Paragraphs>
  <Slides>25</Slides>
  <Notes>1</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25</vt:i4>
      </vt:variant>
    </vt:vector>
  </HeadingPairs>
  <TitlesOfParts>
    <vt:vector size="36" baseType="lpstr">
      <vt:lpstr>Arial</vt:lpstr>
      <vt:lpstr>Calibri</vt:lpstr>
      <vt:lpstr>Cambria</vt:lpstr>
      <vt:lpstr>Consolas</vt:lpstr>
      <vt:lpstr>Corbel</vt:lpstr>
      <vt:lpstr>Roboto</vt:lpstr>
      <vt:lpstr>Times New Roman</vt:lpstr>
      <vt:lpstr>Wingdings</vt:lpstr>
      <vt:lpstr>Wingdings 2</vt:lpstr>
      <vt:lpstr>Wingdings 3</vt:lpstr>
      <vt:lpstr>Metro</vt:lpstr>
      <vt:lpstr> Hrudní chirurgie nejen v Nizozemsku </vt:lpstr>
      <vt:lpstr>Thoracic surgery in the Netherlands </vt:lpstr>
      <vt:lpstr>Geography, GDP</vt:lpstr>
      <vt:lpstr>Cardiothoracic and general thoracic surgery centres</vt:lpstr>
      <vt:lpstr>Population</vt:lpstr>
      <vt:lpstr>Organization of thoracic surgery in the Netherlands In the Netherlands</vt:lpstr>
      <vt:lpstr>General thoracic surgeons</vt:lpstr>
      <vt:lpstr>Centre requirements to perform general thoracic surgery</vt:lpstr>
      <vt:lpstr>Dutch training program for thoracic surgery</vt:lpstr>
      <vt:lpstr>Requirements of a general thoracic teaching institution</vt:lpstr>
      <vt:lpstr>Quality surveillance of thoracic centers</vt:lpstr>
      <vt:lpstr>Quality surveillance of (cardio)thoracic surgeons</vt:lpstr>
      <vt:lpstr>Lung cancer surgery</vt:lpstr>
      <vt:lpstr>Stanovisko výboru hrudní sekce ČCHS  k centralizaci péče pneumoonkochirurgie v ČR</vt:lpstr>
      <vt:lpstr>Výbor sekce zaujímá jednomyslné stanovisko k problematice POCH (pneumoonkochirurgických center).  </vt:lpstr>
      <vt:lpstr>Preambule</vt:lpstr>
      <vt:lpstr>Národní onkologický program</vt:lpstr>
      <vt:lpstr>Dánsko</vt:lpstr>
      <vt:lpstr>Lung cancer surgery</vt:lpstr>
      <vt:lpstr>Podpora</vt:lpstr>
      <vt:lpstr>Počet výkonů</vt:lpstr>
      <vt:lpstr>ESTS guidelines, Brunelli, Falcoz, 2014.</vt:lpstr>
      <vt:lpstr>ESTS guidelines</vt:lpstr>
      <vt:lpstr>VĚSTNÍK MZ ČR  ČÁSTKA 13/2022 3</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Chronický recidivista</dc:title>
  <dc:creator>CHIR</dc:creator>
  <cp:lastModifiedBy>15A8.Katerina.Kleinova</cp:lastModifiedBy>
  <cp:revision>125</cp:revision>
  <dcterms:created xsi:type="dcterms:W3CDTF">2017-11-18T07:37:02Z</dcterms:created>
  <dcterms:modified xsi:type="dcterms:W3CDTF">2023-01-20T07:02:30Z</dcterms:modified>
</cp:coreProperties>
</file>