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0" r:id="rId6"/>
    <p:sldId id="262" r:id="rId7"/>
    <p:sldId id="263" r:id="rId8"/>
    <p:sldId id="266" r:id="rId9"/>
    <p:sldId id="267" r:id="rId10"/>
    <p:sldId id="269" r:id="rId11"/>
    <p:sldId id="270" r:id="rId12"/>
    <p:sldId id="268" r:id="rId13"/>
    <p:sldId id="259" r:id="rId14"/>
    <p:sldId id="271" r:id="rId15"/>
    <p:sldId id="272" r:id="rId16"/>
    <p:sldId id="264" r:id="rId17"/>
    <p:sldId id="265" r:id="rId18"/>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D8D3CE-FD16-4CFF-8C8B-3A9B05414A3B}" v="2" dt="2023-01-13T19:09:11.4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275" autoAdjust="0"/>
  </p:normalViewPr>
  <p:slideViewPr>
    <p:cSldViewPr snapToGrid="0">
      <p:cViewPr varScale="1">
        <p:scale>
          <a:sx n="132" d="100"/>
          <a:sy n="132" d="100"/>
        </p:scale>
        <p:origin x="-592" y="-1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24" Type="http://schemas.microsoft.com/office/2016/11/relationships/changesInfo" Target="changesInfos/changesInfo1.xml"/><Relationship Id="rId25"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dacovaj@seznam.cz" userId="63c50f3458eb5894" providerId="LiveId" clId="{98D8D3CE-FD16-4CFF-8C8B-3A9B05414A3B}"/>
    <pc:docChg chg="custSel addSld modSld">
      <pc:chgData name="hudacovaj@seznam.cz" userId="63c50f3458eb5894" providerId="LiveId" clId="{98D8D3CE-FD16-4CFF-8C8B-3A9B05414A3B}" dt="2023-01-13T19:55:53.310" v="639" actId="20577"/>
      <pc:docMkLst>
        <pc:docMk/>
      </pc:docMkLst>
      <pc:sldChg chg="addSp delSp modSp new mod">
        <pc:chgData name="hudacovaj@seznam.cz" userId="63c50f3458eb5894" providerId="LiveId" clId="{98D8D3CE-FD16-4CFF-8C8B-3A9B05414A3B}" dt="2023-01-13T19:33:58.189" v="89" actId="20577"/>
        <pc:sldMkLst>
          <pc:docMk/>
          <pc:sldMk cId="130094557" sldId="257"/>
        </pc:sldMkLst>
        <pc:spChg chg="mod">
          <ac:chgData name="hudacovaj@seznam.cz" userId="63c50f3458eb5894" providerId="LiveId" clId="{98D8D3CE-FD16-4CFF-8C8B-3A9B05414A3B}" dt="2023-01-13T19:33:58.189" v="89" actId="20577"/>
          <ac:spMkLst>
            <pc:docMk/>
            <pc:sldMk cId="130094557" sldId="257"/>
            <ac:spMk id="2" creationId="{06B4A177-5B4D-F7C0-53B0-D912A2D9217E}"/>
          </ac:spMkLst>
        </pc:spChg>
        <pc:spChg chg="del">
          <ac:chgData name="hudacovaj@seznam.cz" userId="63c50f3458eb5894" providerId="LiveId" clId="{98D8D3CE-FD16-4CFF-8C8B-3A9B05414A3B}" dt="2023-01-13T19:08:02.615" v="38" actId="21"/>
          <ac:spMkLst>
            <pc:docMk/>
            <pc:sldMk cId="130094557" sldId="257"/>
            <ac:spMk id="3" creationId="{3811631C-53B2-8E30-1E95-155895D325C3}"/>
          </ac:spMkLst>
        </pc:spChg>
        <pc:spChg chg="add del mod">
          <ac:chgData name="hudacovaj@seznam.cz" userId="63c50f3458eb5894" providerId="LiveId" clId="{98D8D3CE-FD16-4CFF-8C8B-3A9B05414A3B}" dt="2023-01-13T19:08:29.535" v="41" actId="21"/>
          <ac:spMkLst>
            <pc:docMk/>
            <pc:sldMk cId="130094557" sldId="257"/>
            <ac:spMk id="4" creationId="{D0FBB9D1-5B55-5ECB-C729-593BD39F5BB2}"/>
          </ac:spMkLst>
        </pc:spChg>
        <pc:spChg chg="add del mod">
          <ac:chgData name="hudacovaj@seznam.cz" userId="63c50f3458eb5894" providerId="LiveId" clId="{98D8D3CE-FD16-4CFF-8C8B-3A9B05414A3B}" dt="2023-01-13T19:09:21.950" v="49" actId="21"/>
          <ac:spMkLst>
            <pc:docMk/>
            <pc:sldMk cId="130094557" sldId="257"/>
            <ac:spMk id="5" creationId="{00212C06-BDD3-55C3-1D3F-2E55A645E52E}"/>
          </ac:spMkLst>
        </pc:spChg>
      </pc:sldChg>
      <pc:sldChg chg="delSp modSp new mod">
        <pc:chgData name="hudacovaj@seznam.cz" userId="63c50f3458eb5894" providerId="LiveId" clId="{98D8D3CE-FD16-4CFF-8C8B-3A9B05414A3B}" dt="2023-01-13T19:38:53.748" v="126" actId="20577"/>
        <pc:sldMkLst>
          <pc:docMk/>
          <pc:sldMk cId="478455829" sldId="258"/>
        </pc:sldMkLst>
        <pc:spChg chg="mod">
          <ac:chgData name="hudacovaj@seznam.cz" userId="63c50f3458eb5894" providerId="LiveId" clId="{98D8D3CE-FD16-4CFF-8C8B-3A9B05414A3B}" dt="2023-01-13T19:38:53.748" v="126" actId="20577"/>
          <ac:spMkLst>
            <pc:docMk/>
            <pc:sldMk cId="478455829" sldId="258"/>
            <ac:spMk id="2" creationId="{4B2B2052-92AD-08DC-95EA-860FB7001F13}"/>
          </ac:spMkLst>
        </pc:spChg>
        <pc:spChg chg="del mod">
          <ac:chgData name="hudacovaj@seznam.cz" userId="63c50f3458eb5894" providerId="LiveId" clId="{98D8D3CE-FD16-4CFF-8C8B-3A9B05414A3B}" dt="2023-01-13T19:37:33.829" v="118" actId="21"/>
          <ac:spMkLst>
            <pc:docMk/>
            <pc:sldMk cId="478455829" sldId="258"/>
            <ac:spMk id="3" creationId="{380662D3-9765-0C33-9956-8455378780A0}"/>
          </ac:spMkLst>
        </pc:spChg>
      </pc:sldChg>
      <pc:sldChg chg="delSp modSp new mod">
        <pc:chgData name="hudacovaj@seznam.cz" userId="63c50f3458eb5894" providerId="LiveId" clId="{98D8D3CE-FD16-4CFF-8C8B-3A9B05414A3B}" dt="2023-01-13T19:43:57.225" v="140" actId="21"/>
        <pc:sldMkLst>
          <pc:docMk/>
          <pc:sldMk cId="1689402255" sldId="259"/>
        </pc:sldMkLst>
        <pc:spChg chg="del">
          <ac:chgData name="hudacovaj@seznam.cz" userId="63c50f3458eb5894" providerId="LiveId" clId="{98D8D3CE-FD16-4CFF-8C8B-3A9B05414A3B}" dt="2023-01-13T19:43:57.225" v="140" actId="21"/>
          <ac:spMkLst>
            <pc:docMk/>
            <pc:sldMk cId="1689402255" sldId="259"/>
            <ac:spMk id="2" creationId="{0BCB7934-731F-3DEA-347D-BBF2C5E7B48C}"/>
          </ac:spMkLst>
        </pc:spChg>
        <pc:spChg chg="mod">
          <ac:chgData name="hudacovaj@seznam.cz" userId="63c50f3458eb5894" providerId="LiveId" clId="{98D8D3CE-FD16-4CFF-8C8B-3A9B05414A3B}" dt="2023-01-13T19:43:21.639" v="139" actId="20577"/>
          <ac:spMkLst>
            <pc:docMk/>
            <pc:sldMk cId="1689402255" sldId="259"/>
            <ac:spMk id="3" creationId="{C5F49B2D-6762-3C98-6C13-55C55BE193DD}"/>
          </ac:spMkLst>
        </pc:spChg>
      </pc:sldChg>
      <pc:sldChg chg="modSp new mod">
        <pc:chgData name="hudacovaj@seznam.cz" userId="63c50f3458eb5894" providerId="LiveId" clId="{98D8D3CE-FD16-4CFF-8C8B-3A9B05414A3B}" dt="2023-01-13T19:55:53.310" v="639" actId="20577"/>
        <pc:sldMkLst>
          <pc:docMk/>
          <pc:sldMk cId="2478748320" sldId="260"/>
        </pc:sldMkLst>
        <pc:spChg chg="mod">
          <ac:chgData name="hudacovaj@seznam.cz" userId="63c50f3458eb5894" providerId="LiveId" clId="{98D8D3CE-FD16-4CFF-8C8B-3A9B05414A3B}" dt="2023-01-13T19:50:06.881" v="172" actId="14100"/>
          <ac:spMkLst>
            <pc:docMk/>
            <pc:sldMk cId="2478748320" sldId="260"/>
            <ac:spMk id="2" creationId="{A51BCBF8-60B0-50D3-67F6-3BAA3162802F}"/>
          </ac:spMkLst>
        </pc:spChg>
        <pc:spChg chg="mod">
          <ac:chgData name="hudacovaj@seznam.cz" userId="63c50f3458eb5894" providerId="LiveId" clId="{98D8D3CE-FD16-4CFF-8C8B-3A9B05414A3B}" dt="2023-01-13T19:55:53.310" v="639" actId="20577"/>
          <ac:spMkLst>
            <pc:docMk/>
            <pc:sldMk cId="2478748320" sldId="260"/>
            <ac:spMk id="3" creationId="{850BD356-2695-D223-90EE-36F4F89871DD}"/>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9B9D57EE-ED0C-6B95-D9EB-33C965F8F117}"/>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xmlns="" id="{F2C8DD46-ED74-8222-B3F0-C55C0A6C64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xmlns="" id="{4BF6262D-3EA8-6696-3D63-4283D268D297}"/>
              </a:ext>
            </a:extLst>
          </p:cNvPr>
          <p:cNvSpPr>
            <a:spLocks noGrp="1"/>
          </p:cNvSpPr>
          <p:nvPr>
            <p:ph type="dt" sz="half" idx="10"/>
          </p:nvPr>
        </p:nvSpPr>
        <p:spPr/>
        <p:txBody>
          <a:bodyPr/>
          <a:lstStyle/>
          <a:p>
            <a:fld id="{249BC5A3-8DFF-47A5-A192-5158B6CEADC1}" type="datetimeFigureOut">
              <a:rPr lang="cs-CZ" smtClean="0"/>
              <a:t>19.01.23</a:t>
            </a:fld>
            <a:endParaRPr lang="cs-CZ"/>
          </a:p>
        </p:txBody>
      </p:sp>
      <p:sp>
        <p:nvSpPr>
          <p:cNvPr id="5" name="Zástupný symbol pro zápatí 4">
            <a:extLst>
              <a:ext uri="{FF2B5EF4-FFF2-40B4-BE49-F238E27FC236}">
                <a16:creationId xmlns:a16="http://schemas.microsoft.com/office/drawing/2014/main" xmlns="" id="{158CEB73-A5F8-86C5-C7E9-52F881CCBDB3}"/>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xmlns="" id="{1CF64AEE-AC76-7413-8980-D1555053608E}"/>
              </a:ext>
            </a:extLst>
          </p:cNvPr>
          <p:cNvSpPr>
            <a:spLocks noGrp="1"/>
          </p:cNvSpPr>
          <p:nvPr>
            <p:ph type="sldNum" sz="quarter" idx="12"/>
          </p:nvPr>
        </p:nvSpPr>
        <p:spPr/>
        <p:txBody>
          <a:bodyPr/>
          <a:lstStyle/>
          <a:p>
            <a:fld id="{6827B88E-7946-445C-ABFF-FAE828C86572}" type="slidenum">
              <a:rPr lang="cs-CZ" smtClean="0"/>
              <a:t>‹Nr.›</a:t>
            </a:fld>
            <a:endParaRPr lang="cs-CZ"/>
          </a:p>
        </p:txBody>
      </p:sp>
    </p:spTree>
    <p:extLst>
      <p:ext uri="{BB962C8B-B14F-4D97-AF65-F5344CB8AC3E}">
        <p14:creationId xmlns:p14="http://schemas.microsoft.com/office/powerpoint/2010/main" val="4110220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45372302-74A2-ED2A-AE87-C3AC92C774E4}"/>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xmlns="" id="{E8ACDBB4-3C65-45F3-7DD1-3E11F6C1BC3E}"/>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xmlns="" id="{21C9F2BA-D702-1043-08B4-947096BF7280}"/>
              </a:ext>
            </a:extLst>
          </p:cNvPr>
          <p:cNvSpPr>
            <a:spLocks noGrp="1"/>
          </p:cNvSpPr>
          <p:nvPr>
            <p:ph type="dt" sz="half" idx="10"/>
          </p:nvPr>
        </p:nvSpPr>
        <p:spPr/>
        <p:txBody>
          <a:bodyPr/>
          <a:lstStyle/>
          <a:p>
            <a:fld id="{249BC5A3-8DFF-47A5-A192-5158B6CEADC1}" type="datetimeFigureOut">
              <a:rPr lang="cs-CZ" smtClean="0"/>
              <a:t>19.01.23</a:t>
            </a:fld>
            <a:endParaRPr lang="cs-CZ"/>
          </a:p>
        </p:txBody>
      </p:sp>
      <p:sp>
        <p:nvSpPr>
          <p:cNvPr id="5" name="Zástupný symbol pro zápatí 4">
            <a:extLst>
              <a:ext uri="{FF2B5EF4-FFF2-40B4-BE49-F238E27FC236}">
                <a16:creationId xmlns:a16="http://schemas.microsoft.com/office/drawing/2014/main" xmlns="" id="{A94A3AB0-BDC1-7F6E-1C7D-075472BE4D34}"/>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xmlns="" id="{DCA2AF88-EB15-D3F9-503F-371026C5DD6E}"/>
              </a:ext>
            </a:extLst>
          </p:cNvPr>
          <p:cNvSpPr>
            <a:spLocks noGrp="1"/>
          </p:cNvSpPr>
          <p:nvPr>
            <p:ph type="sldNum" sz="quarter" idx="12"/>
          </p:nvPr>
        </p:nvSpPr>
        <p:spPr/>
        <p:txBody>
          <a:bodyPr/>
          <a:lstStyle/>
          <a:p>
            <a:fld id="{6827B88E-7946-445C-ABFF-FAE828C86572}" type="slidenum">
              <a:rPr lang="cs-CZ" smtClean="0"/>
              <a:t>‹Nr.›</a:t>
            </a:fld>
            <a:endParaRPr lang="cs-CZ"/>
          </a:p>
        </p:txBody>
      </p:sp>
    </p:spTree>
    <p:extLst>
      <p:ext uri="{BB962C8B-B14F-4D97-AF65-F5344CB8AC3E}">
        <p14:creationId xmlns:p14="http://schemas.microsoft.com/office/powerpoint/2010/main" val="3101914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xmlns="" id="{BE1E7E18-3C37-16B6-8437-EF3E3306D9FB}"/>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xmlns="" id="{72CA7601-7387-228B-A0EC-3488849F5834}"/>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xmlns="" id="{5DFFF364-21E0-4AB1-0351-A737C3F5A67B}"/>
              </a:ext>
            </a:extLst>
          </p:cNvPr>
          <p:cNvSpPr>
            <a:spLocks noGrp="1"/>
          </p:cNvSpPr>
          <p:nvPr>
            <p:ph type="dt" sz="half" idx="10"/>
          </p:nvPr>
        </p:nvSpPr>
        <p:spPr/>
        <p:txBody>
          <a:bodyPr/>
          <a:lstStyle/>
          <a:p>
            <a:fld id="{249BC5A3-8DFF-47A5-A192-5158B6CEADC1}" type="datetimeFigureOut">
              <a:rPr lang="cs-CZ" smtClean="0"/>
              <a:t>19.01.23</a:t>
            </a:fld>
            <a:endParaRPr lang="cs-CZ"/>
          </a:p>
        </p:txBody>
      </p:sp>
      <p:sp>
        <p:nvSpPr>
          <p:cNvPr id="5" name="Zástupný symbol pro zápatí 4">
            <a:extLst>
              <a:ext uri="{FF2B5EF4-FFF2-40B4-BE49-F238E27FC236}">
                <a16:creationId xmlns:a16="http://schemas.microsoft.com/office/drawing/2014/main" xmlns="" id="{8EEB1C32-34D1-1FA2-A072-ADD081CCD04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xmlns="" id="{495176DC-4FE8-9549-6CA2-6B557B371035}"/>
              </a:ext>
            </a:extLst>
          </p:cNvPr>
          <p:cNvSpPr>
            <a:spLocks noGrp="1"/>
          </p:cNvSpPr>
          <p:nvPr>
            <p:ph type="sldNum" sz="quarter" idx="12"/>
          </p:nvPr>
        </p:nvSpPr>
        <p:spPr/>
        <p:txBody>
          <a:bodyPr/>
          <a:lstStyle/>
          <a:p>
            <a:fld id="{6827B88E-7946-445C-ABFF-FAE828C86572}" type="slidenum">
              <a:rPr lang="cs-CZ" smtClean="0"/>
              <a:t>‹Nr.›</a:t>
            </a:fld>
            <a:endParaRPr lang="cs-CZ"/>
          </a:p>
        </p:txBody>
      </p:sp>
    </p:spTree>
    <p:extLst>
      <p:ext uri="{BB962C8B-B14F-4D97-AF65-F5344CB8AC3E}">
        <p14:creationId xmlns:p14="http://schemas.microsoft.com/office/powerpoint/2010/main" val="2577653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A46827C4-F184-E3D6-C6AA-7E07512BE1A4}"/>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xmlns="" id="{A0E561BA-77B3-F27F-5B43-DE49FA5167C7}"/>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xmlns="" id="{E19022D7-042C-9094-1697-D78E3F7D3D95}"/>
              </a:ext>
            </a:extLst>
          </p:cNvPr>
          <p:cNvSpPr>
            <a:spLocks noGrp="1"/>
          </p:cNvSpPr>
          <p:nvPr>
            <p:ph type="dt" sz="half" idx="10"/>
          </p:nvPr>
        </p:nvSpPr>
        <p:spPr/>
        <p:txBody>
          <a:bodyPr/>
          <a:lstStyle/>
          <a:p>
            <a:fld id="{249BC5A3-8DFF-47A5-A192-5158B6CEADC1}" type="datetimeFigureOut">
              <a:rPr lang="cs-CZ" smtClean="0"/>
              <a:t>19.01.23</a:t>
            </a:fld>
            <a:endParaRPr lang="cs-CZ"/>
          </a:p>
        </p:txBody>
      </p:sp>
      <p:sp>
        <p:nvSpPr>
          <p:cNvPr id="5" name="Zástupný symbol pro zápatí 4">
            <a:extLst>
              <a:ext uri="{FF2B5EF4-FFF2-40B4-BE49-F238E27FC236}">
                <a16:creationId xmlns:a16="http://schemas.microsoft.com/office/drawing/2014/main" xmlns="" id="{B346A525-0411-228C-4406-7352CBB3C43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xmlns="" id="{92851491-15F1-20E9-04D9-123490D5ACC2}"/>
              </a:ext>
            </a:extLst>
          </p:cNvPr>
          <p:cNvSpPr>
            <a:spLocks noGrp="1"/>
          </p:cNvSpPr>
          <p:nvPr>
            <p:ph type="sldNum" sz="quarter" idx="12"/>
          </p:nvPr>
        </p:nvSpPr>
        <p:spPr/>
        <p:txBody>
          <a:bodyPr/>
          <a:lstStyle/>
          <a:p>
            <a:fld id="{6827B88E-7946-445C-ABFF-FAE828C86572}" type="slidenum">
              <a:rPr lang="cs-CZ" smtClean="0"/>
              <a:t>‹Nr.›</a:t>
            </a:fld>
            <a:endParaRPr lang="cs-CZ"/>
          </a:p>
        </p:txBody>
      </p:sp>
    </p:spTree>
    <p:extLst>
      <p:ext uri="{BB962C8B-B14F-4D97-AF65-F5344CB8AC3E}">
        <p14:creationId xmlns:p14="http://schemas.microsoft.com/office/powerpoint/2010/main" val="3254091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30A1965-40BC-F92E-0340-19C941C026EB}"/>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xmlns="" id="{CA774A22-514E-E158-A0E0-81962F6F0B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xmlns="" id="{4124C8ED-B8B2-BC73-CC63-DB9AC780A959}"/>
              </a:ext>
            </a:extLst>
          </p:cNvPr>
          <p:cNvSpPr>
            <a:spLocks noGrp="1"/>
          </p:cNvSpPr>
          <p:nvPr>
            <p:ph type="dt" sz="half" idx="10"/>
          </p:nvPr>
        </p:nvSpPr>
        <p:spPr/>
        <p:txBody>
          <a:bodyPr/>
          <a:lstStyle/>
          <a:p>
            <a:fld id="{249BC5A3-8DFF-47A5-A192-5158B6CEADC1}" type="datetimeFigureOut">
              <a:rPr lang="cs-CZ" smtClean="0"/>
              <a:t>19.01.23</a:t>
            </a:fld>
            <a:endParaRPr lang="cs-CZ"/>
          </a:p>
        </p:txBody>
      </p:sp>
      <p:sp>
        <p:nvSpPr>
          <p:cNvPr id="5" name="Zástupný symbol pro zápatí 4">
            <a:extLst>
              <a:ext uri="{FF2B5EF4-FFF2-40B4-BE49-F238E27FC236}">
                <a16:creationId xmlns:a16="http://schemas.microsoft.com/office/drawing/2014/main" xmlns="" id="{49DFD44A-BBDF-D388-A146-F11BC80759A6}"/>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xmlns="" id="{EE1A5766-712D-F4C9-1DAC-E3F3880AE743}"/>
              </a:ext>
            </a:extLst>
          </p:cNvPr>
          <p:cNvSpPr>
            <a:spLocks noGrp="1"/>
          </p:cNvSpPr>
          <p:nvPr>
            <p:ph type="sldNum" sz="quarter" idx="12"/>
          </p:nvPr>
        </p:nvSpPr>
        <p:spPr/>
        <p:txBody>
          <a:bodyPr/>
          <a:lstStyle/>
          <a:p>
            <a:fld id="{6827B88E-7946-445C-ABFF-FAE828C86572}" type="slidenum">
              <a:rPr lang="cs-CZ" smtClean="0"/>
              <a:t>‹Nr.›</a:t>
            </a:fld>
            <a:endParaRPr lang="cs-CZ"/>
          </a:p>
        </p:txBody>
      </p:sp>
    </p:spTree>
    <p:extLst>
      <p:ext uri="{BB962C8B-B14F-4D97-AF65-F5344CB8AC3E}">
        <p14:creationId xmlns:p14="http://schemas.microsoft.com/office/powerpoint/2010/main" val="2284424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5DDDE50C-EEEC-3C07-6551-8482A14B01FB}"/>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xmlns="" id="{2C5A467D-9FDD-08CE-950B-847979D1ABD9}"/>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xmlns="" id="{4B517B8D-CDCE-3064-7092-E9A51E9E1B84}"/>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xmlns="" id="{C3613A9F-C432-2280-81F8-36F031B99581}"/>
              </a:ext>
            </a:extLst>
          </p:cNvPr>
          <p:cNvSpPr>
            <a:spLocks noGrp="1"/>
          </p:cNvSpPr>
          <p:nvPr>
            <p:ph type="dt" sz="half" idx="10"/>
          </p:nvPr>
        </p:nvSpPr>
        <p:spPr/>
        <p:txBody>
          <a:bodyPr/>
          <a:lstStyle/>
          <a:p>
            <a:fld id="{249BC5A3-8DFF-47A5-A192-5158B6CEADC1}" type="datetimeFigureOut">
              <a:rPr lang="cs-CZ" smtClean="0"/>
              <a:t>19.01.23</a:t>
            </a:fld>
            <a:endParaRPr lang="cs-CZ"/>
          </a:p>
        </p:txBody>
      </p:sp>
      <p:sp>
        <p:nvSpPr>
          <p:cNvPr id="6" name="Zástupný symbol pro zápatí 5">
            <a:extLst>
              <a:ext uri="{FF2B5EF4-FFF2-40B4-BE49-F238E27FC236}">
                <a16:creationId xmlns:a16="http://schemas.microsoft.com/office/drawing/2014/main" xmlns="" id="{4A467ADC-BF19-72C7-C9AD-BEC11A3CC4A2}"/>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xmlns="" id="{64D17D4A-FEF4-DAD2-324D-2A8C385FE935}"/>
              </a:ext>
            </a:extLst>
          </p:cNvPr>
          <p:cNvSpPr>
            <a:spLocks noGrp="1"/>
          </p:cNvSpPr>
          <p:nvPr>
            <p:ph type="sldNum" sz="quarter" idx="12"/>
          </p:nvPr>
        </p:nvSpPr>
        <p:spPr/>
        <p:txBody>
          <a:bodyPr/>
          <a:lstStyle/>
          <a:p>
            <a:fld id="{6827B88E-7946-445C-ABFF-FAE828C86572}" type="slidenum">
              <a:rPr lang="cs-CZ" smtClean="0"/>
              <a:t>‹Nr.›</a:t>
            </a:fld>
            <a:endParaRPr lang="cs-CZ"/>
          </a:p>
        </p:txBody>
      </p:sp>
    </p:spTree>
    <p:extLst>
      <p:ext uri="{BB962C8B-B14F-4D97-AF65-F5344CB8AC3E}">
        <p14:creationId xmlns:p14="http://schemas.microsoft.com/office/powerpoint/2010/main" val="321185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D23BFF95-423D-E9F6-51DA-D443C73D14EF}"/>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xmlns="" id="{427DD54F-82C6-C6C7-14DB-7CCFFD151C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xmlns="" id="{54DBDE90-4F9E-EA1E-4A95-E702D22E6C7B}"/>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xmlns="" id="{DB782B55-EA78-D25C-632D-98ACFFC602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xmlns="" id="{D593ED7D-8416-F1DF-0C1E-51515491226A}"/>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xmlns="" id="{B81A82B2-20C5-89F9-4BE9-0F5539265436}"/>
              </a:ext>
            </a:extLst>
          </p:cNvPr>
          <p:cNvSpPr>
            <a:spLocks noGrp="1"/>
          </p:cNvSpPr>
          <p:nvPr>
            <p:ph type="dt" sz="half" idx="10"/>
          </p:nvPr>
        </p:nvSpPr>
        <p:spPr/>
        <p:txBody>
          <a:bodyPr/>
          <a:lstStyle/>
          <a:p>
            <a:fld id="{249BC5A3-8DFF-47A5-A192-5158B6CEADC1}" type="datetimeFigureOut">
              <a:rPr lang="cs-CZ" smtClean="0"/>
              <a:t>19.01.23</a:t>
            </a:fld>
            <a:endParaRPr lang="cs-CZ"/>
          </a:p>
        </p:txBody>
      </p:sp>
      <p:sp>
        <p:nvSpPr>
          <p:cNvPr id="8" name="Zástupný symbol pro zápatí 7">
            <a:extLst>
              <a:ext uri="{FF2B5EF4-FFF2-40B4-BE49-F238E27FC236}">
                <a16:creationId xmlns:a16="http://schemas.microsoft.com/office/drawing/2014/main" xmlns="" id="{29437596-3D90-3329-BD8D-7CCB4762DD04}"/>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xmlns="" id="{E5363197-67DE-F13A-7727-FE61822A89DA}"/>
              </a:ext>
            </a:extLst>
          </p:cNvPr>
          <p:cNvSpPr>
            <a:spLocks noGrp="1"/>
          </p:cNvSpPr>
          <p:nvPr>
            <p:ph type="sldNum" sz="quarter" idx="12"/>
          </p:nvPr>
        </p:nvSpPr>
        <p:spPr/>
        <p:txBody>
          <a:bodyPr/>
          <a:lstStyle/>
          <a:p>
            <a:fld id="{6827B88E-7946-445C-ABFF-FAE828C86572}" type="slidenum">
              <a:rPr lang="cs-CZ" smtClean="0"/>
              <a:t>‹Nr.›</a:t>
            </a:fld>
            <a:endParaRPr lang="cs-CZ"/>
          </a:p>
        </p:txBody>
      </p:sp>
    </p:spTree>
    <p:extLst>
      <p:ext uri="{BB962C8B-B14F-4D97-AF65-F5344CB8AC3E}">
        <p14:creationId xmlns:p14="http://schemas.microsoft.com/office/powerpoint/2010/main" val="4186773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3B7E306B-97A0-DA29-0FDF-EB4245D101D7}"/>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xmlns="" id="{59E142C0-A675-C060-EA1D-57A738A4D890}"/>
              </a:ext>
            </a:extLst>
          </p:cNvPr>
          <p:cNvSpPr>
            <a:spLocks noGrp="1"/>
          </p:cNvSpPr>
          <p:nvPr>
            <p:ph type="dt" sz="half" idx="10"/>
          </p:nvPr>
        </p:nvSpPr>
        <p:spPr/>
        <p:txBody>
          <a:bodyPr/>
          <a:lstStyle/>
          <a:p>
            <a:fld id="{249BC5A3-8DFF-47A5-A192-5158B6CEADC1}" type="datetimeFigureOut">
              <a:rPr lang="cs-CZ" smtClean="0"/>
              <a:t>19.01.23</a:t>
            </a:fld>
            <a:endParaRPr lang="cs-CZ"/>
          </a:p>
        </p:txBody>
      </p:sp>
      <p:sp>
        <p:nvSpPr>
          <p:cNvPr id="4" name="Zástupný symbol pro zápatí 3">
            <a:extLst>
              <a:ext uri="{FF2B5EF4-FFF2-40B4-BE49-F238E27FC236}">
                <a16:creationId xmlns:a16="http://schemas.microsoft.com/office/drawing/2014/main" xmlns="" id="{23A6DFFB-01DC-0AC9-976E-4CAD742C5761}"/>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xmlns="" id="{70D71170-24F6-4B54-CE00-49789D4B4C80}"/>
              </a:ext>
            </a:extLst>
          </p:cNvPr>
          <p:cNvSpPr>
            <a:spLocks noGrp="1"/>
          </p:cNvSpPr>
          <p:nvPr>
            <p:ph type="sldNum" sz="quarter" idx="12"/>
          </p:nvPr>
        </p:nvSpPr>
        <p:spPr/>
        <p:txBody>
          <a:bodyPr/>
          <a:lstStyle/>
          <a:p>
            <a:fld id="{6827B88E-7946-445C-ABFF-FAE828C86572}" type="slidenum">
              <a:rPr lang="cs-CZ" smtClean="0"/>
              <a:t>‹Nr.›</a:t>
            </a:fld>
            <a:endParaRPr lang="cs-CZ"/>
          </a:p>
        </p:txBody>
      </p:sp>
    </p:spTree>
    <p:extLst>
      <p:ext uri="{BB962C8B-B14F-4D97-AF65-F5344CB8AC3E}">
        <p14:creationId xmlns:p14="http://schemas.microsoft.com/office/powerpoint/2010/main" val="1840952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xmlns="" id="{210B4222-5B38-6E14-247E-0B323DE2CB3F}"/>
              </a:ext>
            </a:extLst>
          </p:cNvPr>
          <p:cNvSpPr>
            <a:spLocks noGrp="1"/>
          </p:cNvSpPr>
          <p:nvPr>
            <p:ph type="dt" sz="half" idx="10"/>
          </p:nvPr>
        </p:nvSpPr>
        <p:spPr/>
        <p:txBody>
          <a:bodyPr/>
          <a:lstStyle/>
          <a:p>
            <a:fld id="{249BC5A3-8DFF-47A5-A192-5158B6CEADC1}" type="datetimeFigureOut">
              <a:rPr lang="cs-CZ" smtClean="0"/>
              <a:t>19.01.23</a:t>
            </a:fld>
            <a:endParaRPr lang="cs-CZ"/>
          </a:p>
        </p:txBody>
      </p:sp>
      <p:sp>
        <p:nvSpPr>
          <p:cNvPr id="3" name="Zástupný symbol pro zápatí 2">
            <a:extLst>
              <a:ext uri="{FF2B5EF4-FFF2-40B4-BE49-F238E27FC236}">
                <a16:creationId xmlns:a16="http://schemas.microsoft.com/office/drawing/2014/main" xmlns="" id="{EF8FCE44-A49E-8F02-48EA-8C030FBC0837}"/>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xmlns="" id="{A705E2EC-59A5-F60B-10BD-D0F5C1EDB75A}"/>
              </a:ext>
            </a:extLst>
          </p:cNvPr>
          <p:cNvSpPr>
            <a:spLocks noGrp="1"/>
          </p:cNvSpPr>
          <p:nvPr>
            <p:ph type="sldNum" sz="quarter" idx="12"/>
          </p:nvPr>
        </p:nvSpPr>
        <p:spPr/>
        <p:txBody>
          <a:bodyPr/>
          <a:lstStyle/>
          <a:p>
            <a:fld id="{6827B88E-7946-445C-ABFF-FAE828C86572}" type="slidenum">
              <a:rPr lang="cs-CZ" smtClean="0"/>
              <a:t>‹Nr.›</a:t>
            </a:fld>
            <a:endParaRPr lang="cs-CZ"/>
          </a:p>
        </p:txBody>
      </p:sp>
    </p:spTree>
    <p:extLst>
      <p:ext uri="{BB962C8B-B14F-4D97-AF65-F5344CB8AC3E}">
        <p14:creationId xmlns:p14="http://schemas.microsoft.com/office/powerpoint/2010/main" val="1753250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B1457230-5C48-8B66-2863-E7B8630D444C}"/>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xmlns="" id="{8ADEBF44-6650-94BB-25F5-3AB730F54D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xmlns="" id="{945437AB-F5BE-739C-BE45-58B0BA49B9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xmlns="" id="{D7A8741F-6828-4B18-1C27-406FB5723D57}"/>
              </a:ext>
            </a:extLst>
          </p:cNvPr>
          <p:cNvSpPr>
            <a:spLocks noGrp="1"/>
          </p:cNvSpPr>
          <p:nvPr>
            <p:ph type="dt" sz="half" idx="10"/>
          </p:nvPr>
        </p:nvSpPr>
        <p:spPr/>
        <p:txBody>
          <a:bodyPr/>
          <a:lstStyle/>
          <a:p>
            <a:fld id="{249BC5A3-8DFF-47A5-A192-5158B6CEADC1}" type="datetimeFigureOut">
              <a:rPr lang="cs-CZ" smtClean="0"/>
              <a:t>19.01.23</a:t>
            </a:fld>
            <a:endParaRPr lang="cs-CZ"/>
          </a:p>
        </p:txBody>
      </p:sp>
      <p:sp>
        <p:nvSpPr>
          <p:cNvPr id="6" name="Zástupný symbol pro zápatí 5">
            <a:extLst>
              <a:ext uri="{FF2B5EF4-FFF2-40B4-BE49-F238E27FC236}">
                <a16:creationId xmlns:a16="http://schemas.microsoft.com/office/drawing/2014/main" xmlns="" id="{0A2C76FD-4479-A9BF-407B-193F4E1EC898}"/>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xmlns="" id="{B22DA2C4-2E0C-4795-274C-3D0595140D75}"/>
              </a:ext>
            </a:extLst>
          </p:cNvPr>
          <p:cNvSpPr>
            <a:spLocks noGrp="1"/>
          </p:cNvSpPr>
          <p:nvPr>
            <p:ph type="sldNum" sz="quarter" idx="12"/>
          </p:nvPr>
        </p:nvSpPr>
        <p:spPr/>
        <p:txBody>
          <a:bodyPr/>
          <a:lstStyle/>
          <a:p>
            <a:fld id="{6827B88E-7946-445C-ABFF-FAE828C86572}" type="slidenum">
              <a:rPr lang="cs-CZ" smtClean="0"/>
              <a:t>‹Nr.›</a:t>
            </a:fld>
            <a:endParaRPr lang="cs-CZ"/>
          </a:p>
        </p:txBody>
      </p:sp>
    </p:spTree>
    <p:extLst>
      <p:ext uri="{BB962C8B-B14F-4D97-AF65-F5344CB8AC3E}">
        <p14:creationId xmlns:p14="http://schemas.microsoft.com/office/powerpoint/2010/main" val="3132748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539F7106-51B3-5971-65F7-F138311B2663}"/>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xmlns="" id="{6325777C-99D5-9BF5-F8A9-E40CD07C6C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xmlns="" id="{3E1ABE26-D3E4-6CFB-1F3B-9FD44D6915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xmlns="" id="{E6057D19-FD3D-EC19-BFFA-D45857403CB9}"/>
              </a:ext>
            </a:extLst>
          </p:cNvPr>
          <p:cNvSpPr>
            <a:spLocks noGrp="1"/>
          </p:cNvSpPr>
          <p:nvPr>
            <p:ph type="dt" sz="half" idx="10"/>
          </p:nvPr>
        </p:nvSpPr>
        <p:spPr/>
        <p:txBody>
          <a:bodyPr/>
          <a:lstStyle/>
          <a:p>
            <a:fld id="{249BC5A3-8DFF-47A5-A192-5158B6CEADC1}" type="datetimeFigureOut">
              <a:rPr lang="cs-CZ" smtClean="0"/>
              <a:t>19.01.23</a:t>
            </a:fld>
            <a:endParaRPr lang="cs-CZ"/>
          </a:p>
        </p:txBody>
      </p:sp>
      <p:sp>
        <p:nvSpPr>
          <p:cNvPr id="6" name="Zástupný symbol pro zápatí 5">
            <a:extLst>
              <a:ext uri="{FF2B5EF4-FFF2-40B4-BE49-F238E27FC236}">
                <a16:creationId xmlns:a16="http://schemas.microsoft.com/office/drawing/2014/main" xmlns="" id="{CBDE6D18-4B5C-CE06-0FA7-6F51D2FFDA71}"/>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xmlns="" id="{EF229BE9-5E9D-D9F4-825D-B179DB03711D}"/>
              </a:ext>
            </a:extLst>
          </p:cNvPr>
          <p:cNvSpPr>
            <a:spLocks noGrp="1"/>
          </p:cNvSpPr>
          <p:nvPr>
            <p:ph type="sldNum" sz="quarter" idx="12"/>
          </p:nvPr>
        </p:nvSpPr>
        <p:spPr/>
        <p:txBody>
          <a:bodyPr/>
          <a:lstStyle/>
          <a:p>
            <a:fld id="{6827B88E-7946-445C-ABFF-FAE828C86572}" type="slidenum">
              <a:rPr lang="cs-CZ" smtClean="0"/>
              <a:t>‹Nr.›</a:t>
            </a:fld>
            <a:endParaRPr lang="cs-CZ"/>
          </a:p>
        </p:txBody>
      </p:sp>
    </p:spTree>
    <p:extLst>
      <p:ext uri="{BB962C8B-B14F-4D97-AF65-F5344CB8AC3E}">
        <p14:creationId xmlns:p14="http://schemas.microsoft.com/office/powerpoint/2010/main" val="135664863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xmlns="" id="{D4DDC367-C02C-45B4-7AE3-21722F062E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xmlns="" id="{872ED33D-7406-55AC-643F-D316656F60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xmlns="" id="{F277E9CF-B9FF-05A4-BD40-ABD33E5030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9BC5A3-8DFF-47A5-A192-5158B6CEADC1}" type="datetimeFigureOut">
              <a:rPr lang="cs-CZ" smtClean="0"/>
              <a:t>19.01.23</a:t>
            </a:fld>
            <a:endParaRPr lang="cs-CZ"/>
          </a:p>
        </p:txBody>
      </p:sp>
      <p:sp>
        <p:nvSpPr>
          <p:cNvPr id="5" name="Zástupný symbol pro zápatí 4">
            <a:extLst>
              <a:ext uri="{FF2B5EF4-FFF2-40B4-BE49-F238E27FC236}">
                <a16:creationId xmlns:a16="http://schemas.microsoft.com/office/drawing/2014/main" xmlns="" id="{058B1A79-1510-E54B-D046-B4795837DD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xmlns="" id="{D11FF982-6E75-295E-6DFE-0E3AD62681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27B88E-7946-445C-ABFF-FAE828C86572}" type="slidenum">
              <a:rPr lang="cs-CZ" smtClean="0"/>
              <a:t>‹Nr.›</a:t>
            </a:fld>
            <a:endParaRPr lang="cs-CZ"/>
          </a:p>
        </p:txBody>
      </p:sp>
    </p:spTree>
    <p:extLst>
      <p:ext uri="{BB962C8B-B14F-4D97-AF65-F5344CB8AC3E}">
        <p14:creationId xmlns:p14="http://schemas.microsoft.com/office/powerpoint/2010/main" val="37812347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p:cNvPicPr>
            <a:picLocks noChangeAspect="1"/>
          </p:cNvPicPr>
          <p:nvPr/>
        </p:nvPicPr>
        <p:blipFill>
          <a:blip r:embed="rId2"/>
          <a:stretch>
            <a:fillRect/>
          </a:stretch>
        </p:blipFill>
        <p:spPr>
          <a:xfrm>
            <a:off x="3835400" y="381000"/>
            <a:ext cx="4508500" cy="6096000"/>
          </a:xfrm>
          <a:prstGeom prst="rect">
            <a:avLst/>
          </a:prstGeom>
        </p:spPr>
      </p:pic>
      <p:sp>
        <p:nvSpPr>
          <p:cNvPr id="7" name="Titel 4"/>
          <p:cNvSpPr>
            <a:spLocks noGrp="1"/>
          </p:cNvSpPr>
          <p:nvPr>
            <p:ph type="subTitle" idx="1"/>
          </p:nvPr>
        </p:nvSpPr>
        <p:spPr>
          <a:xfrm>
            <a:off x="1524000" y="152400"/>
            <a:ext cx="9023350" cy="6423025"/>
          </a:xfrm>
        </p:spPr>
        <p:txBody>
          <a:bodyPr/>
          <a:lstStyle/>
          <a:p>
            <a:endParaRPr lang="de-DE" dirty="0" smtClean="0"/>
          </a:p>
          <a:p>
            <a:endParaRPr lang="de-DE" dirty="0"/>
          </a:p>
          <a:p>
            <a:endParaRPr lang="de-DE" dirty="0" smtClean="0"/>
          </a:p>
          <a:p>
            <a:endParaRPr lang="de-DE" dirty="0"/>
          </a:p>
          <a:p>
            <a:endParaRPr lang="de-DE" dirty="0" smtClean="0"/>
          </a:p>
          <a:p>
            <a:endParaRPr lang="de-DE" dirty="0"/>
          </a:p>
          <a:p>
            <a:r>
              <a:rPr lang="de-DE" sz="4000" dirty="0" smtClean="0"/>
              <a:t>Jak je na </a:t>
            </a:r>
            <a:r>
              <a:rPr lang="de-DE" sz="4000" dirty="0" err="1" smtClean="0"/>
              <a:t>tom</a:t>
            </a:r>
            <a:r>
              <a:rPr lang="de-DE" sz="4000" dirty="0" smtClean="0"/>
              <a:t> </a:t>
            </a:r>
            <a:r>
              <a:rPr lang="de-DE" sz="4000" dirty="0" err="1" smtClean="0"/>
              <a:t>německá</a:t>
            </a:r>
            <a:r>
              <a:rPr lang="de-DE" sz="4000" dirty="0" smtClean="0"/>
              <a:t> </a:t>
            </a:r>
            <a:r>
              <a:rPr lang="de-DE" sz="4000" dirty="0" err="1" smtClean="0"/>
              <a:t>hrudní</a:t>
            </a:r>
            <a:r>
              <a:rPr lang="de-DE" sz="4000" dirty="0" smtClean="0"/>
              <a:t> chirurgie ?</a:t>
            </a:r>
            <a:endParaRPr lang="de-DE" sz="4000" dirty="0"/>
          </a:p>
        </p:txBody>
      </p:sp>
      <p:sp>
        <p:nvSpPr>
          <p:cNvPr id="8" name="Textfeld 7"/>
          <p:cNvSpPr txBox="1"/>
          <p:nvPr/>
        </p:nvSpPr>
        <p:spPr>
          <a:xfrm>
            <a:off x="9563107" y="6386238"/>
            <a:ext cx="2260896" cy="369332"/>
          </a:xfrm>
          <a:prstGeom prst="rect">
            <a:avLst/>
          </a:prstGeom>
          <a:noFill/>
        </p:spPr>
        <p:txBody>
          <a:bodyPr wrap="square" rtlCol="0">
            <a:spAutoFit/>
          </a:bodyPr>
          <a:lstStyle/>
          <a:p>
            <a:r>
              <a:rPr lang="de-DE" dirty="0" smtClean="0"/>
              <a:t>Alexander Hudáč</a:t>
            </a:r>
            <a:endParaRPr lang="de-DE" dirty="0"/>
          </a:p>
        </p:txBody>
      </p:sp>
    </p:spTree>
    <p:extLst>
      <p:ext uri="{BB962C8B-B14F-4D97-AF65-F5344CB8AC3E}">
        <p14:creationId xmlns:p14="http://schemas.microsoft.com/office/powerpoint/2010/main" val="32557715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el 1"/>
          <p:cNvSpPr>
            <a:spLocks noGrp="1"/>
          </p:cNvSpPr>
          <p:nvPr>
            <p:ph idx="1"/>
          </p:nvPr>
        </p:nvSpPr>
        <p:spPr>
          <a:xfrm>
            <a:off x="838200" y="211138"/>
            <a:ext cx="10515600" cy="5965825"/>
          </a:xfrm>
        </p:spPr>
        <p:txBody>
          <a:bodyPr>
            <a:noAutofit/>
          </a:bodyPr>
          <a:lstStyle/>
          <a:p>
            <a:pPr marL="0" indent="0">
              <a:buNone/>
            </a:pPr>
            <a:r>
              <a:rPr lang="de-DE" sz="2400" b="1" dirty="0" err="1"/>
              <a:t>Všední</a:t>
            </a:r>
            <a:r>
              <a:rPr lang="de-DE" sz="2400" b="1" dirty="0"/>
              <a:t> den</a:t>
            </a:r>
            <a:r>
              <a:rPr lang="de-DE" sz="2400" dirty="0"/>
              <a:t> </a:t>
            </a:r>
            <a:r>
              <a:rPr lang="de-DE" sz="2400" dirty="0" err="1"/>
              <a:t>hrudního</a:t>
            </a:r>
            <a:r>
              <a:rPr lang="de-DE" sz="2400" dirty="0"/>
              <a:t> </a:t>
            </a:r>
            <a:r>
              <a:rPr lang="de-DE" sz="2400" dirty="0" err="1"/>
              <a:t>chirurga</a:t>
            </a:r>
            <a:r>
              <a:rPr lang="de-DE" sz="2400" dirty="0"/>
              <a:t> v </a:t>
            </a:r>
            <a:r>
              <a:rPr lang="de-DE" sz="2400" dirty="0" smtClean="0"/>
              <a:t>Kompetenzzentrum:</a:t>
            </a:r>
          </a:p>
          <a:p>
            <a:pPr marL="0" indent="0">
              <a:buNone/>
            </a:pPr>
            <a:endParaRPr lang="de-DE" sz="2400" dirty="0"/>
          </a:p>
          <a:p>
            <a:pPr marL="0" indent="0">
              <a:buNone/>
            </a:pPr>
            <a:r>
              <a:rPr lang="de-DE" sz="2000" b="1" dirty="0" smtClean="0"/>
              <a:t>7</a:t>
            </a:r>
            <a:r>
              <a:rPr lang="de-DE" sz="2000" b="1" dirty="0"/>
              <a:t>:00 </a:t>
            </a:r>
            <a:r>
              <a:rPr lang="de-DE" sz="2000" dirty="0" err="1"/>
              <a:t>předání</a:t>
            </a:r>
            <a:r>
              <a:rPr lang="de-DE" sz="2000" dirty="0"/>
              <a:t> </a:t>
            </a:r>
            <a:r>
              <a:rPr lang="de-DE" sz="2000" dirty="0" err="1"/>
              <a:t>služby</a:t>
            </a:r>
            <a:r>
              <a:rPr lang="de-DE" sz="2000" dirty="0"/>
              <a:t> je </a:t>
            </a:r>
            <a:r>
              <a:rPr lang="de-DE" sz="2000" dirty="0" err="1"/>
              <a:t>cca</a:t>
            </a:r>
            <a:r>
              <a:rPr lang="de-DE" sz="2000" dirty="0"/>
              <a:t> 5 min., </a:t>
            </a:r>
            <a:r>
              <a:rPr lang="de-DE" sz="2000" dirty="0" err="1"/>
              <a:t>pooperační</a:t>
            </a:r>
            <a:r>
              <a:rPr lang="de-DE" sz="2000" dirty="0"/>
              <a:t> RTG, </a:t>
            </a:r>
            <a:r>
              <a:rPr lang="de-DE" sz="2000" dirty="0" err="1"/>
              <a:t>ve</a:t>
            </a:r>
            <a:r>
              <a:rPr lang="de-DE" sz="2000" dirty="0"/>
              <a:t> </a:t>
            </a:r>
            <a:r>
              <a:rPr lang="de-DE" sz="2000" dirty="0" err="1"/>
              <a:t>službě</a:t>
            </a:r>
            <a:r>
              <a:rPr lang="de-DE" sz="2000" dirty="0"/>
              <a:t> se </a:t>
            </a:r>
            <a:r>
              <a:rPr lang="de-DE" sz="2000" dirty="0" err="1"/>
              <a:t>moc</a:t>
            </a:r>
            <a:r>
              <a:rPr lang="de-DE" sz="2000" dirty="0"/>
              <a:t> </a:t>
            </a:r>
            <a:r>
              <a:rPr lang="de-DE" sz="2000" dirty="0" err="1"/>
              <a:t>neděje</a:t>
            </a:r>
            <a:r>
              <a:rPr lang="de-DE" sz="2000" dirty="0"/>
              <a:t> </a:t>
            </a:r>
            <a:r>
              <a:rPr lang="de-DE" sz="2000" dirty="0" smtClean="0"/>
              <a:t>, </a:t>
            </a:r>
            <a:r>
              <a:rPr lang="de-DE" sz="2000" dirty="0" err="1"/>
              <a:t>lékař</a:t>
            </a:r>
            <a:r>
              <a:rPr lang="de-DE" sz="2000" dirty="0"/>
              <a:t> </a:t>
            </a:r>
            <a:r>
              <a:rPr lang="de-DE" sz="2000" dirty="0" err="1"/>
              <a:t>slouží</a:t>
            </a:r>
            <a:r>
              <a:rPr lang="de-DE" sz="2000" dirty="0"/>
              <a:t> na </a:t>
            </a:r>
            <a:r>
              <a:rPr lang="de-DE" sz="2000" dirty="0" err="1"/>
              <a:t>telefonu</a:t>
            </a:r>
            <a:r>
              <a:rPr lang="de-DE" sz="2000" dirty="0"/>
              <a:t> </a:t>
            </a:r>
            <a:r>
              <a:rPr lang="de-DE" sz="2000" dirty="0" err="1"/>
              <a:t>doma</a:t>
            </a:r>
            <a:r>
              <a:rPr lang="de-DE" sz="2000" dirty="0"/>
              <a:t>, v </a:t>
            </a:r>
            <a:r>
              <a:rPr lang="de-DE" sz="2000" dirty="0" err="1"/>
              <a:t>případě</a:t>
            </a:r>
            <a:r>
              <a:rPr lang="de-DE" sz="2000" dirty="0"/>
              <a:t> </a:t>
            </a:r>
            <a:r>
              <a:rPr lang="de-DE" sz="2000" dirty="0" err="1"/>
              <a:t>operace</a:t>
            </a:r>
            <a:r>
              <a:rPr lang="de-DE" sz="2000" dirty="0"/>
              <a:t> </a:t>
            </a:r>
            <a:r>
              <a:rPr lang="de-DE" sz="2000" dirty="0" err="1"/>
              <a:t>přijede</a:t>
            </a:r>
            <a:r>
              <a:rPr lang="de-DE" sz="2000" dirty="0"/>
              <a:t> i </a:t>
            </a:r>
            <a:r>
              <a:rPr lang="de-DE" sz="2000" dirty="0" err="1"/>
              <a:t>asistence</a:t>
            </a:r>
            <a:r>
              <a:rPr lang="de-DE" sz="2000" dirty="0"/>
              <a:t> – </a:t>
            </a:r>
            <a:r>
              <a:rPr lang="de-DE" sz="2000" dirty="0" err="1"/>
              <a:t>podle</a:t>
            </a:r>
            <a:r>
              <a:rPr lang="de-DE" sz="2000" dirty="0"/>
              <a:t> </a:t>
            </a:r>
            <a:r>
              <a:rPr lang="de-DE" sz="2000" dirty="0" err="1" smtClean="0"/>
              <a:t>rozpisu</a:t>
            </a:r>
            <a:r>
              <a:rPr lang="de-DE" sz="2000" dirty="0" smtClean="0"/>
              <a:t>.</a:t>
            </a:r>
          </a:p>
          <a:p>
            <a:pPr marL="0" indent="0">
              <a:buNone/>
            </a:pPr>
            <a:r>
              <a:rPr lang="de-DE" sz="2000" b="1" dirty="0" smtClean="0"/>
              <a:t>7</a:t>
            </a:r>
            <a:r>
              <a:rPr lang="de-DE" sz="2000" b="1" dirty="0"/>
              <a:t>: 30 </a:t>
            </a:r>
            <a:r>
              <a:rPr lang="de-DE" sz="2000" dirty="0" err="1"/>
              <a:t>po</a:t>
            </a:r>
            <a:r>
              <a:rPr lang="de-DE" sz="2000" dirty="0"/>
              <a:t> </a:t>
            </a:r>
            <a:r>
              <a:rPr lang="de-DE" sz="2000" dirty="0" err="1"/>
              <a:t>rychlé</a:t>
            </a:r>
            <a:r>
              <a:rPr lang="de-DE" sz="2000" dirty="0"/>
              <a:t> </a:t>
            </a:r>
            <a:r>
              <a:rPr lang="de-DE" sz="2000" dirty="0" err="1"/>
              <a:t>vizitě</a:t>
            </a:r>
            <a:r>
              <a:rPr lang="de-DE" sz="2000" dirty="0"/>
              <a:t> </a:t>
            </a:r>
            <a:r>
              <a:rPr lang="de-DE" sz="2000" dirty="0" err="1"/>
              <a:t>diskuze</a:t>
            </a:r>
            <a:r>
              <a:rPr lang="de-DE" sz="2000" dirty="0"/>
              <a:t> a </a:t>
            </a:r>
            <a:r>
              <a:rPr lang="de-DE" sz="2000" dirty="0" err="1"/>
              <a:t>řešení</a:t>
            </a:r>
            <a:r>
              <a:rPr lang="de-DE" sz="2000" dirty="0"/>
              <a:t> </a:t>
            </a:r>
            <a:r>
              <a:rPr lang="de-DE" sz="2000" dirty="0" err="1"/>
              <a:t>problémů</a:t>
            </a:r>
            <a:r>
              <a:rPr lang="de-DE" sz="2000" dirty="0"/>
              <a:t> na </a:t>
            </a:r>
            <a:r>
              <a:rPr lang="de-DE" sz="2000" dirty="0" err="1"/>
              <a:t>odd</a:t>
            </a:r>
            <a:r>
              <a:rPr lang="de-DE" sz="2000" dirty="0"/>
              <a:t>., </a:t>
            </a:r>
            <a:r>
              <a:rPr lang="de-DE" sz="2000" dirty="0" err="1" smtClean="0"/>
              <a:t>případné</a:t>
            </a:r>
            <a:r>
              <a:rPr lang="de-DE" sz="2000" dirty="0" smtClean="0"/>
              <a:t> </a:t>
            </a:r>
            <a:r>
              <a:rPr lang="de-DE" sz="2000" dirty="0" err="1"/>
              <a:t>nejasnosti</a:t>
            </a:r>
            <a:r>
              <a:rPr lang="de-DE" sz="2000" dirty="0"/>
              <a:t> </a:t>
            </a:r>
            <a:r>
              <a:rPr lang="de-DE" sz="2000" dirty="0" err="1"/>
              <a:t>k</a:t>
            </a:r>
            <a:r>
              <a:rPr lang="de-DE" sz="2000" dirty="0"/>
              <a:t> </a:t>
            </a:r>
            <a:r>
              <a:rPr lang="de-DE" sz="2000" dirty="0" err="1"/>
              <a:t>plánovaným</a:t>
            </a:r>
            <a:r>
              <a:rPr lang="de-DE" sz="2000" dirty="0"/>
              <a:t> </a:t>
            </a:r>
            <a:r>
              <a:rPr lang="de-DE" sz="2000" dirty="0" err="1"/>
              <a:t>operacím</a:t>
            </a:r>
            <a:r>
              <a:rPr lang="de-DE" sz="2000" dirty="0"/>
              <a:t> </a:t>
            </a:r>
          </a:p>
          <a:p>
            <a:pPr marL="0" indent="0">
              <a:buNone/>
            </a:pPr>
            <a:r>
              <a:rPr lang="de-DE" sz="2000" b="1" dirty="0" smtClean="0"/>
              <a:t>8</a:t>
            </a:r>
            <a:r>
              <a:rPr lang="de-DE" sz="2000" b="1" dirty="0"/>
              <a:t>:00</a:t>
            </a:r>
            <a:r>
              <a:rPr lang="de-DE" sz="2000" dirty="0"/>
              <a:t> </a:t>
            </a:r>
            <a:r>
              <a:rPr lang="de-DE" sz="2000" dirty="0" err="1"/>
              <a:t>operační</a:t>
            </a:r>
            <a:r>
              <a:rPr lang="de-DE" sz="2000" dirty="0"/>
              <a:t> </a:t>
            </a:r>
            <a:r>
              <a:rPr lang="de-DE" sz="2000" dirty="0" err="1"/>
              <a:t>sály</a:t>
            </a:r>
            <a:r>
              <a:rPr lang="de-DE" sz="2000" dirty="0"/>
              <a:t> </a:t>
            </a:r>
            <a:endParaRPr lang="de-DE" sz="2000" dirty="0" smtClean="0"/>
          </a:p>
          <a:p>
            <a:pPr marL="0" indent="0">
              <a:buNone/>
            </a:pPr>
            <a:r>
              <a:rPr lang="de-DE" sz="2000" b="1" dirty="0" smtClean="0"/>
              <a:t>13</a:t>
            </a:r>
            <a:r>
              <a:rPr lang="de-DE" sz="2000" b="1" dirty="0"/>
              <a:t>:30</a:t>
            </a:r>
            <a:r>
              <a:rPr lang="de-DE" sz="2000" dirty="0"/>
              <a:t> </a:t>
            </a:r>
            <a:r>
              <a:rPr lang="de-DE" sz="2000" dirty="0" err="1"/>
              <a:t>každý</a:t>
            </a:r>
            <a:r>
              <a:rPr lang="de-DE" sz="2000" dirty="0"/>
              <a:t> den </a:t>
            </a:r>
            <a:r>
              <a:rPr lang="de-DE" sz="2000" dirty="0" err="1" smtClean="0"/>
              <a:t>tzv</a:t>
            </a:r>
            <a:r>
              <a:rPr lang="de-DE" sz="2000" dirty="0" smtClean="0"/>
              <a:t>. </a:t>
            </a:r>
            <a:r>
              <a:rPr lang="de-DE" sz="2000" b="1" dirty="0" err="1"/>
              <a:t>k</a:t>
            </a:r>
            <a:r>
              <a:rPr lang="de-DE" sz="2000" b="1" dirty="0" err="1" smtClean="0"/>
              <a:t>onference</a:t>
            </a:r>
            <a:r>
              <a:rPr lang="de-DE" sz="2000" dirty="0" smtClean="0"/>
              <a:t> </a:t>
            </a:r>
            <a:r>
              <a:rPr lang="de-DE" sz="2000" dirty="0" err="1" smtClean="0"/>
              <a:t>která</a:t>
            </a:r>
            <a:r>
              <a:rPr lang="de-DE" sz="2000" dirty="0" smtClean="0"/>
              <a:t> </a:t>
            </a:r>
            <a:r>
              <a:rPr lang="de-DE" sz="2000" dirty="0" err="1"/>
              <a:t>trvá</a:t>
            </a:r>
            <a:r>
              <a:rPr lang="de-DE" sz="2000" dirty="0"/>
              <a:t> 1/2-3/4 </a:t>
            </a:r>
            <a:r>
              <a:rPr lang="de-DE" sz="2000" dirty="0" err="1"/>
              <a:t>hod</a:t>
            </a:r>
            <a:r>
              <a:rPr lang="de-DE" sz="2000" dirty="0"/>
              <a:t>., </a:t>
            </a:r>
            <a:r>
              <a:rPr lang="de-DE" sz="2000" dirty="0" err="1"/>
              <a:t>probírají</a:t>
            </a:r>
            <a:r>
              <a:rPr lang="de-DE" sz="2000" dirty="0"/>
              <a:t> se </a:t>
            </a:r>
            <a:r>
              <a:rPr lang="de-DE" sz="2000" dirty="0" err="1"/>
              <a:t>indikace</a:t>
            </a:r>
            <a:r>
              <a:rPr lang="de-DE" sz="2000" dirty="0"/>
              <a:t> </a:t>
            </a:r>
            <a:r>
              <a:rPr lang="de-DE" sz="2000" dirty="0" err="1"/>
              <a:t>k</a:t>
            </a:r>
            <a:r>
              <a:rPr lang="de-DE" sz="2000" dirty="0"/>
              <a:t> </a:t>
            </a:r>
            <a:r>
              <a:rPr lang="de-DE" sz="2000" dirty="0" err="1"/>
              <a:t>endoskopiím</a:t>
            </a:r>
            <a:r>
              <a:rPr lang="de-DE" sz="2000" dirty="0"/>
              <a:t> a </a:t>
            </a:r>
            <a:r>
              <a:rPr lang="de-DE" sz="2000" dirty="0" err="1"/>
              <a:t>operacím,včetně</a:t>
            </a:r>
            <a:r>
              <a:rPr lang="de-DE" sz="2000" dirty="0"/>
              <a:t> RTG a CT </a:t>
            </a:r>
            <a:r>
              <a:rPr lang="de-DE" sz="2000" dirty="0" err="1"/>
              <a:t>dokumentace</a:t>
            </a:r>
            <a:r>
              <a:rPr lang="de-DE" sz="2000" dirty="0"/>
              <a:t>, </a:t>
            </a:r>
            <a:r>
              <a:rPr lang="de-DE" sz="2000" dirty="0" err="1"/>
              <a:t>indikační</a:t>
            </a:r>
            <a:r>
              <a:rPr lang="de-DE" sz="2000" dirty="0"/>
              <a:t> </a:t>
            </a:r>
            <a:r>
              <a:rPr lang="de-DE" sz="2000" dirty="0" err="1"/>
              <a:t>protokoly</a:t>
            </a:r>
            <a:r>
              <a:rPr lang="de-DE" sz="2000" dirty="0"/>
              <a:t> s </a:t>
            </a:r>
            <a:r>
              <a:rPr lang="de-DE" sz="2000" dirty="0" err="1"/>
              <a:t>podpisy</a:t>
            </a:r>
            <a:r>
              <a:rPr lang="de-DE" sz="2000" dirty="0"/>
              <a:t> </a:t>
            </a:r>
            <a:endParaRPr lang="de-DE" sz="2000" dirty="0" smtClean="0"/>
          </a:p>
          <a:p>
            <a:pPr marL="0" indent="0">
              <a:buNone/>
            </a:pPr>
            <a:r>
              <a:rPr lang="de-DE" sz="2000" b="1" dirty="0" smtClean="0"/>
              <a:t>15</a:t>
            </a:r>
            <a:r>
              <a:rPr lang="de-DE" sz="2000" b="1" dirty="0"/>
              <a:t>:00</a:t>
            </a:r>
            <a:r>
              <a:rPr lang="de-DE" sz="2000" dirty="0"/>
              <a:t> </a:t>
            </a:r>
            <a:r>
              <a:rPr lang="de-DE" sz="2000" dirty="0" err="1" smtClean="0"/>
              <a:t>hrudně</a:t>
            </a:r>
            <a:r>
              <a:rPr lang="de-DE" sz="2000" dirty="0" smtClean="0"/>
              <a:t> </a:t>
            </a:r>
            <a:r>
              <a:rPr lang="de-DE" sz="2000" dirty="0" err="1" smtClean="0"/>
              <a:t>chir</a:t>
            </a:r>
            <a:r>
              <a:rPr lang="de-DE" sz="2000" dirty="0" smtClean="0"/>
              <a:t>. </a:t>
            </a:r>
            <a:r>
              <a:rPr lang="de-DE" sz="2000" dirty="0" err="1" smtClean="0"/>
              <a:t>sezení</a:t>
            </a:r>
            <a:r>
              <a:rPr lang="de-DE" sz="2000" dirty="0" smtClean="0"/>
              <a:t> </a:t>
            </a:r>
            <a:r>
              <a:rPr lang="de-DE" sz="2000" dirty="0"/>
              <a:t>i s </a:t>
            </a:r>
            <a:r>
              <a:rPr lang="de-DE" sz="2000" dirty="0" err="1"/>
              <a:t>anesteziologem</a:t>
            </a:r>
            <a:r>
              <a:rPr lang="de-DE" sz="2000" dirty="0"/>
              <a:t> ( </a:t>
            </a:r>
            <a:r>
              <a:rPr lang="de-DE" sz="2000" dirty="0" err="1"/>
              <a:t>jak</a:t>
            </a:r>
            <a:r>
              <a:rPr lang="de-DE" sz="2000" dirty="0"/>
              <a:t> </a:t>
            </a:r>
            <a:r>
              <a:rPr lang="de-DE" sz="2000" dirty="0" err="1"/>
              <a:t>proběhly</a:t>
            </a:r>
            <a:r>
              <a:rPr lang="de-DE" sz="2000" dirty="0"/>
              <a:t> </a:t>
            </a:r>
            <a:r>
              <a:rPr lang="de-DE" sz="2000" dirty="0" err="1"/>
              <a:t>operace</a:t>
            </a:r>
            <a:r>
              <a:rPr lang="de-DE" sz="2000" dirty="0"/>
              <a:t>, </a:t>
            </a:r>
            <a:r>
              <a:rPr lang="de-DE" sz="2000" dirty="0" err="1"/>
              <a:t>co</a:t>
            </a:r>
            <a:r>
              <a:rPr lang="de-DE" sz="2000" dirty="0"/>
              <a:t> se </a:t>
            </a:r>
            <a:r>
              <a:rPr lang="de-DE" sz="2000" dirty="0" err="1"/>
              <a:t>bude</a:t>
            </a:r>
            <a:r>
              <a:rPr lang="de-DE" sz="2000" dirty="0"/>
              <a:t> </a:t>
            </a:r>
            <a:r>
              <a:rPr lang="de-DE" sz="2000" dirty="0" err="1"/>
              <a:t>operovat</a:t>
            </a:r>
            <a:r>
              <a:rPr lang="de-DE" sz="2000" dirty="0"/>
              <a:t> </a:t>
            </a:r>
            <a:r>
              <a:rPr lang="de-DE" sz="2000" dirty="0" err="1" smtClean="0"/>
              <a:t>zítra</a:t>
            </a:r>
            <a:r>
              <a:rPr lang="de-DE" sz="2000" dirty="0" smtClean="0"/>
              <a:t>, </a:t>
            </a:r>
            <a:r>
              <a:rPr lang="de-DE" sz="2000" dirty="0" err="1"/>
              <a:t>pooperační</a:t>
            </a:r>
            <a:r>
              <a:rPr lang="de-DE" sz="2000" dirty="0"/>
              <a:t> RTG …</a:t>
            </a:r>
            <a:r>
              <a:rPr lang="de-DE" sz="2000" dirty="0" smtClean="0"/>
              <a:t>)</a:t>
            </a:r>
          </a:p>
          <a:p>
            <a:pPr marL="0" indent="0">
              <a:buNone/>
            </a:pPr>
            <a:endParaRPr lang="de-DE" sz="2000" dirty="0"/>
          </a:p>
          <a:p>
            <a:pPr marL="0" indent="0">
              <a:buNone/>
            </a:pPr>
            <a:r>
              <a:rPr lang="de-DE" sz="2000" b="1" dirty="0" smtClean="0"/>
              <a:t>2x </a:t>
            </a:r>
            <a:r>
              <a:rPr lang="de-DE" sz="2000" b="1" dirty="0"/>
              <a:t>do </a:t>
            </a:r>
            <a:r>
              <a:rPr lang="de-DE" sz="2000" b="1" dirty="0" err="1"/>
              <a:t>týdne</a:t>
            </a:r>
            <a:r>
              <a:rPr lang="de-DE" sz="2000" b="1" dirty="0"/>
              <a:t> </a:t>
            </a:r>
            <a:r>
              <a:rPr lang="de-DE" sz="2000" dirty="0"/>
              <a:t>je </a:t>
            </a:r>
            <a:r>
              <a:rPr lang="de-DE" sz="2000" b="1" dirty="0" err="1"/>
              <a:t>indikační</a:t>
            </a:r>
            <a:r>
              <a:rPr lang="de-DE" sz="2000" b="1" dirty="0"/>
              <a:t> (</a:t>
            </a:r>
            <a:r>
              <a:rPr lang="de-DE" sz="2000" b="1" dirty="0" err="1"/>
              <a:t>video</a:t>
            </a:r>
            <a:r>
              <a:rPr lang="de-DE" sz="2000" b="1" dirty="0"/>
              <a:t>)</a:t>
            </a:r>
            <a:r>
              <a:rPr lang="de-DE" sz="2000" b="1" dirty="0" err="1"/>
              <a:t>konference</a:t>
            </a:r>
            <a:r>
              <a:rPr lang="de-DE" sz="2000" b="1" dirty="0"/>
              <a:t> </a:t>
            </a:r>
            <a:r>
              <a:rPr lang="de-DE" sz="2000" dirty="0"/>
              <a:t>s </a:t>
            </a:r>
            <a:r>
              <a:rPr lang="de-DE" sz="2000" dirty="0" err="1"/>
              <a:t>patologem,</a:t>
            </a:r>
            <a:r>
              <a:rPr lang="de-DE" sz="2000" dirty="0" err="1" smtClean="0"/>
              <a:t>rentgenologem</a:t>
            </a:r>
            <a:r>
              <a:rPr lang="de-DE" sz="2000" dirty="0" smtClean="0"/>
              <a:t>, </a:t>
            </a:r>
            <a:r>
              <a:rPr lang="de-DE" sz="2000" dirty="0" err="1" smtClean="0"/>
              <a:t>radioterapradioterapeutem</a:t>
            </a:r>
            <a:r>
              <a:rPr lang="de-DE" sz="2000" dirty="0" err="1"/>
              <a:t>,onkologem</a:t>
            </a:r>
            <a:r>
              <a:rPr lang="de-DE" sz="2000" dirty="0"/>
              <a:t> -</a:t>
            </a:r>
            <a:r>
              <a:rPr lang="de-DE" sz="2000" dirty="0" err="1"/>
              <a:t>chemoterapeutem,hrudním</a:t>
            </a:r>
            <a:r>
              <a:rPr lang="de-DE" sz="2000" dirty="0"/>
              <a:t> </a:t>
            </a:r>
            <a:r>
              <a:rPr lang="de-DE" sz="2000" dirty="0" err="1"/>
              <a:t>chirurgem</a:t>
            </a:r>
            <a:r>
              <a:rPr lang="de-DE" sz="2000" dirty="0"/>
              <a:t> – </a:t>
            </a:r>
            <a:r>
              <a:rPr lang="de-DE" sz="2000" dirty="0" err="1"/>
              <a:t>obrazová</a:t>
            </a:r>
            <a:r>
              <a:rPr lang="de-DE" sz="2000" dirty="0"/>
              <a:t> </a:t>
            </a:r>
            <a:r>
              <a:rPr lang="de-DE" sz="2000" dirty="0" err="1"/>
              <a:t>dokumentace,protokoly,podpisy</a:t>
            </a:r>
            <a:endParaRPr lang="de-DE" sz="2000" dirty="0"/>
          </a:p>
          <a:p>
            <a:pPr marL="0" indent="0">
              <a:buNone/>
            </a:pPr>
            <a:r>
              <a:rPr lang="de-DE" sz="2000" dirty="0"/>
              <a:t/>
            </a:r>
            <a:br>
              <a:rPr lang="de-DE" sz="2000" dirty="0"/>
            </a:br>
            <a:r>
              <a:rPr lang="de-DE" sz="2000" dirty="0"/>
              <a:t/>
            </a:r>
            <a:br>
              <a:rPr lang="de-DE" sz="2000" dirty="0"/>
            </a:br>
            <a:endParaRPr lang="de-DE" sz="2000" dirty="0"/>
          </a:p>
          <a:p>
            <a:pPr marL="0" indent="0">
              <a:buNone/>
            </a:pPr>
            <a:endParaRPr lang="de-DE" sz="2000" dirty="0"/>
          </a:p>
        </p:txBody>
      </p:sp>
    </p:spTree>
    <p:extLst>
      <p:ext uri="{BB962C8B-B14F-4D97-AF65-F5344CB8AC3E}">
        <p14:creationId xmlns:p14="http://schemas.microsoft.com/office/powerpoint/2010/main" val="61804937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838200" y="442607"/>
            <a:ext cx="10515600" cy="5734356"/>
          </a:xfrm>
        </p:spPr>
        <p:txBody>
          <a:bodyPr>
            <a:noAutofit/>
          </a:bodyPr>
          <a:lstStyle/>
          <a:p>
            <a:pPr marL="0" indent="0">
              <a:buNone/>
            </a:pPr>
            <a:r>
              <a:rPr lang="de-DE" sz="2000" b="1" dirty="0"/>
              <a:t>Na </a:t>
            </a:r>
            <a:r>
              <a:rPr lang="de-DE" sz="2000" b="1" dirty="0" err="1"/>
              <a:t>vizitách</a:t>
            </a:r>
            <a:r>
              <a:rPr lang="de-DE" sz="2000" b="1" dirty="0"/>
              <a:t> </a:t>
            </a:r>
            <a:r>
              <a:rPr lang="de-DE" sz="2000" dirty="0"/>
              <a:t>se </a:t>
            </a:r>
            <a:r>
              <a:rPr lang="de-DE" sz="2000" dirty="0" err="1"/>
              <a:t>moc</a:t>
            </a:r>
            <a:r>
              <a:rPr lang="de-DE" sz="2000" dirty="0"/>
              <a:t> </a:t>
            </a:r>
            <a:r>
              <a:rPr lang="de-DE" sz="2000" dirty="0" err="1"/>
              <a:t>nepíše</a:t>
            </a:r>
            <a:r>
              <a:rPr lang="de-DE" sz="2000" dirty="0"/>
              <a:t>, </a:t>
            </a:r>
            <a:r>
              <a:rPr lang="de-DE" sz="2000" dirty="0" err="1"/>
              <a:t>trend</a:t>
            </a:r>
            <a:r>
              <a:rPr lang="de-DE" sz="2000" dirty="0"/>
              <a:t> </a:t>
            </a:r>
            <a:r>
              <a:rPr lang="de-DE" sz="2000" dirty="0" err="1"/>
              <a:t>směřuje</a:t>
            </a:r>
            <a:r>
              <a:rPr lang="de-DE" sz="2000" dirty="0"/>
              <a:t> </a:t>
            </a:r>
            <a:r>
              <a:rPr lang="de-DE" sz="2000" dirty="0" err="1"/>
              <a:t>ke</a:t>
            </a:r>
            <a:r>
              <a:rPr lang="de-DE" sz="2000" dirty="0"/>
              <a:t> </a:t>
            </a:r>
            <a:r>
              <a:rPr lang="de-DE" sz="2000" dirty="0" err="1"/>
              <a:t>kompletní</a:t>
            </a:r>
            <a:r>
              <a:rPr lang="de-DE" sz="2000" dirty="0"/>
              <a:t> </a:t>
            </a:r>
            <a:r>
              <a:rPr lang="de-DE" sz="2000" b="1" dirty="0" err="1"/>
              <a:t>digitální</a:t>
            </a:r>
            <a:r>
              <a:rPr lang="de-DE" sz="2000" b="1" dirty="0"/>
              <a:t> </a:t>
            </a:r>
            <a:r>
              <a:rPr lang="de-DE" sz="2000" b="1" dirty="0" err="1" smtClean="0"/>
              <a:t>dokumentaci</a:t>
            </a:r>
            <a:r>
              <a:rPr lang="de-DE" sz="2000" dirty="0" smtClean="0"/>
              <a:t>, </a:t>
            </a:r>
            <a:r>
              <a:rPr lang="de-DE" sz="2000" dirty="0" err="1"/>
              <a:t>labor</a:t>
            </a:r>
            <a:r>
              <a:rPr lang="de-DE" sz="2000" dirty="0"/>
              <a:t>. </a:t>
            </a:r>
            <a:r>
              <a:rPr lang="de-DE" sz="2000" dirty="0" err="1"/>
              <a:t>atd</a:t>
            </a:r>
            <a:r>
              <a:rPr lang="de-DE" sz="2000" dirty="0"/>
              <a:t>. ( </a:t>
            </a:r>
            <a:r>
              <a:rPr lang="de-DE" sz="2000" dirty="0" err="1" smtClean="0"/>
              <a:t>věž</a:t>
            </a:r>
            <a:r>
              <a:rPr lang="de-DE" sz="2000" dirty="0" smtClean="0"/>
              <a:t> </a:t>
            </a:r>
            <a:r>
              <a:rPr lang="de-DE" sz="2000" dirty="0"/>
              <a:t>s </a:t>
            </a:r>
            <a:r>
              <a:rPr lang="de-DE" sz="2000" dirty="0" err="1"/>
              <a:t>obrazovkou</a:t>
            </a:r>
            <a:r>
              <a:rPr lang="de-DE" sz="2000" dirty="0"/>
              <a:t> a </a:t>
            </a:r>
            <a:r>
              <a:rPr lang="de-DE" sz="2000" dirty="0" err="1"/>
              <a:t>klávesnicí</a:t>
            </a:r>
            <a:r>
              <a:rPr lang="de-DE" sz="2000" dirty="0"/>
              <a:t>- WLAN na RTG /CT </a:t>
            </a:r>
            <a:r>
              <a:rPr lang="de-DE" sz="2000" dirty="0" err="1"/>
              <a:t>dokumentaci</a:t>
            </a:r>
            <a:r>
              <a:rPr lang="de-DE" sz="2000" dirty="0" smtClean="0"/>
              <a:t>).</a:t>
            </a:r>
            <a:endParaRPr lang="de-DE" sz="2000" dirty="0"/>
          </a:p>
          <a:p>
            <a:pPr marL="0" indent="0">
              <a:buNone/>
            </a:pPr>
            <a:r>
              <a:rPr lang="de-DE" sz="2000" dirty="0"/>
              <a:t/>
            </a:r>
            <a:br>
              <a:rPr lang="de-DE" sz="2000" dirty="0"/>
            </a:br>
            <a:r>
              <a:rPr lang="de-DE" sz="2000" dirty="0" err="1" smtClean="0"/>
              <a:t>Předoperační</a:t>
            </a:r>
            <a:r>
              <a:rPr lang="de-DE" sz="2000" dirty="0" smtClean="0"/>
              <a:t> </a:t>
            </a:r>
            <a:r>
              <a:rPr lang="de-DE" sz="2000" dirty="0" err="1"/>
              <a:t>pohovor</a:t>
            </a:r>
            <a:r>
              <a:rPr lang="de-DE" sz="2000" dirty="0"/>
              <a:t> </a:t>
            </a:r>
            <a:r>
              <a:rPr lang="de-DE" sz="2000" b="1" dirty="0"/>
              <a:t>" </a:t>
            </a:r>
            <a:r>
              <a:rPr lang="de-DE" sz="2000" b="1" dirty="0" err="1"/>
              <a:t>poučení</a:t>
            </a:r>
            <a:r>
              <a:rPr lang="de-DE" sz="2000" b="1" dirty="0"/>
              <a:t>" </a:t>
            </a:r>
            <a:r>
              <a:rPr lang="de-DE" sz="2000" dirty="0" err="1"/>
              <a:t>pacienta</a:t>
            </a:r>
            <a:r>
              <a:rPr lang="de-DE" sz="2000" dirty="0"/>
              <a:t> den </a:t>
            </a:r>
            <a:r>
              <a:rPr lang="de-DE" sz="2000" dirty="0" err="1"/>
              <a:t>před</a:t>
            </a:r>
            <a:r>
              <a:rPr lang="de-DE" sz="2000" dirty="0"/>
              <a:t> </a:t>
            </a:r>
            <a:r>
              <a:rPr lang="de-DE" sz="2000" dirty="0" err="1"/>
              <a:t>operací</a:t>
            </a:r>
            <a:r>
              <a:rPr lang="de-DE" sz="2000" dirty="0"/>
              <a:t>, </a:t>
            </a:r>
            <a:r>
              <a:rPr lang="de-DE" sz="2000" dirty="0" err="1"/>
              <a:t>u</a:t>
            </a:r>
            <a:r>
              <a:rPr lang="de-DE" sz="2000" dirty="0"/>
              <a:t> </a:t>
            </a:r>
            <a:r>
              <a:rPr lang="de-DE" sz="2000" dirty="0" err="1"/>
              <a:t>malých</a:t>
            </a:r>
            <a:r>
              <a:rPr lang="de-DE" sz="2000" dirty="0"/>
              <a:t> </a:t>
            </a:r>
            <a:r>
              <a:rPr lang="de-DE" sz="2000" dirty="0" err="1"/>
              <a:t>výkonů</a:t>
            </a:r>
            <a:r>
              <a:rPr lang="de-DE" sz="2000" dirty="0"/>
              <a:t> i v den </a:t>
            </a:r>
            <a:r>
              <a:rPr lang="de-DE" sz="2000" dirty="0" err="1" smtClean="0"/>
              <a:t>operace.</a:t>
            </a:r>
            <a:r>
              <a:rPr lang="de-DE" sz="2000" b="1" dirty="0" err="1" smtClean="0"/>
              <a:t>Není</a:t>
            </a:r>
            <a:r>
              <a:rPr lang="de-DE" sz="2000" b="1" dirty="0" smtClean="0"/>
              <a:t> </a:t>
            </a:r>
            <a:r>
              <a:rPr lang="de-DE" sz="2000" b="1" dirty="0" err="1"/>
              <a:t>nic</a:t>
            </a:r>
            <a:r>
              <a:rPr lang="de-DE" sz="2000" b="1" dirty="0"/>
              <a:t> </a:t>
            </a:r>
            <a:r>
              <a:rPr lang="de-DE" sz="2000" b="1" dirty="0" err="1" smtClean="0"/>
              <a:t>důležitejšího</a:t>
            </a:r>
            <a:r>
              <a:rPr lang="de-DE" sz="2000" dirty="0"/>
              <a:t> </a:t>
            </a:r>
            <a:r>
              <a:rPr lang="de-DE" sz="2000" dirty="0" err="1" smtClean="0"/>
              <a:t>než</a:t>
            </a:r>
            <a:r>
              <a:rPr lang="de-DE" sz="2000" dirty="0" smtClean="0"/>
              <a:t> </a:t>
            </a:r>
            <a:r>
              <a:rPr lang="de-DE" sz="2000" dirty="0" err="1" smtClean="0"/>
              <a:t>tyto</a:t>
            </a:r>
            <a:r>
              <a:rPr lang="de-DE" sz="2000" dirty="0" smtClean="0"/>
              <a:t> </a:t>
            </a:r>
            <a:r>
              <a:rPr lang="de-DE" sz="2000" dirty="0" err="1" smtClean="0"/>
              <a:t>formuláře</a:t>
            </a:r>
            <a:r>
              <a:rPr lang="de-DE" sz="2000" dirty="0" smtClean="0"/>
              <a:t> </a:t>
            </a:r>
            <a:r>
              <a:rPr lang="de-DE" sz="2000" dirty="0"/>
              <a:t>s </a:t>
            </a:r>
            <a:r>
              <a:rPr lang="de-DE" sz="2000" dirty="0" err="1" smtClean="0"/>
              <a:t>podpisem</a:t>
            </a:r>
            <a:r>
              <a:rPr lang="de-DE" sz="2000" dirty="0" smtClean="0"/>
              <a:t>, </a:t>
            </a:r>
            <a:r>
              <a:rPr lang="de-DE" sz="2000" dirty="0" err="1"/>
              <a:t>jinak</a:t>
            </a:r>
            <a:r>
              <a:rPr lang="de-DE" sz="2000" dirty="0"/>
              <a:t> se </a:t>
            </a:r>
            <a:r>
              <a:rPr lang="de-DE" sz="2000" dirty="0" err="1"/>
              <a:t>operace</a:t>
            </a:r>
            <a:r>
              <a:rPr lang="de-DE" sz="2000" dirty="0"/>
              <a:t> </a:t>
            </a:r>
            <a:r>
              <a:rPr lang="de-DE" sz="2000" dirty="0" err="1" smtClean="0"/>
              <a:t>nekoná</a:t>
            </a:r>
            <a:r>
              <a:rPr lang="de-DE" sz="2000" dirty="0" smtClean="0"/>
              <a:t>.</a:t>
            </a:r>
            <a:endParaRPr lang="de-DE" sz="2000" dirty="0"/>
          </a:p>
          <a:p>
            <a:pPr marL="0" indent="0">
              <a:buNone/>
            </a:pPr>
            <a:r>
              <a:rPr lang="de-DE" sz="2000" dirty="0"/>
              <a:t/>
            </a:r>
            <a:br>
              <a:rPr lang="de-DE" sz="2000" dirty="0"/>
            </a:br>
            <a:r>
              <a:rPr lang="de-DE" sz="2000" b="1" dirty="0" smtClean="0"/>
              <a:t>Oper</a:t>
            </a:r>
            <a:r>
              <a:rPr lang="de-DE" sz="2000" b="1" dirty="0"/>
              <a:t>. </a:t>
            </a:r>
            <a:r>
              <a:rPr lang="de-DE" sz="2000" b="1" dirty="0" err="1"/>
              <a:t>sály</a:t>
            </a:r>
            <a:r>
              <a:rPr lang="de-DE" sz="2000" b="1" dirty="0"/>
              <a:t> </a:t>
            </a:r>
            <a:r>
              <a:rPr lang="de-DE" sz="2000" dirty="0" err="1"/>
              <a:t>jsou</a:t>
            </a:r>
            <a:r>
              <a:rPr lang="de-DE" sz="2000" dirty="0"/>
              <a:t> </a:t>
            </a:r>
            <a:r>
              <a:rPr lang="de-DE" sz="2000" dirty="0" err="1" smtClean="0"/>
              <a:t>slušně</a:t>
            </a:r>
            <a:r>
              <a:rPr lang="de-DE" sz="2000" dirty="0" smtClean="0"/>
              <a:t> </a:t>
            </a:r>
            <a:r>
              <a:rPr lang="de-DE" sz="2000" dirty="0" err="1"/>
              <a:t>vybavené,co</a:t>
            </a:r>
            <a:r>
              <a:rPr lang="de-DE" sz="2000" dirty="0"/>
              <a:t> </a:t>
            </a:r>
            <a:r>
              <a:rPr lang="de-DE" sz="2000" dirty="0" err="1"/>
              <a:t>chirurgové</a:t>
            </a:r>
            <a:r>
              <a:rPr lang="de-DE" sz="2000" dirty="0"/>
              <a:t> </a:t>
            </a:r>
            <a:r>
              <a:rPr lang="de-DE" sz="2000" dirty="0" err="1"/>
              <a:t>chtějí</a:t>
            </a:r>
            <a:r>
              <a:rPr lang="de-DE" sz="2000" dirty="0"/>
              <a:t>, </a:t>
            </a:r>
            <a:r>
              <a:rPr lang="de-DE" sz="2000" dirty="0" err="1"/>
              <a:t>to</a:t>
            </a:r>
            <a:r>
              <a:rPr lang="de-DE" sz="2000" dirty="0"/>
              <a:t> </a:t>
            </a:r>
            <a:r>
              <a:rPr lang="de-DE" sz="2000" dirty="0" err="1"/>
              <a:t>tam</a:t>
            </a:r>
            <a:r>
              <a:rPr lang="de-DE" sz="2000" dirty="0"/>
              <a:t> je. </a:t>
            </a:r>
            <a:r>
              <a:rPr lang="de-DE" sz="2000" dirty="0" err="1"/>
              <a:t>Materiálové</a:t>
            </a:r>
            <a:r>
              <a:rPr lang="de-DE" sz="2000" dirty="0"/>
              <a:t> </a:t>
            </a:r>
            <a:r>
              <a:rPr lang="de-DE" sz="2000" dirty="0" err="1"/>
              <a:t>vybavení</a:t>
            </a:r>
            <a:r>
              <a:rPr lang="de-DE" sz="2000" dirty="0"/>
              <a:t> je na </a:t>
            </a:r>
            <a:r>
              <a:rPr lang="de-DE" sz="2000" dirty="0" err="1"/>
              <a:t>velmi</a:t>
            </a:r>
            <a:r>
              <a:rPr lang="de-DE" sz="2000" dirty="0"/>
              <a:t> </a:t>
            </a:r>
            <a:r>
              <a:rPr lang="de-DE" sz="2000" dirty="0" err="1"/>
              <a:t>dobré</a:t>
            </a:r>
            <a:r>
              <a:rPr lang="de-DE" sz="2000" dirty="0"/>
              <a:t> </a:t>
            </a:r>
            <a:r>
              <a:rPr lang="de-DE" sz="2000" dirty="0" err="1"/>
              <a:t>úrovni</a:t>
            </a:r>
            <a:r>
              <a:rPr lang="de-DE" sz="2000" dirty="0"/>
              <a:t> ( </a:t>
            </a:r>
            <a:r>
              <a:rPr lang="de-DE" sz="2000" dirty="0" err="1"/>
              <a:t>staplery</a:t>
            </a:r>
            <a:r>
              <a:rPr lang="de-DE" sz="2000" dirty="0"/>
              <a:t> , </a:t>
            </a:r>
            <a:r>
              <a:rPr lang="de-DE" sz="2000" dirty="0" err="1"/>
              <a:t>jednorázové</a:t>
            </a:r>
            <a:r>
              <a:rPr lang="de-DE" sz="2000" dirty="0"/>
              <a:t> </a:t>
            </a:r>
            <a:r>
              <a:rPr lang="de-DE" sz="2000" dirty="0" err="1"/>
              <a:t>nástroje</a:t>
            </a:r>
            <a:r>
              <a:rPr lang="de-DE" sz="2000" dirty="0"/>
              <a:t>, </a:t>
            </a:r>
            <a:r>
              <a:rPr lang="de-DE" sz="2000" dirty="0" err="1"/>
              <a:t>atd</a:t>
            </a:r>
            <a:r>
              <a:rPr lang="de-DE" sz="2000" dirty="0" smtClean="0"/>
              <a:t>.).</a:t>
            </a:r>
            <a:r>
              <a:rPr lang="de-DE" sz="2000" dirty="0"/>
              <a:t/>
            </a:r>
            <a:br>
              <a:rPr lang="de-DE" sz="2000" dirty="0"/>
            </a:br>
            <a:r>
              <a:rPr lang="de-DE" sz="2000" dirty="0" smtClean="0"/>
              <a:t>Na </a:t>
            </a:r>
            <a:r>
              <a:rPr lang="de-DE" sz="2000" dirty="0" err="1"/>
              <a:t>sálech</a:t>
            </a:r>
            <a:r>
              <a:rPr lang="de-DE" sz="2000" dirty="0"/>
              <a:t> je i </a:t>
            </a:r>
            <a:r>
              <a:rPr lang="de-DE" sz="2000" b="1" dirty="0" err="1"/>
              <a:t>ultrazvuk</a:t>
            </a:r>
            <a:r>
              <a:rPr lang="de-DE" sz="2000" dirty="0"/>
              <a:t> </a:t>
            </a:r>
            <a:r>
              <a:rPr lang="de-DE" sz="2000" dirty="0" err="1"/>
              <a:t>kdykoliv</a:t>
            </a:r>
            <a:r>
              <a:rPr lang="de-DE" sz="2000" dirty="0"/>
              <a:t> </a:t>
            </a:r>
            <a:r>
              <a:rPr lang="de-DE" sz="2000" dirty="0" err="1"/>
              <a:t>k</a:t>
            </a:r>
            <a:r>
              <a:rPr lang="de-DE" sz="2000" dirty="0"/>
              <a:t> </a:t>
            </a:r>
            <a:r>
              <a:rPr lang="de-DE" sz="2000" dirty="0" err="1"/>
              <a:t>dispozici</a:t>
            </a:r>
            <a:r>
              <a:rPr lang="de-DE" sz="2000" dirty="0"/>
              <a:t>.</a:t>
            </a:r>
          </a:p>
          <a:p>
            <a:pPr marL="0" indent="0">
              <a:buNone/>
            </a:pPr>
            <a:r>
              <a:rPr lang="de-DE" sz="2000" dirty="0"/>
              <a:t/>
            </a:r>
            <a:br>
              <a:rPr lang="de-DE" sz="2000" dirty="0"/>
            </a:br>
            <a:r>
              <a:rPr lang="de-DE" sz="2000" b="1" dirty="0" err="1" smtClean="0"/>
              <a:t>Drény</a:t>
            </a:r>
            <a:r>
              <a:rPr lang="de-DE" sz="2000" b="1" dirty="0" smtClean="0"/>
              <a:t> </a:t>
            </a:r>
            <a:r>
              <a:rPr lang="de-DE" sz="2000" dirty="0"/>
              <a:t>se </a:t>
            </a:r>
            <a:r>
              <a:rPr lang="de-DE" sz="2000" dirty="0" err="1"/>
              <a:t>zavádějí</a:t>
            </a:r>
            <a:r>
              <a:rPr lang="de-DE" sz="2000" dirty="0"/>
              <a:t> </a:t>
            </a:r>
            <a:r>
              <a:rPr lang="de-DE" sz="2000" dirty="0" err="1"/>
              <a:t>často</a:t>
            </a:r>
            <a:r>
              <a:rPr lang="de-DE" sz="2000" dirty="0"/>
              <a:t> </a:t>
            </a:r>
            <a:r>
              <a:rPr lang="de-DE" sz="2000" dirty="0" err="1"/>
              <a:t>pod</a:t>
            </a:r>
            <a:r>
              <a:rPr lang="de-DE" sz="2000" dirty="0"/>
              <a:t> </a:t>
            </a:r>
            <a:r>
              <a:rPr lang="de-DE" sz="2000" dirty="0" err="1"/>
              <a:t>torakoskopickou</a:t>
            </a:r>
            <a:r>
              <a:rPr lang="de-DE" sz="2000" dirty="0"/>
              <a:t> </a:t>
            </a:r>
            <a:r>
              <a:rPr lang="de-DE" sz="2000" dirty="0" err="1"/>
              <a:t>kontrolou</a:t>
            </a:r>
            <a:r>
              <a:rPr lang="de-DE" sz="2000" dirty="0"/>
              <a:t> ( TSK v </a:t>
            </a:r>
            <a:r>
              <a:rPr lang="de-DE" sz="2000" dirty="0" err="1"/>
              <a:t>lokální</a:t>
            </a:r>
            <a:r>
              <a:rPr lang="de-DE" sz="2000" dirty="0"/>
              <a:t> </a:t>
            </a:r>
            <a:r>
              <a:rPr lang="de-DE" sz="2000" dirty="0" err="1"/>
              <a:t>analgosedaci</a:t>
            </a:r>
            <a:r>
              <a:rPr lang="de-DE" sz="2000" dirty="0"/>
              <a:t> ) a </a:t>
            </a:r>
            <a:r>
              <a:rPr lang="de-DE" sz="2000" dirty="0" err="1" smtClean="0"/>
              <a:t>většinou</a:t>
            </a:r>
            <a:r>
              <a:rPr lang="de-DE" sz="2000" dirty="0" smtClean="0"/>
              <a:t> </a:t>
            </a:r>
            <a:r>
              <a:rPr lang="de-DE" sz="2000" dirty="0"/>
              <a:t>na </a:t>
            </a:r>
            <a:r>
              <a:rPr lang="de-DE" sz="2000" dirty="0" err="1"/>
              <a:t>operačním</a:t>
            </a:r>
            <a:r>
              <a:rPr lang="de-DE" sz="2000" dirty="0"/>
              <a:t> </a:t>
            </a:r>
            <a:r>
              <a:rPr lang="de-DE" sz="2000" dirty="0" err="1"/>
              <a:t>sále</a:t>
            </a:r>
            <a:r>
              <a:rPr lang="de-DE" sz="2000" dirty="0"/>
              <a:t>. </a:t>
            </a:r>
            <a:r>
              <a:rPr lang="de-DE" sz="2000" dirty="0" err="1"/>
              <a:t>Denní</a:t>
            </a:r>
            <a:r>
              <a:rPr lang="de-DE" sz="2000" dirty="0"/>
              <a:t> </a:t>
            </a:r>
            <a:r>
              <a:rPr lang="de-DE" sz="2000" dirty="0" err="1"/>
              <a:t>chleba</a:t>
            </a:r>
            <a:r>
              <a:rPr lang="de-DE" sz="2000" dirty="0"/>
              <a:t> </a:t>
            </a:r>
            <a:r>
              <a:rPr lang="de-DE" sz="2000" dirty="0" err="1"/>
              <a:t>jsou</a:t>
            </a:r>
            <a:r>
              <a:rPr lang="de-DE" sz="2000" dirty="0"/>
              <a:t> </a:t>
            </a:r>
            <a:r>
              <a:rPr lang="de-DE" sz="2000" dirty="0" err="1"/>
              <a:t>chronické</a:t>
            </a:r>
            <a:r>
              <a:rPr lang="de-DE" sz="2000" dirty="0"/>
              <a:t> a </a:t>
            </a:r>
            <a:r>
              <a:rPr lang="de-DE" sz="2000" dirty="0" err="1"/>
              <a:t>maligní</a:t>
            </a:r>
            <a:r>
              <a:rPr lang="de-DE" sz="2000" dirty="0"/>
              <a:t> </a:t>
            </a:r>
            <a:r>
              <a:rPr lang="de-DE" sz="2000" dirty="0" err="1"/>
              <a:t>fluidotoraxy</a:t>
            </a:r>
            <a:r>
              <a:rPr lang="de-DE" sz="2000" dirty="0"/>
              <a:t>. </a:t>
            </a:r>
          </a:p>
          <a:p>
            <a:pPr marL="0" indent="0">
              <a:buNone/>
            </a:pPr>
            <a:r>
              <a:rPr lang="de-DE" sz="2000" dirty="0"/>
              <a:t/>
            </a:r>
            <a:br>
              <a:rPr lang="de-DE" sz="2000" dirty="0"/>
            </a:br>
            <a:r>
              <a:rPr lang="de-DE" sz="2000" dirty="0" err="1" smtClean="0"/>
              <a:t>Další</a:t>
            </a:r>
            <a:r>
              <a:rPr lang="de-DE" sz="2000" dirty="0" smtClean="0"/>
              <a:t> </a:t>
            </a:r>
            <a:r>
              <a:rPr lang="de-DE" sz="2000" dirty="0" err="1"/>
              <a:t>ultrazvuk</a:t>
            </a:r>
            <a:r>
              <a:rPr lang="de-DE" sz="2000" dirty="0"/>
              <a:t> je na </a:t>
            </a:r>
            <a:r>
              <a:rPr lang="de-DE" sz="2000" dirty="0" err="1"/>
              <a:t>oddělení</a:t>
            </a:r>
            <a:r>
              <a:rPr lang="de-DE" sz="2000" dirty="0"/>
              <a:t>, na </a:t>
            </a:r>
            <a:r>
              <a:rPr lang="de-DE" sz="2000" dirty="0" err="1"/>
              <a:t>malém</a:t>
            </a:r>
            <a:r>
              <a:rPr lang="de-DE" sz="2000" dirty="0"/>
              <a:t> </a:t>
            </a:r>
            <a:r>
              <a:rPr lang="de-DE" sz="2000" dirty="0" err="1"/>
              <a:t>zákrokovém</a:t>
            </a:r>
            <a:r>
              <a:rPr lang="de-DE" sz="2000" dirty="0"/>
              <a:t> </a:t>
            </a:r>
            <a:r>
              <a:rPr lang="de-DE" sz="2000" dirty="0" err="1"/>
              <a:t>sálku</a:t>
            </a:r>
            <a:r>
              <a:rPr lang="de-DE" sz="2000" dirty="0"/>
              <a:t> </a:t>
            </a:r>
            <a:r>
              <a:rPr lang="de-DE" sz="2000" dirty="0" smtClean="0"/>
              <a:t>.</a:t>
            </a:r>
          </a:p>
          <a:p>
            <a:pPr marL="0" indent="0">
              <a:buNone/>
            </a:pPr>
            <a:endParaRPr lang="de-DE" sz="2000" dirty="0" smtClean="0"/>
          </a:p>
          <a:p>
            <a:pPr marL="0" indent="0">
              <a:buNone/>
            </a:pPr>
            <a:r>
              <a:rPr lang="de-DE" sz="2000" dirty="0" err="1"/>
              <a:t>Pred</a:t>
            </a:r>
            <a:r>
              <a:rPr lang="de-DE" sz="2000" dirty="0"/>
              <a:t> </a:t>
            </a:r>
            <a:r>
              <a:rPr lang="de-DE" sz="2000" dirty="0" err="1"/>
              <a:t>koncem</a:t>
            </a:r>
            <a:r>
              <a:rPr lang="de-DE" sz="2000" dirty="0"/>
              <a:t> </a:t>
            </a:r>
            <a:r>
              <a:rPr lang="de-DE" sz="2000" dirty="0" err="1"/>
              <a:t>pracovní</a:t>
            </a:r>
            <a:r>
              <a:rPr lang="de-DE" sz="2000" dirty="0"/>
              <a:t> </a:t>
            </a:r>
            <a:r>
              <a:rPr lang="de-DE" sz="2000" dirty="0" err="1"/>
              <a:t>doby</a:t>
            </a:r>
            <a:r>
              <a:rPr lang="de-DE" sz="2000" dirty="0"/>
              <a:t> </a:t>
            </a:r>
            <a:r>
              <a:rPr lang="de-DE" sz="2000" dirty="0" err="1"/>
              <a:t>nikdo</a:t>
            </a:r>
            <a:r>
              <a:rPr lang="de-DE" sz="2000" dirty="0"/>
              <a:t> </a:t>
            </a:r>
            <a:r>
              <a:rPr lang="de-DE" sz="2000" dirty="0" err="1"/>
              <a:t>neodchází</a:t>
            </a:r>
            <a:r>
              <a:rPr lang="de-DE" sz="2000" dirty="0" err="1" smtClean="0"/>
              <a:t>,problém</a:t>
            </a:r>
            <a:r>
              <a:rPr lang="de-DE" sz="2000" dirty="0" smtClean="0"/>
              <a:t> </a:t>
            </a:r>
            <a:r>
              <a:rPr lang="de-DE" sz="2000" b="1" dirty="0" err="1" smtClean="0"/>
              <a:t>přesčasů</a:t>
            </a:r>
            <a:r>
              <a:rPr lang="de-DE" sz="2000" b="1" dirty="0" smtClean="0"/>
              <a:t> </a:t>
            </a:r>
            <a:r>
              <a:rPr lang="de-DE" sz="2000" dirty="0" smtClean="0"/>
              <a:t>se </a:t>
            </a:r>
            <a:r>
              <a:rPr lang="de-DE" sz="2000" dirty="0" err="1" smtClean="0"/>
              <a:t>dnes</a:t>
            </a:r>
            <a:r>
              <a:rPr lang="de-DE" sz="2000" dirty="0" smtClean="0"/>
              <a:t> </a:t>
            </a:r>
            <a:r>
              <a:rPr lang="de-DE" sz="2000" dirty="0" err="1" smtClean="0"/>
              <a:t>přísně</a:t>
            </a:r>
            <a:r>
              <a:rPr lang="de-DE" sz="2000" dirty="0" smtClean="0"/>
              <a:t> </a:t>
            </a:r>
            <a:r>
              <a:rPr lang="de-DE" sz="2000" dirty="0" err="1" smtClean="0"/>
              <a:t>hlídá</a:t>
            </a:r>
            <a:r>
              <a:rPr lang="de-DE" sz="2000" dirty="0" smtClean="0"/>
              <a:t>. </a:t>
            </a:r>
            <a:r>
              <a:rPr lang="de-DE" sz="2000" dirty="0" err="1" smtClean="0"/>
              <a:t>Pracuje</a:t>
            </a:r>
            <a:r>
              <a:rPr lang="de-DE" sz="2000" dirty="0" smtClean="0"/>
              <a:t> </a:t>
            </a:r>
            <a:r>
              <a:rPr lang="de-DE" sz="2000" dirty="0"/>
              <a:t>se do 16:00, </a:t>
            </a:r>
            <a:r>
              <a:rPr lang="de-DE" sz="2000" dirty="0" err="1"/>
              <a:t>protože</a:t>
            </a:r>
            <a:r>
              <a:rPr lang="de-DE" sz="2000" dirty="0"/>
              <a:t> </a:t>
            </a:r>
            <a:r>
              <a:rPr lang="de-DE" sz="2000" dirty="0" err="1"/>
              <a:t>musí</a:t>
            </a:r>
            <a:r>
              <a:rPr lang="de-DE" sz="2000" dirty="0"/>
              <a:t> </a:t>
            </a:r>
            <a:r>
              <a:rPr lang="de-DE" sz="2000" dirty="0" err="1"/>
              <a:t>být</a:t>
            </a:r>
            <a:r>
              <a:rPr lang="de-DE" sz="2000" dirty="0"/>
              <a:t> </a:t>
            </a:r>
            <a:r>
              <a:rPr lang="de-DE" sz="2000" dirty="0" err="1"/>
              <a:t>povinně</a:t>
            </a:r>
            <a:r>
              <a:rPr lang="de-DE" sz="2000" dirty="0"/>
              <a:t> </a:t>
            </a:r>
            <a:r>
              <a:rPr lang="de-DE" sz="2000" dirty="0" smtClean="0"/>
              <a:t>30 min. na </a:t>
            </a:r>
            <a:r>
              <a:rPr lang="de-DE" sz="2000" dirty="0" err="1" smtClean="0"/>
              <a:t>jídlo</a:t>
            </a:r>
            <a:r>
              <a:rPr lang="de-DE" sz="2000" dirty="0" smtClean="0"/>
              <a:t>. </a:t>
            </a:r>
            <a:r>
              <a:rPr lang="de-DE" sz="2000" b="1" dirty="0" smtClean="0"/>
              <a:t>Po </a:t>
            </a:r>
            <a:r>
              <a:rPr lang="de-DE" sz="2000" b="1" dirty="0" err="1" smtClean="0"/>
              <a:t>službě</a:t>
            </a:r>
            <a:r>
              <a:rPr lang="de-DE" sz="2000" b="1" dirty="0" smtClean="0"/>
              <a:t> se </a:t>
            </a:r>
            <a:r>
              <a:rPr lang="de-DE" sz="2000" b="1" dirty="0" err="1" smtClean="0"/>
              <a:t>jde</a:t>
            </a:r>
            <a:r>
              <a:rPr lang="de-DE" sz="2000" b="1" dirty="0" smtClean="0"/>
              <a:t> v 8:00 </a:t>
            </a:r>
            <a:r>
              <a:rPr lang="de-DE" sz="2000" b="1" dirty="0" err="1" smtClean="0"/>
              <a:t>domů</a:t>
            </a:r>
            <a:r>
              <a:rPr lang="de-DE" sz="2000" dirty="0" smtClean="0"/>
              <a:t>. </a:t>
            </a:r>
            <a:endParaRPr lang="de-DE" sz="2000" dirty="0"/>
          </a:p>
          <a:p>
            <a:endParaRPr lang="de-DE" sz="2000" dirty="0"/>
          </a:p>
        </p:txBody>
      </p:sp>
    </p:spTree>
    <p:extLst>
      <p:ext uri="{BB962C8B-B14F-4D97-AF65-F5344CB8AC3E}">
        <p14:creationId xmlns:p14="http://schemas.microsoft.com/office/powerpoint/2010/main" val="77770697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838200" y="875592"/>
            <a:ext cx="10515600" cy="5301371"/>
          </a:xfrm>
        </p:spPr>
        <p:txBody>
          <a:bodyPr>
            <a:normAutofit/>
          </a:bodyPr>
          <a:lstStyle/>
          <a:p>
            <a:pPr marL="0" indent="0">
              <a:buNone/>
            </a:pPr>
            <a:r>
              <a:rPr lang="de-DE" sz="2400" b="1" dirty="0" err="1"/>
              <a:t>Platy</a:t>
            </a:r>
            <a:r>
              <a:rPr lang="de-DE" sz="2400" b="1" dirty="0"/>
              <a:t> </a:t>
            </a:r>
            <a:r>
              <a:rPr lang="de-DE" sz="2400" b="1" dirty="0" err="1"/>
              <a:t>lékařů</a:t>
            </a:r>
            <a:r>
              <a:rPr lang="de-DE" sz="2400" dirty="0"/>
              <a:t> - </a:t>
            </a:r>
            <a:r>
              <a:rPr lang="de-DE" sz="2400" dirty="0" err="1"/>
              <a:t>výše</a:t>
            </a:r>
            <a:r>
              <a:rPr lang="de-DE" sz="2400" dirty="0"/>
              <a:t> </a:t>
            </a:r>
            <a:r>
              <a:rPr lang="de-DE" sz="2400" dirty="0" err="1"/>
              <a:t>platu</a:t>
            </a:r>
            <a:r>
              <a:rPr lang="de-DE" sz="2400" dirty="0"/>
              <a:t> </a:t>
            </a:r>
            <a:r>
              <a:rPr lang="de-DE" sz="2400" dirty="0" err="1"/>
              <a:t>nikdo</a:t>
            </a:r>
            <a:r>
              <a:rPr lang="de-DE" sz="2400" dirty="0"/>
              <a:t> </a:t>
            </a:r>
            <a:r>
              <a:rPr lang="de-DE" sz="2400" dirty="0" err="1"/>
              <a:t>nikomu</a:t>
            </a:r>
            <a:r>
              <a:rPr lang="de-DE" sz="2400" dirty="0"/>
              <a:t> </a:t>
            </a:r>
            <a:r>
              <a:rPr lang="de-DE" sz="2400" dirty="0" err="1" smtClean="0"/>
              <a:t>nesděluje</a:t>
            </a:r>
            <a:r>
              <a:rPr lang="de-DE" sz="2400" dirty="0"/>
              <a:t>, </a:t>
            </a:r>
            <a:r>
              <a:rPr lang="de-DE" sz="2400" dirty="0" err="1"/>
              <a:t>jsou</a:t>
            </a:r>
            <a:r>
              <a:rPr lang="de-DE" sz="2400" dirty="0"/>
              <a:t> </a:t>
            </a:r>
            <a:r>
              <a:rPr lang="de-DE" sz="2400" dirty="0" err="1"/>
              <a:t>vyhlašovány</a:t>
            </a:r>
            <a:r>
              <a:rPr lang="de-DE" sz="2400" dirty="0"/>
              <a:t> </a:t>
            </a:r>
            <a:r>
              <a:rPr lang="de-DE" sz="2400" dirty="0" err="1"/>
              <a:t>platové</a:t>
            </a:r>
            <a:r>
              <a:rPr lang="de-DE" sz="2400" dirty="0"/>
              <a:t> </a:t>
            </a:r>
            <a:r>
              <a:rPr lang="de-DE" sz="2400" dirty="0" err="1"/>
              <a:t>tabulky</a:t>
            </a:r>
            <a:r>
              <a:rPr lang="de-DE" sz="2400" dirty="0"/>
              <a:t>, </a:t>
            </a:r>
            <a:r>
              <a:rPr lang="de-DE" sz="2400" dirty="0" err="1"/>
              <a:t>ale</a:t>
            </a:r>
            <a:r>
              <a:rPr lang="de-DE" sz="2400" dirty="0"/>
              <a:t> </a:t>
            </a:r>
            <a:r>
              <a:rPr lang="de-DE" sz="2400" dirty="0" err="1"/>
              <a:t>každý</a:t>
            </a:r>
            <a:r>
              <a:rPr lang="de-DE" sz="2400" dirty="0"/>
              <a:t> </a:t>
            </a:r>
            <a:r>
              <a:rPr lang="de-DE" sz="2400" dirty="0" err="1"/>
              <a:t>atestovaný</a:t>
            </a:r>
            <a:r>
              <a:rPr lang="de-DE" sz="2400" dirty="0"/>
              <a:t> </a:t>
            </a:r>
            <a:r>
              <a:rPr lang="de-DE" sz="2400" dirty="0" err="1"/>
              <a:t>lékař</a:t>
            </a:r>
            <a:r>
              <a:rPr lang="de-DE" sz="2400" dirty="0"/>
              <a:t> </a:t>
            </a:r>
            <a:r>
              <a:rPr lang="de-DE" sz="2400" dirty="0" err="1"/>
              <a:t>může</a:t>
            </a:r>
            <a:r>
              <a:rPr lang="de-DE" sz="2400" dirty="0"/>
              <a:t> </a:t>
            </a:r>
            <a:r>
              <a:rPr lang="de-DE" sz="2400" dirty="0" err="1"/>
              <a:t>zkusit</a:t>
            </a:r>
            <a:r>
              <a:rPr lang="de-DE" sz="2400" dirty="0"/>
              <a:t> s </a:t>
            </a:r>
            <a:r>
              <a:rPr lang="de-DE" sz="2400" dirty="0" err="1"/>
              <a:t>vedením</a:t>
            </a:r>
            <a:r>
              <a:rPr lang="de-DE" sz="2400" dirty="0"/>
              <a:t> </a:t>
            </a:r>
            <a:r>
              <a:rPr lang="de-DE" sz="2400" dirty="0" err="1"/>
              <a:t>nemocnice</a:t>
            </a:r>
            <a:r>
              <a:rPr lang="de-DE" sz="2400" dirty="0"/>
              <a:t> </a:t>
            </a:r>
            <a:r>
              <a:rPr lang="de-DE" sz="2400" dirty="0" err="1"/>
              <a:t>uzavřít</a:t>
            </a:r>
            <a:r>
              <a:rPr lang="de-DE" sz="2400" dirty="0"/>
              <a:t> </a:t>
            </a:r>
            <a:r>
              <a:rPr lang="de-DE" sz="2400" dirty="0" err="1"/>
              <a:t>po</a:t>
            </a:r>
            <a:r>
              <a:rPr lang="de-DE" sz="2400" dirty="0"/>
              <a:t> </a:t>
            </a:r>
            <a:r>
              <a:rPr lang="de-DE" sz="2400" dirty="0" err="1"/>
              <a:t>dohodě</a:t>
            </a:r>
            <a:r>
              <a:rPr lang="de-DE" sz="2400" dirty="0"/>
              <a:t> </a:t>
            </a:r>
            <a:r>
              <a:rPr lang="de-DE" sz="2400" dirty="0" err="1" smtClean="0"/>
              <a:t>individuální</a:t>
            </a:r>
            <a:r>
              <a:rPr lang="de-DE" sz="2400" dirty="0" smtClean="0"/>
              <a:t> </a:t>
            </a:r>
            <a:r>
              <a:rPr lang="de-DE" sz="2400" dirty="0" err="1" smtClean="0"/>
              <a:t>smluvní</a:t>
            </a:r>
            <a:r>
              <a:rPr lang="de-DE" sz="2400" dirty="0"/>
              <a:t> </a:t>
            </a:r>
            <a:r>
              <a:rPr lang="de-DE" sz="2400" dirty="0" err="1" smtClean="0"/>
              <a:t>plat</a:t>
            </a:r>
            <a:r>
              <a:rPr lang="de-DE" sz="2400" dirty="0"/>
              <a:t>.</a:t>
            </a:r>
          </a:p>
          <a:p>
            <a:pPr marL="0" indent="0">
              <a:buNone/>
            </a:pPr>
            <a:r>
              <a:rPr lang="de-DE" sz="2400" dirty="0"/>
              <a:t/>
            </a:r>
            <a:br>
              <a:rPr lang="de-DE" sz="2400" dirty="0"/>
            </a:br>
            <a:r>
              <a:rPr lang="de-DE" sz="2400" dirty="0" err="1" smtClean="0"/>
              <a:t>Lékař</a:t>
            </a:r>
            <a:r>
              <a:rPr lang="de-DE" sz="2400" dirty="0" smtClean="0"/>
              <a:t> </a:t>
            </a:r>
            <a:r>
              <a:rPr lang="de-DE" sz="2400" dirty="0"/>
              <a:t>v </a:t>
            </a:r>
            <a:r>
              <a:rPr lang="de-DE" sz="2400" dirty="0" err="1"/>
              <a:t>přípravě</a:t>
            </a:r>
            <a:r>
              <a:rPr lang="de-DE" sz="2400" dirty="0"/>
              <a:t> na </a:t>
            </a:r>
            <a:r>
              <a:rPr lang="de-DE" sz="2400" dirty="0" err="1"/>
              <a:t>atestaci</a:t>
            </a:r>
            <a:r>
              <a:rPr lang="de-DE" sz="2400" dirty="0"/>
              <a:t> : 4700 – 6300 </a:t>
            </a:r>
            <a:r>
              <a:rPr lang="de-DE" sz="2400" dirty="0" smtClean="0"/>
              <a:t>€</a:t>
            </a:r>
            <a:endParaRPr lang="de-DE" sz="2400" dirty="0"/>
          </a:p>
          <a:p>
            <a:pPr marL="0" indent="0">
              <a:buNone/>
            </a:pPr>
            <a:r>
              <a:rPr lang="de-DE" sz="2400" dirty="0"/>
              <a:t>FA chirurgie </a:t>
            </a:r>
            <a:r>
              <a:rPr lang="de-DE" sz="2400" dirty="0" err="1"/>
              <a:t>přes</a:t>
            </a:r>
            <a:r>
              <a:rPr lang="de-DE" sz="2400" dirty="0"/>
              <a:t> </a:t>
            </a:r>
            <a:r>
              <a:rPr lang="de-DE" sz="2400" dirty="0" smtClean="0"/>
              <a:t>6500</a:t>
            </a:r>
            <a:r>
              <a:rPr lang="de-DE" sz="2400" dirty="0"/>
              <a:t> </a:t>
            </a:r>
            <a:r>
              <a:rPr lang="de-DE" sz="2400" dirty="0" smtClean="0"/>
              <a:t>€</a:t>
            </a:r>
            <a:endParaRPr lang="de-DE" sz="2400" dirty="0"/>
          </a:p>
          <a:p>
            <a:pPr marL="0" indent="0">
              <a:buNone/>
            </a:pPr>
            <a:r>
              <a:rPr lang="de-DE" sz="2400" dirty="0"/>
              <a:t>OA minim. </a:t>
            </a:r>
            <a:r>
              <a:rPr lang="de-DE" sz="2400" dirty="0" smtClean="0"/>
              <a:t>8300 €</a:t>
            </a:r>
            <a:endParaRPr lang="de-DE" sz="2400" dirty="0"/>
          </a:p>
          <a:p>
            <a:pPr marL="0" indent="0">
              <a:buNone/>
            </a:pPr>
            <a:r>
              <a:rPr lang="de-DE" sz="2400" dirty="0" err="1" smtClean="0"/>
              <a:t>Primáři</a:t>
            </a:r>
            <a:r>
              <a:rPr lang="de-DE" sz="2400" dirty="0" smtClean="0"/>
              <a:t> </a:t>
            </a:r>
            <a:r>
              <a:rPr lang="de-DE" sz="2400" dirty="0" err="1"/>
              <a:t>minimálně</a:t>
            </a:r>
            <a:r>
              <a:rPr lang="de-DE" sz="2400" dirty="0"/>
              <a:t> </a:t>
            </a:r>
            <a:r>
              <a:rPr lang="de-DE" sz="2400" dirty="0" err="1"/>
              <a:t>dvojnásobek</a:t>
            </a:r>
            <a:r>
              <a:rPr lang="de-DE" sz="2400" dirty="0" err="1" smtClean="0"/>
              <a:t>,na</a:t>
            </a:r>
            <a:r>
              <a:rPr lang="de-DE" sz="2400" dirty="0" smtClean="0"/>
              <a:t> </a:t>
            </a:r>
            <a:r>
              <a:rPr lang="de-DE" sz="2400" dirty="0" err="1" smtClean="0"/>
              <a:t>univerzitních</a:t>
            </a:r>
            <a:r>
              <a:rPr lang="de-DE" sz="2400" dirty="0" smtClean="0"/>
              <a:t> </a:t>
            </a:r>
            <a:r>
              <a:rPr lang="de-DE" sz="2400" dirty="0" err="1" smtClean="0"/>
              <a:t>klinikách</a:t>
            </a:r>
            <a:r>
              <a:rPr lang="de-DE" sz="2400" dirty="0" smtClean="0"/>
              <a:t> </a:t>
            </a:r>
          </a:p>
          <a:p>
            <a:pPr marL="0" indent="0">
              <a:buNone/>
            </a:pPr>
            <a:r>
              <a:rPr lang="de-DE" sz="2400" dirty="0" smtClean="0"/>
              <a:t>a </a:t>
            </a:r>
            <a:r>
              <a:rPr lang="de-DE" sz="2400" dirty="0" err="1" smtClean="0"/>
              <a:t>ve</a:t>
            </a:r>
            <a:r>
              <a:rPr lang="de-DE" sz="2400" dirty="0" smtClean="0"/>
              <a:t> </a:t>
            </a:r>
            <a:r>
              <a:rPr lang="de-DE" sz="2400" dirty="0" err="1" smtClean="0"/>
              <a:t>velkých</a:t>
            </a:r>
            <a:r>
              <a:rPr lang="de-DE" sz="2400" dirty="0" smtClean="0"/>
              <a:t> </a:t>
            </a:r>
            <a:r>
              <a:rPr lang="de-DE" sz="2400" dirty="0" err="1" smtClean="0"/>
              <a:t>nemocnicích</a:t>
            </a:r>
            <a:r>
              <a:rPr lang="de-DE" sz="2400" dirty="0" smtClean="0"/>
              <a:t> </a:t>
            </a:r>
            <a:r>
              <a:rPr lang="de-DE" sz="2400" dirty="0" err="1" smtClean="0"/>
              <a:t>až</a:t>
            </a:r>
            <a:r>
              <a:rPr lang="de-DE" sz="2400" dirty="0" smtClean="0"/>
              <a:t> </a:t>
            </a:r>
            <a:r>
              <a:rPr lang="de-DE" sz="2400" dirty="0" err="1" smtClean="0"/>
              <a:t>ke</a:t>
            </a:r>
            <a:r>
              <a:rPr lang="de-DE" sz="2400" dirty="0" smtClean="0"/>
              <a:t> 40 </a:t>
            </a:r>
            <a:r>
              <a:rPr lang="de-DE" sz="2400" dirty="0" err="1" smtClean="0"/>
              <a:t>tis</a:t>
            </a:r>
            <a:r>
              <a:rPr lang="de-DE" sz="2400" dirty="0" smtClean="0"/>
              <a:t>. €.</a:t>
            </a:r>
          </a:p>
        </p:txBody>
      </p:sp>
      <p:pic>
        <p:nvPicPr>
          <p:cNvPr id="4" name="Bild 3"/>
          <p:cNvPicPr>
            <a:picLocks noChangeAspect="1"/>
          </p:cNvPicPr>
          <p:nvPr/>
        </p:nvPicPr>
        <p:blipFill>
          <a:blip r:embed="rId2"/>
          <a:stretch>
            <a:fillRect/>
          </a:stretch>
        </p:blipFill>
        <p:spPr>
          <a:xfrm>
            <a:off x="8534400" y="2874805"/>
            <a:ext cx="3657600" cy="3810000"/>
          </a:xfrm>
          <a:prstGeom prst="rect">
            <a:avLst/>
          </a:prstGeom>
        </p:spPr>
      </p:pic>
    </p:spTree>
    <p:extLst>
      <p:ext uri="{BB962C8B-B14F-4D97-AF65-F5344CB8AC3E}">
        <p14:creationId xmlns:p14="http://schemas.microsoft.com/office/powerpoint/2010/main" val="225849717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xmlns="" id="{C5F49B2D-6762-3C98-6C13-55C55BE193DD}"/>
              </a:ext>
            </a:extLst>
          </p:cNvPr>
          <p:cNvSpPr>
            <a:spLocks noGrp="1"/>
          </p:cNvSpPr>
          <p:nvPr>
            <p:ph idx="1"/>
          </p:nvPr>
        </p:nvSpPr>
        <p:spPr>
          <a:xfrm>
            <a:off x="761234" y="1816003"/>
            <a:ext cx="10515600" cy="4351338"/>
          </a:xfrm>
        </p:spPr>
        <p:txBody>
          <a:bodyPr>
            <a:normAutofit/>
          </a:bodyPr>
          <a:lstStyle/>
          <a:p>
            <a:pPr marL="0" indent="0" algn="l">
              <a:buNone/>
            </a:pPr>
            <a:r>
              <a:rPr lang="cs-CZ" sz="2400" b="1" i="0" dirty="0">
                <a:solidFill>
                  <a:srgbClr val="000000"/>
                </a:solidFill>
                <a:effectLst/>
              </a:rPr>
              <a:t>Německo</a:t>
            </a:r>
            <a:r>
              <a:rPr lang="cs-CZ" sz="2400" b="0" i="0" dirty="0">
                <a:solidFill>
                  <a:srgbClr val="000000"/>
                </a:solidFill>
                <a:effectLst/>
              </a:rPr>
              <a:t> má </a:t>
            </a:r>
            <a:r>
              <a:rPr lang="cs-CZ" sz="2400" b="0" i="0" dirty="0" smtClean="0">
                <a:solidFill>
                  <a:srgbClr val="000000"/>
                </a:solidFill>
                <a:effectLst/>
              </a:rPr>
              <a:t>přibližně</a:t>
            </a:r>
            <a:r>
              <a:rPr lang="cs-CZ" sz="2400" b="0" i="0" dirty="0">
                <a:solidFill>
                  <a:srgbClr val="000000"/>
                </a:solidFill>
                <a:effectLst/>
              </a:rPr>
              <a:t> </a:t>
            </a:r>
            <a:r>
              <a:rPr lang="cs-CZ" sz="2400" b="0" i="0" dirty="0" smtClean="0">
                <a:solidFill>
                  <a:srgbClr val="000000"/>
                </a:solidFill>
                <a:effectLst/>
              </a:rPr>
              <a:t> </a:t>
            </a:r>
            <a:r>
              <a:rPr lang="cs-CZ" sz="2400" b="1" i="0" dirty="0" smtClean="0">
                <a:solidFill>
                  <a:srgbClr val="000000"/>
                </a:solidFill>
                <a:effectLst/>
              </a:rPr>
              <a:t>84.300.000</a:t>
            </a:r>
            <a:r>
              <a:rPr lang="cs-CZ" sz="2400" b="0" i="0" dirty="0">
                <a:solidFill>
                  <a:srgbClr val="000000"/>
                </a:solidFill>
                <a:effectLst/>
              </a:rPr>
              <a:t> </a:t>
            </a:r>
            <a:r>
              <a:rPr lang="cs-CZ" sz="2400" b="0" i="0" dirty="0" smtClean="0">
                <a:solidFill>
                  <a:srgbClr val="000000"/>
                </a:solidFill>
                <a:effectLst/>
              </a:rPr>
              <a:t>obyvatel.</a:t>
            </a:r>
            <a:endParaRPr lang="cs-CZ" sz="2400" b="0" i="0" dirty="0">
              <a:solidFill>
                <a:srgbClr val="000000"/>
              </a:solidFill>
              <a:effectLst/>
            </a:endParaRPr>
          </a:p>
          <a:p>
            <a:pPr marL="0" indent="0" algn="l">
              <a:buNone/>
            </a:pPr>
            <a:r>
              <a:rPr lang="cs-CZ" sz="2400" dirty="0">
                <a:solidFill>
                  <a:srgbClr val="000000"/>
                </a:solidFill>
              </a:rPr>
              <a:t>V</a:t>
            </a:r>
            <a:r>
              <a:rPr lang="cs-CZ" sz="2400" b="0" i="0" dirty="0" smtClean="0">
                <a:solidFill>
                  <a:srgbClr val="000000"/>
                </a:solidFill>
                <a:effectLst/>
              </a:rPr>
              <a:t>ýdaje </a:t>
            </a:r>
            <a:r>
              <a:rPr lang="cs-CZ" sz="2400" b="0" i="0" dirty="0">
                <a:solidFill>
                  <a:srgbClr val="000000"/>
                </a:solidFill>
                <a:effectLst/>
              </a:rPr>
              <a:t>na zdravotnictví v roce </a:t>
            </a:r>
            <a:r>
              <a:rPr lang="cs-CZ" sz="2400" b="1" i="0" dirty="0">
                <a:solidFill>
                  <a:srgbClr val="000000"/>
                </a:solidFill>
                <a:effectLst/>
              </a:rPr>
              <a:t>2020</a:t>
            </a:r>
            <a:r>
              <a:rPr lang="cs-CZ" sz="2400" b="0" i="0" dirty="0">
                <a:solidFill>
                  <a:srgbClr val="000000"/>
                </a:solidFill>
                <a:effectLst/>
              </a:rPr>
              <a:t> </a:t>
            </a:r>
            <a:endParaRPr lang="cs-CZ" sz="2400" b="0" i="0" dirty="0" smtClean="0">
              <a:solidFill>
                <a:srgbClr val="000000"/>
              </a:solidFill>
              <a:effectLst/>
            </a:endParaRPr>
          </a:p>
          <a:p>
            <a:pPr marL="0" indent="0" algn="l">
              <a:buNone/>
            </a:pPr>
            <a:r>
              <a:rPr lang="cs-CZ" sz="2400" b="0" i="0" dirty="0" smtClean="0">
                <a:solidFill>
                  <a:srgbClr val="000000"/>
                </a:solidFill>
                <a:effectLst/>
              </a:rPr>
              <a:t>se </a:t>
            </a:r>
            <a:r>
              <a:rPr lang="cs-CZ" sz="2400" b="0" i="0" dirty="0">
                <a:solidFill>
                  <a:srgbClr val="000000"/>
                </a:solidFill>
                <a:effectLst/>
              </a:rPr>
              <a:t>odhadují na </a:t>
            </a:r>
            <a:r>
              <a:rPr lang="cs-CZ" sz="2400" b="1" i="0" dirty="0" smtClean="0">
                <a:solidFill>
                  <a:srgbClr val="000000"/>
                </a:solidFill>
                <a:effectLst/>
              </a:rPr>
              <a:t>425</a:t>
            </a:r>
            <a:r>
              <a:rPr lang="cs-CZ" sz="2400" b="0" i="0" dirty="0">
                <a:solidFill>
                  <a:srgbClr val="000000"/>
                </a:solidFill>
                <a:effectLst/>
              </a:rPr>
              <a:t> miliard </a:t>
            </a:r>
            <a:r>
              <a:rPr lang="cs-CZ" sz="2400" b="0" i="0" dirty="0" smtClean="0">
                <a:solidFill>
                  <a:srgbClr val="000000"/>
                </a:solidFill>
                <a:effectLst/>
              </a:rPr>
              <a:t>€.</a:t>
            </a:r>
            <a:r>
              <a:rPr lang="cs-CZ" sz="2400" b="0" i="0" dirty="0">
                <a:solidFill>
                  <a:srgbClr val="000000"/>
                </a:solidFill>
                <a:effectLst/>
              </a:rPr>
              <a:t> </a:t>
            </a:r>
          </a:p>
          <a:p>
            <a:pPr marL="0" indent="0" algn="l">
              <a:buNone/>
            </a:pPr>
            <a:r>
              <a:rPr lang="cs-CZ" sz="2400" dirty="0">
                <a:solidFill>
                  <a:srgbClr val="000000"/>
                </a:solidFill>
              </a:rPr>
              <a:t>V</a:t>
            </a:r>
            <a:r>
              <a:rPr lang="cs-CZ" sz="2400" b="0" i="0" dirty="0" smtClean="0">
                <a:solidFill>
                  <a:srgbClr val="000000"/>
                </a:solidFill>
                <a:effectLst/>
              </a:rPr>
              <a:t> </a:t>
            </a:r>
            <a:r>
              <a:rPr lang="cs-CZ" sz="2400" b="1" i="0" dirty="0">
                <a:solidFill>
                  <a:srgbClr val="000000"/>
                </a:solidFill>
                <a:effectLst/>
              </a:rPr>
              <a:t>ČR</a:t>
            </a:r>
            <a:r>
              <a:rPr lang="cs-CZ" sz="2400" b="0" i="0" dirty="0">
                <a:solidFill>
                  <a:srgbClr val="000000"/>
                </a:solidFill>
                <a:effectLst/>
              </a:rPr>
              <a:t> to bylo 352,2 miliardy Kč </a:t>
            </a:r>
            <a:r>
              <a:rPr lang="cs-CZ" sz="2400" dirty="0" smtClean="0">
                <a:solidFill>
                  <a:srgbClr val="000000"/>
                </a:solidFill>
              </a:rPr>
              <a:t>.</a:t>
            </a:r>
          </a:p>
          <a:p>
            <a:pPr marL="0" indent="0" algn="l">
              <a:buNone/>
            </a:pPr>
            <a:r>
              <a:rPr lang="cs-CZ" sz="2400" dirty="0" smtClean="0">
                <a:solidFill>
                  <a:srgbClr val="000000"/>
                </a:solidFill>
              </a:rPr>
              <a:t>P</a:t>
            </a:r>
            <a:r>
              <a:rPr lang="cs-CZ" sz="2400" b="0" i="0" dirty="0" smtClean="0">
                <a:solidFill>
                  <a:srgbClr val="000000"/>
                </a:solidFill>
                <a:effectLst/>
              </a:rPr>
              <a:t>o </a:t>
            </a:r>
            <a:r>
              <a:rPr lang="cs-CZ" sz="2400" b="0" i="0" dirty="0">
                <a:solidFill>
                  <a:srgbClr val="000000"/>
                </a:solidFill>
                <a:effectLst/>
              </a:rPr>
              <a:t>zevrubném přepočtu i na počet </a:t>
            </a:r>
            <a:r>
              <a:rPr lang="cs-CZ" sz="2400" b="0" i="0" dirty="0" smtClean="0">
                <a:solidFill>
                  <a:srgbClr val="000000"/>
                </a:solidFill>
                <a:effectLst/>
              </a:rPr>
              <a:t>obyvatel</a:t>
            </a:r>
          </a:p>
          <a:p>
            <a:pPr marL="0" indent="0" algn="l">
              <a:buNone/>
            </a:pPr>
            <a:r>
              <a:rPr lang="cs-CZ" sz="2400" b="0" i="0" dirty="0" smtClean="0">
                <a:solidFill>
                  <a:srgbClr val="000000"/>
                </a:solidFill>
                <a:effectLst/>
              </a:rPr>
              <a:t>je </a:t>
            </a:r>
            <a:r>
              <a:rPr lang="cs-CZ" sz="2400" b="0" i="0" dirty="0">
                <a:solidFill>
                  <a:srgbClr val="000000"/>
                </a:solidFill>
                <a:effectLst/>
              </a:rPr>
              <a:t>to zhruba </a:t>
            </a:r>
            <a:r>
              <a:rPr lang="cs-CZ" sz="2400" b="1" i="0" dirty="0">
                <a:solidFill>
                  <a:srgbClr val="000000"/>
                </a:solidFill>
                <a:effectLst/>
              </a:rPr>
              <a:t>4x více než v </a:t>
            </a:r>
            <a:r>
              <a:rPr lang="cs-CZ" sz="2400" b="1" i="0" dirty="0" smtClean="0">
                <a:solidFill>
                  <a:srgbClr val="000000"/>
                </a:solidFill>
                <a:effectLst/>
              </a:rPr>
              <a:t>Čechách</a:t>
            </a:r>
            <a:r>
              <a:rPr lang="cs-CZ" sz="2400" i="0" dirty="0" smtClean="0">
                <a:solidFill>
                  <a:srgbClr val="000000"/>
                </a:solidFill>
                <a:effectLst/>
              </a:rPr>
              <a:t>.</a:t>
            </a:r>
            <a:endParaRPr lang="cs-CZ" sz="2400" b="1" i="0" dirty="0">
              <a:solidFill>
                <a:srgbClr val="000000"/>
              </a:solidFill>
              <a:effectLst/>
            </a:endParaRPr>
          </a:p>
          <a:p>
            <a:endParaRPr lang="cs-CZ" sz="2400" dirty="0">
              <a:latin typeface="Atrial"/>
            </a:endParaRPr>
          </a:p>
        </p:txBody>
      </p:sp>
      <p:pic>
        <p:nvPicPr>
          <p:cNvPr id="2" name="Bild 1"/>
          <p:cNvPicPr>
            <a:picLocks noChangeAspect="1"/>
          </p:cNvPicPr>
          <p:nvPr/>
        </p:nvPicPr>
        <p:blipFill>
          <a:blip r:embed="rId2"/>
          <a:stretch>
            <a:fillRect/>
          </a:stretch>
        </p:blipFill>
        <p:spPr>
          <a:xfrm>
            <a:off x="7052070" y="336766"/>
            <a:ext cx="5139929" cy="6432334"/>
          </a:xfrm>
          <a:prstGeom prst="rect">
            <a:avLst/>
          </a:prstGeom>
        </p:spPr>
      </p:pic>
    </p:spTree>
    <p:extLst>
      <p:ext uri="{BB962C8B-B14F-4D97-AF65-F5344CB8AC3E}">
        <p14:creationId xmlns:p14="http://schemas.microsoft.com/office/powerpoint/2010/main" val="168940225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838200" y="481094"/>
            <a:ext cx="10515600" cy="5695869"/>
          </a:xfrm>
        </p:spPr>
        <p:txBody>
          <a:bodyPr>
            <a:normAutofit fontScale="55000" lnSpcReduction="20000"/>
          </a:bodyPr>
          <a:lstStyle/>
          <a:p>
            <a:pPr marL="0" indent="0">
              <a:buNone/>
            </a:pPr>
            <a:r>
              <a:rPr lang="de-DE" sz="3400" b="1" dirty="0" err="1"/>
              <a:t>Závěry</a:t>
            </a:r>
            <a:r>
              <a:rPr lang="de-DE" sz="3400" b="1" dirty="0"/>
              <a:t>:</a:t>
            </a:r>
            <a:r>
              <a:rPr lang="de-DE" b="1" dirty="0"/>
              <a:t> </a:t>
            </a:r>
            <a:endParaRPr lang="de-DE" b="1" dirty="0" smtClean="0"/>
          </a:p>
          <a:p>
            <a:pPr marL="0" indent="0">
              <a:buNone/>
            </a:pPr>
            <a:endParaRPr lang="de-DE" dirty="0"/>
          </a:p>
          <a:p>
            <a:pPr marL="0" indent="0">
              <a:buNone/>
            </a:pPr>
            <a:r>
              <a:rPr lang="de-DE" sz="3600" b="1" dirty="0" err="1" smtClean="0"/>
              <a:t>Samostatnost</a:t>
            </a:r>
            <a:r>
              <a:rPr lang="de-DE" sz="3600" b="1" dirty="0" smtClean="0"/>
              <a:t> </a:t>
            </a:r>
            <a:r>
              <a:rPr lang="de-DE" sz="3600" dirty="0" err="1" smtClean="0"/>
              <a:t>jak</a:t>
            </a:r>
            <a:r>
              <a:rPr lang="de-DE" sz="3600" dirty="0" smtClean="0"/>
              <a:t> </a:t>
            </a:r>
            <a:r>
              <a:rPr lang="de-DE" sz="3600" dirty="0" err="1"/>
              <a:t>odborné</a:t>
            </a:r>
            <a:r>
              <a:rPr lang="de-DE" sz="3600" dirty="0"/>
              <a:t> </a:t>
            </a:r>
            <a:r>
              <a:rPr lang="de-DE" sz="3600" b="1" dirty="0" err="1"/>
              <a:t>společnosti</a:t>
            </a:r>
            <a:r>
              <a:rPr lang="de-DE" sz="3600" dirty="0"/>
              <a:t>, </a:t>
            </a:r>
            <a:r>
              <a:rPr lang="de-DE" sz="3600" dirty="0" err="1"/>
              <a:t>tak</a:t>
            </a:r>
            <a:r>
              <a:rPr lang="de-DE" sz="3600" dirty="0"/>
              <a:t> </a:t>
            </a:r>
            <a:r>
              <a:rPr lang="de-DE" sz="3600" dirty="0" err="1"/>
              <a:t>hrudní</a:t>
            </a:r>
            <a:r>
              <a:rPr lang="de-DE" sz="3600" dirty="0"/>
              <a:t> chirurgie </a:t>
            </a:r>
            <a:r>
              <a:rPr lang="de-DE" sz="3600" dirty="0" err="1"/>
              <a:t>jako</a:t>
            </a:r>
            <a:r>
              <a:rPr lang="de-DE" sz="3600" dirty="0"/>
              <a:t> </a:t>
            </a:r>
            <a:r>
              <a:rPr lang="de-DE" sz="3600" dirty="0" err="1"/>
              <a:t>samostatného</a:t>
            </a:r>
            <a:r>
              <a:rPr lang="de-DE" sz="3600" dirty="0"/>
              <a:t> </a:t>
            </a:r>
            <a:r>
              <a:rPr lang="de-DE" sz="3600" b="1" dirty="0" err="1"/>
              <a:t>atestačního</a:t>
            </a:r>
            <a:r>
              <a:rPr lang="de-DE" sz="3600" b="1" dirty="0"/>
              <a:t> </a:t>
            </a:r>
            <a:r>
              <a:rPr lang="de-DE" sz="3600" b="1" dirty="0" err="1" smtClean="0"/>
              <a:t>oboru</a:t>
            </a:r>
            <a:r>
              <a:rPr lang="de-DE" sz="3600" dirty="0"/>
              <a:t> </a:t>
            </a:r>
            <a:r>
              <a:rPr lang="de-DE" sz="3600" dirty="0" smtClean="0"/>
              <a:t>je </a:t>
            </a:r>
            <a:r>
              <a:rPr lang="de-DE" sz="3600" dirty="0" err="1" smtClean="0"/>
              <a:t>to</a:t>
            </a:r>
            <a:r>
              <a:rPr lang="de-DE" sz="3600" dirty="0" smtClean="0"/>
              <a:t> </a:t>
            </a:r>
            <a:r>
              <a:rPr lang="de-DE" sz="3600" dirty="0" err="1" smtClean="0"/>
              <a:t>hlavní</a:t>
            </a:r>
            <a:r>
              <a:rPr lang="de-DE" sz="3600" dirty="0" smtClean="0"/>
              <a:t>.</a:t>
            </a:r>
          </a:p>
          <a:p>
            <a:pPr marL="0" indent="0">
              <a:buNone/>
            </a:pPr>
            <a:endParaRPr lang="de-DE" sz="3600" dirty="0"/>
          </a:p>
          <a:p>
            <a:pPr marL="0" indent="0">
              <a:buNone/>
            </a:pPr>
            <a:r>
              <a:rPr lang="de-DE" sz="3600" dirty="0" err="1"/>
              <a:t>Všechny</a:t>
            </a:r>
            <a:r>
              <a:rPr lang="de-DE" sz="3600" dirty="0"/>
              <a:t> </a:t>
            </a:r>
            <a:r>
              <a:rPr lang="de-DE" sz="3600" dirty="0" err="1"/>
              <a:t>certifikované</a:t>
            </a:r>
            <a:r>
              <a:rPr lang="de-DE" sz="3600" dirty="0"/>
              <a:t> </a:t>
            </a:r>
            <a:r>
              <a:rPr lang="de-DE" sz="3600" dirty="0" err="1"/>
              <a:t>pracoviště</a:t>
            </a:r>
            <a:r>
              <a:rPr lang="de-DE" sz="3600" dirty="0"/>
              <a:t> </a:t>
            </a:r>
            <a:r>
              <a:rPr lang="de-DE" sz="3600" dirty="0" err="1"/>
              <a:t>jsou</a:t>
            </a:r>
            <a:r>
              <a:rPr lang="de-DE" sz="3600" dirty="0"/>
              <a:t> </a:t>
            </a:r>
            <a:r>
              <a:rPr lang="de-DE" sz="3600" dirty="0" err="1"/>
              <a:t>samostatné</a:t>
            </a:r>
            <a:r>
              <a:rPr lang="de-DE" sz="3600" dirty="0"/>
              <a:t> </a:t>
            </a:r>
            <a:r>
              <a:rPr lang="de-DE" sz="3600" dirty="0" err="1"/>
              <a:t>oddělení</a:t>
            </a:r>
            <a:r>
              <a:rPr lang="de-DE" sz="3600" dirty="0"/>
              <a:t> </a:t>
            </a:r>
            <a:r>
              <a:rPr lang="de-DE" sz="3600" dirty="0" err="1"/>
              <a:t>hrudní</a:t>
            </a:r>
            <a:r>
              <a:rPr lang="de-DE" sz="3600" dirty="0"/>
              <a:t> chirurgie, </a:t>
            </a:r>
            <a:r>
              <a:rPr lang="de-DE" sz="3600" dirty="0" err="1"/>
              <a:t>u</a:t>
            </a:r>
            <a:r>
              <a:rPr lang="de-DE" sz="3600" dirty="0"/>
              <a:t> </a:t>
            </a:r>
            <a:r>
              <a:rPr lang="de-DE" sz="3600" dirty="0" err="1"/>
              <a:t>plicních</a:t>
            </a:r>
            <a:r>
              <a:rPr lang="de-DE" sz="3600" dirty="0"/>
              <a:t> </a:t>
            </a:r>
            <a:r>
              <a:rPr lang="de-DE" sz="3600" dirty="0" err="1"/>
              <a:t>nemocnic</a:t>
            </a:r>
            <a:r>
              <a:rPr lang="de-DE" sz="3600" dirty="0"/>
              <a:t> je </a:t>
            </a:r>
            <a:r>
              <a:rPr lang="de-DE" sz="3600" b="1" dirty="0" err="1"/>
              <a:t>hrudní</a:t>
            </a:r>
            <a:r>
              <a:rPr lang="de-DE" sz="3600" b="1" dirty="0"/>
              <a:t> chirurgie </a:t>
            </a:r>
            <a:r>
              <a:rPr lang="de-DE" sz="3600" b="1" dirty="0" err="1"/>
              <a:t>přímo</a:t>
            </a:r>
            <a:r>
              <a:rPr lang="de-DE" sz="3600" b="1" dirty="0"/>
              <a:t> v </a:t>
            </a:r>
            <a:r>
              <a:rPr lang="de-DE" sz="3600" b="1" dirty="0" err="1"/>
              <a:t>exkluzivním</a:t>
            </a:r>
            <a:r>
              <a:rPr lang="de-DE" sz="3600" b="1" dirty="0"/>
              <a:t> </a:t>
            </a:r>
            <a:r>
              <a:rPr lang="de-DE" sz="3600" b="1" dirty="0" err="1"/>
              <a:t>postavení</a:t>
            </a:r>
            <a:r>
              <a:rPr lang="de-DE" sz="3600" dirty="0"/>
              <a:t>. </a:t>
            </a:r>
            <a:endParaRPr lang="de-DE" sz="3600" dirty="0" smtClean="0"/>
          </a:p>
          <a:p>
            <a:pPr marL="0" indent="0">
              <a:buNone/>
            </a:pPr>
            <a:endParaRPr lang="de-DE" sz="3600" dirty="0"/>
          </a:p>
          <a:p>
            <a:pPr marL="0" indent="0">
              <a:buNone/>
            </a:pPr>
            <a:r>
              <a:rPr lang="de-DE" sz="3600" b="1" dirty="0" err="1"/>
              <a:t>Finanční</a:t>
            </a:r>
            <a:r>
              <a:rPr lang="de-DE" sz="3600" b="1" dirty="0"/>
              <a:t> </a:t>
            </a:r>
            <a:r>
              <a:rPr lang="de-DE" sz="3600" b="1" dirty="0" err="1" smtClean="0"/>
              <a:t>možnosti</a:t>
            </a:r>
            <a:r>
              <a:rPr lang="de-DE" sz="3600" b="1" dirty="0" smtClean="0"/>
              <a:t> </a:t>
            </a:r>
            <a:r>
              <a:rPr lang="de-DE" sz="3600" b="1" dirty="0" err="1"/>
              <a:t>zdravotnického</a:t>
            </a:r>
            <a:r>
              <a:rPr lang="de-DE" sz="3600" b="1" dirty="0"/>
              <a:t> </a:t>
            </a:r>
            <a:r>
              <a:rPr lang="de-DE" sz="3600" b="1" dirty="0" err="1"/>
              <a:t>systému</a:t>
            </a:r>
            <a:r>
              <a:rPr lang="de-DE" sz="3600" b="1" dirty="0"/>
              <a:t> </a:t>
            </a:r>
            <a:r>
              <a:rPr lang="de-DE" sz="3600" dirty="0"/>
              <a:t>s </a:t>
            </a:r>
            <a:r>
              <a:rPr lang="de-DE" sz="3600" dirty="0" err="1"/>
              <a:t>optimálním</a:t>
            </a:r>
            <a:r>
              <a:rPr lang="de-DE" sz="3600" dirty="0"/>
              <a:t> </a:t>
            </a:r>
            <a:r>
              <a:rPr lang="de-DE" sz="3600" dirty="0" err="1"/>
              <a:t>nastavením</a:t>
            </a:r>
            <a:r>
              <a:rPr lang="de-DE" sz="3600" dirty="0"/>
              <a:t> </a:t>
            </a:r>
            <a:r>
              <a:rPr lang="de-DE" sz="3600" b="1" dirty="0" smtClean="0"/>
              <a:t>DRG </a:t>
            </a:r>
            <a:r>
              <a:rPr lang="de-DE" sz="3600" b="1" dirty="0" err="1"/>
              <a:t>systému</a:t>
            </a:r>
            <a:r>
              <a:rPr lang="de-DE" sz="3600" b="1" dirty="0"/>
              <a:t> </a:t>
            </a:r>
            <a:r>
              <a:rPr lang="de-DE" sz="3600" dirty="0"/>
              <a:t>( </a:t>
            </a:r>
            <a:r>
              <a:rPr lang="de-DE" sz="3600" dirty="0" err="1"/>
              <a:t>stále</a:t>
            </a:r>
            <a:r>
              <a:rPr lang="de-DE" sz="3600" dirty="0"/>
              <a:t> se </a:t>
            </a:r>
            <a:r>
              <a:rPr lang="de-DE" sz="3600" dirty="0" err="1"/>
              <a:t>vylepšuje,pořádají</a:t>
            </a:r>
            <a:r>
              <a:rPr lang="de-DE" sz="3600" dirty="0"/>
              <a:t> se </a:t>
            </a:r>
            <a:r>
              <a:rPr lang="de-DE" sz="3600" dirty="0" err="1"/>
              <a:t>kurzy</a:t>
            </a:r>
            <a:r>
              <a:rPr lang="de-DE" sz="3600" dirty="0"/>
              <a:t> pro </a:t>
            </a:r>
            <a:r>
              <a:rPr lang="de-DE" sz="3600" dirty="0" err="1"/>
              <a:t>pracovníky</a:t>
            </a:r>
            <a:r>
              <a:rPr lang="de-DE" sz="3600" dirty="0"/>
              <a:t> DRG </a:t>
            </a:r>
            <a:r>
              <a:rPr lang="de-DE" sz="3600" dirty="0" err="1"/>
              <a:t>managementu</a:t>
            </a:r>
            <a:r>
              <a:rPr lang="de-DE" sz="3600" dirty="0"/>
              <a:t> </a:t>
            </a:r>
            <a:r>
              <a:rPr lang="de-DE" sz="3600" dirty="0" err="1"/>
              <a:t>tzv</a:t>
            </a:r>
            <a:r>
              <a:rPr lang="de-DE" sz="3600" dirty="0"/>
              <a:t>. Controlling , </a:t>
            </a:r>
            <a:r>
              <a:rPr lang="de-DE" sz="3600" dirty="0" err="1"/>
              <a:t>zaškolení</a:t>
            </a:r>
            <a:r>
              <a:rPr lang="de-DE" sz="3600" dirty="0"/>
              <a:t> </a:t>
            </a:r>
            <a:r>
              <a:rPr lang="de-DE" sz="3600" dirty="0" err="1"/>
              <a:t>pracovníci</a:t>
            </a:r>
            <a:r>
              <a:rPr lang="de-DE" sz="3600" dirty="0"/>
              <a:t> </a:t>
            </a:r>
            <a:r>
              <a:rPr lang="de-DE" sz="3600" dirty="0" err="1"/>
              <a:t>jsou</a:t>
            </a:r>
            <a:r>
              <a:rPr lang="de-DE" sz="3600" dirty="0"/>
              <a:t> </a:t>
            </a:r>
            <a:r>
              <a:rPr lang="de-DE" sz="3600" dirty="0" err="1"/>
              <a:t>velice</a:t>
            </a:r>
            <a:r>
              <a:rPr lang="de-DE" sz="3600" dirty="0"/>
              <a:t> </a:t>
            </a:r>
            <a:r>
              <a:rPr lang="de-DE" sz="3600" dirty="0" err="1"/>
              <a:t>aktivní</a:t>
            </a:r>
            <a:r>
              <a:rPr lang="de-DE" sz="3600" dirty="0"/>
              <a:t> </a:t>
            </a:r>
            <a:r>
              <a:rPr lang="de-DE" sz="3600" dirty="0" smtClean="0"/>
              <a:t>).</a:t>
            </a:r>
          </a:p>
          <a:p>
            <a:pPr marL="0" indent="0">
              <a:buNone/>
            </a:pPr>
            <a:endParaRPr lang="de-DE" sz="3600" dirty="0" smtClean="0"/>
          </a:p>
          <a:p>
            <a:pPr marL="0" indent="0">
              <a:buNone/>
            </a:pPr>
            <a:r>
              <a:rPr lang="de-DE" sz="3600" b="1" dirty="0" err="1"/>
              <a:t>O</a:t>
            </a:r>
            <a:r>
              <a:rPr lang="de-DE" sz="3600" b="1" dirty="0" err="1" smtClean="0"/>
              <a:t>ddělění</a:t>
            </a:r>
            <a:r>
              <a:rPr lang="de-DE" sz="3600" b="1" dirty="0" smtClean="0"/>
              <a:t> </a:t>
            </a:r>
            <a:r>
              <a:rPr lang="de-DE" sz="3600" b="1" dirty="0" err="1"/>
              <a:t>hrudní</a:t>
            </a:r>
            <a:r>
              <a:rPr lang="de-DE" sz="3600" b="1" dirty="0"/>
              <a:t> chirurgie </a:t>
            </a:r>
            <a:r>
              <a:rPr lang="de-DE" sz="3600" b="1" dirty="0" err="1"/>
              <a:t>profitují</a:t>
            </a:r>
            <a:r>
              <a:rPr lang="de-DE" sz="3600" dirty="0"/>
              <a:t> a </a:t>
            </a:r>
            <a:r>
              <a:rPr lang="de-DE" sz="3600" dirty="0" err="1"/>
              <a:t>přinášejí</a:t>
            </a:r>
            <a:r>
              <a:rPr lang="de-DE" sz="3600" dirty="0"/>
              <a:t> </a:t>
            </a:r>
            <a:r>
              <a:rPr lang="de-DE" sz="3600" dirty="0" err="1"/>
              <a:t>nemocnici</a:t>
            </a:r>
            <a:r>
              <a:rPr lang="de-DE" sz="3600" dirty="0"/>
              <a:t> </a:t>
            </a:r>
            <a:r>
              <a:rPr lang="de-DE" sz="3600" dirty="0" err="1"/>
              <a:t>slušné</a:t>
            </a:r>
            <a:r>
              <a:rPr lang="de-DE" sz="3600" dirty="0"/>
              <a:t> </a:t>
            </a:r>
            <a:r>
              <a:rPr lang="de-DE" sz="3600" dirty="0" err="1"/>
              <a:t>peníze</a:t>
            </a:r>
            <a:r>
              <a:rPr lang="de-DE" sz="3600" dirty="0"/>
              <a:t> ( </a:t>
            </a:r>
            <a:r>
              <a:rPr lang="de-DE" sz="3600" dirty="0" err="1"/>
              <a:t>obzvlášť</a:t>
            </a:r>
            <a:r>
              <a:rPr lang="de-DE" sz="3600" dirty="0"/>
              <a:t> </a:t>
            </a:r>
            <a:r>
              <a:rPr lang="de-DE" sz="3600" b="1" dirty="0" err="1"/>
              <a:t>miniinvazivní</a:t>
            </a:r>
            <a:r>
              <a:rPr lang="de-DE" sz="3600" b="1" dirty="0"/>
              <a:t> </a:t>
            </a:r>
            <a:r>
              <a:rPr lang="de-DE" sz="3600" b="1" dirty="0" err="1"/>
              <a:t>výkony</a:t>
            </a:r>
            <a:r>
              <a:rPr lang="de-DE" sz="3600" b="1" dirty="0"/>
              <a:t>, </a:t>
            </a:r>
            <a:r>
              <a:rPr lang="de-DE" sz="3600" b="1" dirty="0" err="1"/>
              <a:t>thorakoskopie</a:t>
            </a:r>
            <a:r>
              <a:rPr lang="de-DE" sz="3600" b="1" dirty="0"/>
              <a:t> </a:t>
            </a:r>
            <a:r>
              <a:rPr lang="de-DE" sz="3600" b="1" dirty="0" err="1"/>
              <a:t>jsou</a:t>
            </a:r>
            <a:r>
              <a:rPr lang="de-DE" sz="3600" b="1" dirty="0"/>
              <a:t> </a:t>
            </a:r>
            <a:r>
              <a:rPr lang="de-DE" sz="3600" b="1" dirty="0" err="1"/>
              <a:t>velice</a:t>
            </a:r>
            <a:r>
              <a:rPr lang="de-DE" sz="3600" b="1" dirty="0"/>
              <a:t> </a:t>
            </a:r>
            <a:r>
              <a:rPr lang="de-DE" sz="3600" b="1" dirty="0" err="1"/>
              <a:t>dobře</a:t>
            </a:r>
            <a:r>
              <a:rPr lang="de-DE" sz="3600" b="1" dirty="0"/>
              <a:t> </a:t>
            </a:r>
            <a:r>
              <a:rPr lang="de-DE" sz="3600" b="1" dirty="0" err="1"/>
              <a:t>ohodnocené</a:t>
            </a:r>
            <a:r>
              <a:rPr lang="de-DE" sz="3600" dirty="0"/>
              <a:t> – </a:t>
            </a:r>
            <a:r>
              <a:rPr lang="de-DE" sz="3600" dirty="0" err="1"/>
              <a:t>ve</a:t>
            </a:r>
            <a:r>
              <a:rPr lang="de-DE" sz="3600" dirty="0"/>
              <a:t> </a:t>
            </a:r>
            <a:r>
              <a:rPr lang="de-DE" sz="3600" dirty="0" err="1"/>
              <a:t>vztahu</a:t>
            </a:r>
            <a:r>
              <a:rPr lang="de-DE" sz="3600" dirty="0"/>
              <a:t> </a:t>
            </a:r>
            <a:r>
              <a:rPr lang="de-DE" sz="3600" dirty="0" err="1"/>
              <a:t>k</a:t>
            </a:r>
            <a:r>
              <a:rPr lang="de-DE" sz="3600" dirty="0"/>
              <a:t> </a:t>
            </a:r>
            <a:r>
              <a:rPr lang="de-DE" sz="3600" dirty="0" err="1"/>
              <a:t>jiným</a:t>
            </a:r>
            <a:r>
              <a:rPr lang="de-DE" sz="3600" dirty="0"/>
              <a:t> </a:t>
            </a:r>
            <a:r>
              <a:rPr lang="de-DE" sz="3600" dirty="0" err="1"/>
              <a:t>chirurgickým</a:t>
            </a:r>
            <a:r>
              <a:rPr lang="de-DE" sz="3600" dirty="0"/>
              <a:t> </a:t>
            </a:r>
            <a:r>
              <a:rPr lang="de-DE" sz="3600" dirty="0" err="1"/>
              <a:t>odbornostem</a:t>
            </a:r>
            <a:r>
              <a:rPr lang="de-DE" sz="3600" dirty="0"/>
              <a:t>). </a:t>
            </a:r>
            <a:endParaRPr lang="de-DE" sz="3600" dirty="0" smtClean="0"/>
          </a:p>
          <a:p>
            <a:pPr marL="0" indent="0">
              <a:buNone/>
            </a:pPr>
            <a:endParaRPr lang="de-DE" sz="3600" dirty="0"/>
          </a:p>
          <a:p>
            <a:pPr marL="0" indent="0">
              <a:buNone/>
            </a:pPr>
            <a:r>
              <a:rPr lang="de-DE" sz="3600" dirty="0" err="1" smtClean="0"/>
              <a:t>Nemocnice</a:t>
            </a:r>
            <a:r>
              <a:rPr lang="de-DE" sz="3600" dirty="0"/>
              <a:t> </a:t>
            </a:r>
            <a:r>
              <a:rPr lang="de-DE" sz="3600" dirty="0" smtClean="0"/>
              <a:t>se </a:t>
            </a:r>
            <a:r>
              <a:rPr lang="de-DE" sz="3600" dirty="0" err="1" smtClean="0"/>
              <a:t>snaží</a:t>
            </a:r>
            <a:r>
              <a:rPr lang="de-DE" sz="3600" dirty="0" smtClean="0"/>
              <a:t> </a:t>
            </a:r>
            <a:r>
              <a:rPr lang="de-DE" sz="3600" dirty="0" err="1" smtClean="0"/>
              <a:t>zaměstnat</a:t>
            </a:r>
            <a:r>
              <a:rPr lang="de-DE" sz="3600" dirty="0" smtClean="0"/>
              <a:t> </a:t>
            </a:r>
            <a:r>
              <a:rPr lang="de-DE" sz="3600" dirty="0" err="1"/>
              <a:t>hrudního</a:t>
            </a:r>
            <a:r>
              <a:rPr lang="de-DE" sz="3600" dirty="0"/>
              <a:t> </a:t>
            </a:r>
            <a:r>
              <a:rPr lang="de-DE" sz="3600" dirty="0" err="1"/>
              <a:t>chirurga</a:t>
            </a:r>
            <a:r>
              <a:rPr lang="de-DE" sz="3600" dirty="0"/>
              <a:t>, </a:t>
            </a:r>
            <a:r>
              <a:rPr lang="de-DE" sz="3600" dirty="0" err="1"/>
              <a:t>větší</a:t>
            </a:r>
            <a:r>
              <a:rPr lang="de-DE" sz="3600" dirty="0"/>
              <a:t> </a:t>
            </a:r>
            <a:r>
              <a:rPr lang="de-DE" sz="3600" dirty="0" err="1"/>
              <a:t>nemocnice</a:t>
            </a:r>
            <a:r>
              <a:rPr lang="de-DE" sz="3600" dirty="0"/>
              <a:t> </a:t>
            </a:r>
            <a:r>
              <a:rPr lang="de-DE" sz="3600" dirty="0" err="1"/>
              <a:t>zakládaly</a:t>
            </a:r>
            <a:r>
              <a:rPr lang="de-DE" sz="3600" dirty="0"/>
              <a:t> </a:t>
            </a:r>
            <a:r>
              <a:rPr lang="de-DE" sz="3600" dirty="0" err="1"/>
              <a:t>oddělení</a:t>
            </a:r>
            <a:r>
              <a:rPr lang="de-DE" sz="3600" dirty="0"/>
              <a:t> </a:t>
            </a:r>
            <a:r>
              <a:rPr lang="de-DE" sz="3600" dirty="0" err="1"/>
              <a:t>hrudní</a:t>
            </a:r>
            <a:r>
              <a:rPr lang="de-DE" sz="3600" dirty="0"/>
              <a:t> chirurgie. </a:t>
            </a:r>
            <a:r>
              <a:rPr lang="de-DE" sz="3600" dirty="0" err="1"/>
              <a:t>Zde</a:t>
            </a:r>
            <a:r>
              <a:rPr lang="de-DE" sz="3600" dirty="0"/>
              <a:t> se </a:t>
            </a:r>
            <a:r>
              <a:rPr lang="de-DE" sz="3600" dirty="0" err="1"/>
              <a:t>žádné</a:t>
            </a:r>
            <a:r>
              <a:rPr lang="de-DE" sz="3600" dirty="0"/>
              <a:t> </a:t>
            </a:r>
            <a:r>
              <a:rPr lang="de-DE" sz="3600" dirty="0" err="1"/>
              <a:t>meze</a:t>
            </a:r>
            <a:r>
              <a:rPr lang="de-DE" sz="3600" dirty="0"/>
              <a:t> </a:t>
            </a:r>
            <a:r>
              <a:rPr lang="de-DE" sz="3600" dirty="0" err="1"/>
              <a:t>tvůrčí</a:t>
            </a:r>
            <a:r>
              <a:rPr lang="de-DE" sz="3600" dirty="0"/>
              <a:t> </a:t>
            </a:r>
            <a:r>
              <a:rPr lang="de-DE" sz="3600" dirty="0" err="1"/>
              <a:t>iniciativě</a:t>
            </a:r>
            <a:r>
              <a:rPr lang="de-DE" sz="3600" dirty="0"/>
              <a:t> </a:t>
            </a:r>
            <a:r>
              <a:rPr lang="de-DE" sz="3600" dirty="0" err="1" smtClean="0"/>
              <a:t>ze</a:t>
            </a:r>
            <a:r>
              <a:rPr lang="de-DE" sz="3600" dirty="0" smtClean="0"/>
              <a:t> </a:t>
            </a:r>
            <a:r>
              <a:rPr lang="de-DE" sz="3600" dirty="0" err="1" smtClean="0"/>
              <a:t>strany</a:t>
            </a:r>
            <a:r>
              <a:rPr lang="de-DE" sz="3600" dirty="0" smtClean="0"/>
              <a:t> </a:t>
            </a:r>
            <a:r>
              <a:rPr lang="de-DE" sz="3600" dirty="0" err="1" smtClean="0"/>
              <a:t>pojišťoven</a:t>
            </a:r>
            <a:r>
              <a:rPr lang="de-DE" sz="3600" dirty="0" smtClean="0"/>
              <a:t> </a:t>
            </a:r>
            <a:r>
              <a:rPr lang="de-DE" sz="3600" dirty="0" err="1" smtClean="0"/>
              <a:t>nekladly</a:t>
            </a:r>
            <a:r>
              <a:rPr lang="de-DE" sz="3600" dirty="0"/>
              <a:t>. </a:t>
            </a:r>
          </a:p>
          <a:p>
            <a:pPr marL="0" indent="0">
              <a:buNone/>
            </a:pPr>
            <a:r>
              <a:rPr lang="de-DE" sz="3600" dirty="0"/>
              <a:t/>
            </a:r>
            <a:br>
              <a:rPr lang="de-DE" sz="3600" dirty="0"/>
            </a:br>
            <a:endParaRPr lang="de-DE" sz="3600" dirty="0"/>
          </a:p>
          <a:p>
            <a:endParaRPr lang="de-DE" dirty="0"/>
          </a:p>
        </p:txBody>
      </p:sp>
    </p:spTree>
    <p:extLst>
      <p:ext uri="{BB962C8B-B14F-4D97-AF65-F5344CB8AC3E}">
        <p14:creationId xmlns:p14="http://schemas.microsoft.com/office/powerpoint/2010/main" val="211062530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838200" y="471472"/>
            <a:ext cx="10515600" cy="5705491"/>
          </a:xfrm>
        </p:spPr>
        <p:txBody>
          <a:bodyPr>
            <a:normAutofit fontScale="92500" lnSpcReduction="20000"/>
          </a:bodyPr>
          <a:lstStyle/>
          <a:p>
            <a:pPr marL="0" indent="0">
              <a:buNone/>
            </a:pPr>
            <a:r>
              <a:rPr lang="de-DE" sz="2400" dirty="0" smtClean="0"/>
              <a:t>Je </a:t>
            </a:r>
            <a:r>
              <a:rPr lang="de-DE" sz="2400" dirty="0" err="1"/>
              <a:t>relativně</a:t>
            </a:r>
            <a:r>
              <a:rPr lang="de-DE" sz="2400" dirty="0"/>
              <a:t> </a:t>
            </a:r>
            <a:r>
              <a:rPr lang="de-DE" sz="2400" dirty="0" err="1"/>
              <a:t>velká</a:t>
            </a:r>
            <a:r>
              <a:rPr lang="de-DE" sz="2400" dirty="0"/>
              <a:t> </a:t>
            </a:r>
            <a:r>
              <a:rPr lang="de-DE" sz="2400" b="1" dirty="0" err="1"/>
              <a:t>volnost</a:t>
            </a:r>
            <a:r>
              <a:rPr lang="de-DE" sz="2400" b="1" dirty="0"/>
              <a:t> v </a:t>
            </a:r>
            <a:r>
              <a:rPr lang="de-DE" sz="2400" b="1" dirty="0" err="1"/>
              <a:t>potgraduálním</a:t>
            </a:r>
            <a:r>
              <a:rPr lang="de-DE" sz="2400" b="1" dirty="0"/>
              <a:t> </a:t>
            </a:r>
            <a:r>
              <a:rPr lang="de-DE" sz="2400" b="1" dirty="0" err="1"/>
              <a:t>vzdělávání</a:t>
            </a:r>
            <a:r>
              <a:rPr lang="de-DE" sz="2400" dirty="0"/>
              <a:t>, </a:t>
            </a:r>
            <a:endParaRPr lang="de-DE" sz="2400" dirty="0" smtClean="0"/>
          </a:p>
          <a:p>
            <a:pPr marL="0" indent="0">
              <a:buNone/>
            </a:pPr>
            <a:r>
              <a:rPr lang="de-DE" sz="2400" dirty="0" smtClean="0"/>
              <a:t>v </a:t>
            </a:r>
            <a:r>
              <a:rPr lang="de-DE" sz="2400" dirty="0" err="1"/>
              <a:t>možnosti</a:t>
            </a:r>
            <a:r>
              <a:rPr lang="de-DE" sz="2400" dirty="0"/>
              <a:t> </a:t>
            </a:r>
            <a:r>
              <a:rPr lang="de-DE" sz="2400" dirty="0" err="1" smtClean="0"/>
              <a:t>různých</a:t>
            </a:r>
            <a:r>
              <a:rPr lang="de-DE" sz="2400" dirty="0" smtClean="0"/>
              <a:t> </a:t>
            </a:r>
            <a:r>
              <a:rPr lang="de-DE" sz="2400" dirty="0" err="1"/>
              <a:t>certifikátů</a:t>
            </a:r>
            <a:r>
              <a:rPr lang="de-DE" sz="2400" dirty="0"/>
              <a:t> . </a:t>
            </a:r>
            <a:r>
              <a:rPr lang="de-DE" sz="2400" dirty="0" err="1"/>
              <a:t>Pokud</a:t>
            </a:r>
            <a:r>
              <a:rPr lang="de-DE" sz="2400" dirty="0"/>
              <a:t> je v </a:t>
            </a:r>
            <a:r>
              <a:rPr lang="de-DE" sz="2400" dirty="0" err="1"/>
              <a:t>zájmu</a:t>
            </a:r>
            <a:r>
              <a:rPr lang="de-DE" sz="2400" dirty="0"/>
              <a:t> </a:t>
            </a:r>
            <a:r>
              <a:rPr lang="de-DE" sz="2400" dirty="0" err="1"/>
              <a:t>vedení</a:t>
            </a:r>
            <a:r>
              <a:rPr lang="de-DE" sz="2400" dirty="0"/>
              <a:t> (</a:t>
            </a:r>
            <a:r>
              <a:rPr lang="de-DE" sz="2400" dirty="0" err="1"/>
              <a:t>primář,ředitel</a:t>
            </a:r>
            <a:r>
              <a:rPr lang="de-DE" sz="2400" dirty="0" smtClean="0"/>
              <a:t>)</a:t>
            </a:r>
          </a:p>
          <a:p>
            <a:pPr marL="0" indent="0">
              <a:buNone/>
            </a:pPr>
            <a:r>
              <a:rPr lang="de-DE" sz="2400" dirty="0" err="1" smtClean="0"/>
              <a:t>prakticky</a:t>
            </a:r>
            <a:r>
              <a:rPr lang="de-DE" sz="2400" dirty="0" smtClean="0"/>
              <a:t> </a:t>
            </a:r>
            <a:r>
              <a:rPr lang="de-DE" sz="2400" dirty="0" err="1"/>
              <a:t>nejsou</a:t>
            </a:r>
            <a:r>
              <a:rPr lang="de-DE" sz="2400" dirty="0"/>
              <a:t> </a:t>
            </a:r>
            <a:r>
              <a:rPr lang="de-DE" sz="2400" dirty="0" err="1"/>
              <a:t>žádná</a:t>
            </a:r>
            <a:r>
              <a:rPr lang="de-DE" sz="2400" dirty="0"/>
              <a:t> </a:t>
            </a:r>
            <a:r>
              <a:rPr lang="de-DE" sz="2400" dirty="0" err="1"/>
              <a:t>omezení</a:t>
            </a:r>
            <a:r>
              <a:rPr lang="de-DE" sz="2400" dirty="0"/>
              <a:t> v </a:t>
            </a:r>
            <a:r>
              <a:rPr lang="de-DE" sz="2400" dirty="0" err="1"/>
              <a:t>možnosti</a:t>
            </a:r>
            <a:r>
              <a:rPr lang="de-DE" sz="2400" dirty="0"/>
              <a:t> </a:t>
            </a:r>
            <a:r>
              <a:rPr lang="de-DE" sz="2400" dirty="0" err="1"/>
              <a:t>vzdělávání</a:t>
            </a:r>
            <a:r>
              <a:rPr lang="de-DE" sz="2400" dirty="0" smtClean="0"/>
              <a:t>.</a:t>
            </a:r>
          </a:p>
          <a:p>
            <a:pPr marL="0" indent="0">
              <a:buNone/>
            </a:pPr>
            <a:r>
              <a:rPr lang="de-DE" sz="2400" dirty="0" smtClean="0"/>
              <a:t> </a:t>
            </a:r>
          </a:p>
          <a:p>
            <a:pPr marL="0" indent="0">
              <a:buNone/>
            </a:pPr>
            <a:r>
              <a:rPr lang="de-DE" sz="2400" dirty="0" smtClean="0"/>
              <a:t>A </a:t>
            </a:r>
            <a:r>
              <a:rPr lang="de-DE" sz="2400" dirty="0" err="1"/>
              <a:t>to</a:t>
            </a:r>
            <a:r>
              <a:rPr lang="de-DE" sz="2400" dirty="0"/>
              <a:t> i v </a:t>
            </a:r>
            <a:r>
              <a:rPr lang="de-DE" sz="2400" dirty="0" err="1"/>
              <a:t>dovednostech,které</a:t>
            </a:r>
            <a:r>
              <a:rPr lang="de-DE" sz="2400" dirty="0"/>
              <a:t> </a:t>
            </a:r>
            <a:r>
              <a:rPr lang="de-DE" sz="2400" dirty="0" err="1"/>
              <a:t>nesouvisí</a:t>
            </a:r>
            <a:r>
              <a:rPr lang="de-DE" sz="2400" dirty="0"/>
              <a:t> </a:t>
            </a:r>
            <a:r>
              <a:rPr lang="de-DE" sz="2400" dirty="0" err="1" smtClean="0"/>
              <a:t>př</a:t>
            </a:r>
            <a:r>
              <a:rPr lang="de-DE" sz="2400" dirty="0" err="1"/>
              <a:t>í</a:t>
            </a:r>
            <a:r>
              <a:rPr lang="de-DE" sz="2400" dirty="0" err="1" smtClean="0"/>
              <a:t>mo</a:t>
            </a:r>
            <a:r>
              <a:rPr lang="de-DE" sz="2400" dirty="0" smtClean="0"/>
              <a:t> s </a:t>
            </a:r>
            <a:r>
              <a:rPr lang="de-DE" sz="2400" dirty="0" err="1"/>
              <a:t>hrudní</a:t>
            </a:r>
            <a:r>
              <a:rPr lang="de-DE" sz="2400" dirty="0"/>
              <a:t> </a:t>
            </a:r>
            <a:r>
              <a:rPr lang="de-DE" sz="2400" dirty="0" err="1"/>
              <a:t>chirurgií</a:t>
            </a:r>
            <a:r>
              <a:rPr lang="de-DE" sz="2400" dirty="0"/>
              <a:t>- </a:t>
            </a:r>
            <a:endParaRPr lang="de-DE" sz="2400" dirty="0" smtClean="0"/>
          </a:p>
          <a:p>
            <a:pPr marL="0" indent="0">
              <a:buNone/>
            </a:pPr>
            <a:r>
              <a:rPr lang="de-DE" sz="2400" dirty="0" err="1" smtClean="0"/>
              <a:t>napr</a:t>
            </a:r>
            <a:r>
              <a:rPr lang="de-DE" sz="2400" dirty="0"/>
              <a:t>. </a:t>
            </a:r>
            <a:r>
              <a:rPr lang="de-DE" sz="2400" dirty="0" err="1"/>
              <a:t>b</a:t>
            </a:r>
            <a:r>
              <a:rPr lang="de-DE" sz="2400" dirty="0" err="1" smtClean="0"/>
              <a:t>ronchoskopie</a:t>
            </a:r>
            <a:r>
              <a:rPr lang="de-DE" sz="2400" dirty="0"/>
              <a:t>, </a:t>
            </a:r>
            <a:r>
              <a:rPr lang="de-DE" sz="2400" dirty="0" err="1"/>
              <a:t>ultrazvuk</a:t>
            </a:r>
            <a:r>
              <a:rPr lang="de-DE" sz="2400" dirty="0" smtClean="0"/>
              <a:t>, </a:t>
            </a:r>
            <a:r>
              <a:rPr lang="de-DE" sz="2400" dirty="0" err="1" smtClean="0"/>
              <a:t>invazivní</a:t>
            </a:r>
            <a:r>
              <a:rPr lang="de-DE" sz="2400" dirty="0" smtClean="0"/>
              <a:t> </a:t>
            </a:r>
            <a:r>
              <a:rPr lang="de-DE" sz="2400" dirty="0" err="1" smtClean="0"/>
              <a:t>dianostika</a:t>
            </a:r>
            <a:endParaRPr lang="de-DE" sz="2400" dirty="0" smtClean="0"/>
          </a:p>
          <a:p>
            <a:pPr marL="0" indent="0">
              <a:buNone/>
            </a:pPr>
            <a:r>
              <a:rPr lang="de-DE" sz="2400" dirty="0" smtClean="0"/>
              <a:t>- </a:t>
            </a:r>
            <a:r>
              <a:rPr lang="de-DE" sz="2400" dirty="0" err="1"/>
              <a:t>např</a:t>
            </a:r>
            <a:r>
              <a:rPr lang="de-DE" sz="2400" dirty="0"/>
              <a:t>. </a:t>
            </a:r>
            <a:r>
              <a:rPr lang="de-DE" sz="2400" dirty="0" err="1"/>
              <a:t>punkce</a:t>
            </a:r>
            <a:r>
              <a:rPr lang="de-DE" sz="2400" dirty="0"/>
              <a:t> </a:t>
            </a:r>
            <a:r>
              <a:rPr lang="de-DE" sz="2400" dirty="0" err="1"/>
              <a:t>pod</a:t>
            </a:r>
            <a:r>
              <a:rPr lang="de-DE" sz="2400" dirty="0"/>
              <a:t> CT , RFA . </a:t>
            </a:r>
          </a:p>
          <a:p>
            <a:pPr marL="0" indent="0">
              <a:buNone/>
            </a:pPr>
            <a:endParaRPr lang="de-DE" sz="2400" dirty="0" smtClean="0"/>
          </a:p>
          <a:p>
            <a:pPr marL="0" indent="0">
              <a:buNone/>
            </a:pPr>
            <a:r>
              <a:rPr lang="de-DE" sz="2400" dirty="0" err="1" smtClean="0"/>
              <a:t>Mladí</a:t>
            </a:r>
            <a:r>
              <a:rPr lang="de-DE" sz="2400" dirty="0" smtClean="0"/>
              <a:t> </a:t>
            </a:r>
            <a:r>
              <a:rPr lang="de-DE" sz="2400" dirty="0" err="1"/>
              <a:t>lékaři</a:t>
            </a:r>
            <a:r>
              <a:rPr lang="de-DE" sz="2400" dirty="0"/>
              <a:t> se </a:t>
            </a:r>
            <a:r>
              <a:rPr lang="de-DE" sz="2400" dirty="0" err="1"/>
              <a:t>dostanou</a:t>
            </a:r>
            <a:r>
              <a:rPr lang="de-DE" sz="2400" dirty="0"/>
              <a:t> </a:t>
            </a:r>
            <a:r>
              <a:rPr lang="de-DE" sz="2400" dirty="0" err="1"/>
              <a:t>k</a:t>
            </a:r>
            <a:r>
              <a:rPr lang="de-DE" sz="2400" dirty="0"/>
              <a:t> </a:t>
            </a:r>
            <a:r>
              <a:rPr lang="de-DE" sz="2400" dirty="0" err="1"/>
              <a:t>operativě</a:t>
            </a:r>
            <a:r>
              <a:rPr lang="de-DE" sz="2400" dirty="0"/>
              <a:t>, </a:t>
            </a:r>
            <a:endParaRPr lang="de-DE" sz="2400" dirty="0" smtClean="0"/>
          </a:p>
          <a:p>
            <a:pPr marL="0" indent="0">
              <a:buNone/>
            </a:pPr>
            <a:r>
              <a:rPr lang="de-DE" sz="2400" dirty="0" err="1" smtClean="0"/>
              <a:t>hlavně</a:t>
            </a:r>
            <a:r>
              <a:rPr lang="de-DE" sz="2400" dirty="0" smtClean="0"/>
              <a:t> </a:t>
            </a:r>
            <a:r>
              <a:rPr lang="de-DE" sz="2400" dirty="0" err="1"/>
              <a:t>když</a:t>
            </a:r>
            <a:r>
              <a:rPr lang="de-DE" sz="2400" dirty="0"/>
              <a:t> </a:t>
            </a:r>
            <a:r>
              <a:rPr lang="de-DE" sz="2400" dirty="0" err="1"/>
              <a:t>jsou</a:t>
            </a:r>
            <a:r>
              <a:rPr lang="de-DE" sz="2400" dirty="0"/>
              <a:t> v </a:t>
            </a:r>
            <a:r>
              <a:rPr lang="de-DE" sz="2400" dirty="0" err="1"/>
              <a:t>přípravě</a:t>
            </a:r>
            <a:r>
              <a:rPr lang="de-DE" sz="2400" dirty="0"/>
              <a:t> </a:t>
            </a:r>
            <a:r>
              <a:rPr lang="de-DE" sz="2400" dirty="0" smtClean="0"/>
              <a:t>na </a:t>
            </a:r>
            <a:r>
              <a:rPr lang="de-DE" sz="2400" dirty="0" err="1" smtClean="0"/>
              <a:t>atestaci</a:t>
            </a:r>
            <a:r>
              <a:rPr lang="de-DE" sz="2400" dirty="0"/>
              <a:t>, </a:t>
            </a:r>
            <a:endParaRPr lang="de-DE" sz="2400" dirty="0" smtClean="0"/>
          </a:p>
          <a:p>
            <a:pPr marL="0" indent="0">
              <a:buNone/>
            </a:pPr>
            <a:r>
              <a:rPr lang="de-DE" sz="2400" b="1" dirty="0" err="1" smtClean="0"/>
              <a:t>dodržují</a:t>
            </a:r>
            <a:r>
              <a:rPr lang="de-DE" sz="2400" b="1" dirty="0" smtClean="0"/>
              <a:t> </a:t>
            </a:r>
            <a:r>
              <a:rPr lang="de-DE" sz="2400" b="1" dirty="0"/>
              <a:t>se </a:t>
            </a:r>
            <a:r>
              <a:rPr lang="de-DE" sz="2400" b="1" dirty="0" err="1"/>
              <a:t>počty</a:t>
            </a:r>
            <a:r>
              <a:rPr lang="de-DE" sz="2400" b="1" dirty="0"/>
              <a:t> </a:t>
            </a:r>
            <a:r>
              <a:rPr lang="de-DE" sz="2400" b="1" dirty="0" err="1"/>
              <a:t>předepsaných</a:t>
            </a:r>
            <a:r>
              <a:rPr lang="de-DE" sz="2400" b="1" dirty="0"/>
              <a:t> </a:t>
            </a:r>
            <a:r>
              <a:rPr lang="de-DE" sz="2400" b="1" dirty="0" err="1"/>
              <a:t>výkonů</a:t>
            </a:r>
            <a:r>
              <a:rPr lang="de-DE" sz="2400" b="1" dirty="0"/>
              <a:t> v </a:t>
            </a:r>
            <a:r>
              <a:rPr lang="de-DE" sz="2400" b="1" dirty="0" err="1"/>
              <a:t>logbooku</a:t>
            </a:r>
            <a:r>
              <a:rPr lang="de-DE" sz="2400" dirty="0"/>
              <a:t>. </a:t>
            </a:r>
          </a:p>
          <a:p>
            <a:pPr marL="0" indent="0">
              <a:buNone/>
            </a:pPr>
            <a:r>
              <a:rPr lang="de-DE" sz="2400" dirty="0"/>
              <a:t/>
            </a:r>
            <a:br>
              <a:rPr lang="de-DE" sz="2400" dirty="0"/>
            </a:br>
            <a:endParaRPr lang="de-DE" sz="2400" dirty="0"/>
          </a:p>
          <a:p>
            <a:pPr marL="0" indent="0">
              <a:buNone/>
            </a:pPr>
            <a:r>
              <a:rPr lang="de-DE" dirty="0" smtClean="0"/>
              <a:t>. </a:t>
            </a:r>
            <a:endParaRPr lang="de-DE" dirty="0"/>
          </a:p>
          <a:p>
            <a:pPr marL="0" indent="0">
              <a:buNone/>
            </a:pPr>
            <a:r>
              <a:rPr lang="de-DE" dirty="0"/>
              <a:t/>
            </a:r>
            <a:br>
              <a:rPr lang="de-DE" dirty="0"/>
            </a:br>
            <a:endParaRPr lang="de-DE" dirty="0">
              <a:effectLst/>
            </a:endParaRPr>
          </a:p>
        </p:txBody>
      </p:sp>
      <p:pic>
        <p:nvPicPr>
          <p:cNvPr id="2" name="Bild 1"/>
          <p:cNvPicPr>
            <a:picLocks noChangeAspect="1"/>
          </p:cNvPicPr>
          <p:nvPr/>
        </p:nvPicPr>
        <p:blipFill>
          <a:blip r:embed="rId2"/>
          <a:stretch>
            <a:fillRect/>
          </a:stretch>
        </p:blipFill>
        <p:spPr>
          <a:xfrm>
            <a:off x="7976031" y="1807931"/>
            <a:ext cx="3873500" cy="4860037"/>
          </a:xfrm>
          <a:prstGeom prst="rect">
            <a:avLst/>
          </a:prstGeom>
        </p:spPr>
      </p:pic>
    </p:spTree>
    <p:extLst>
      <p:ext uri="{BB962C8B-B14F-4D97-AF65-F5344CB8AC3E}">
        <p14:creationId xmlns:p14="http://schemas.microsoft.com/office/powerpoint/2010/main" val="375175448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838200" y="740885"/>
            <a:ext cx="10515600" cy="5436078"/>
          </a:xfrm>
        </p:spPr>
        <p:txBody>
          <a:bodyPr>
            <a:normAutofit lnSpcReduction="10000"/>
          </a:bodyPr>
          <a:lstStyle/>
          <a:p>
            <a:pPr marL="0" indent="0">
              <a:buNone/>
            </a:pPr>
            <a:r>
              <a:rPr lang="de-DE" sz="2400" b="1" dirty="0"/>
              <a:t>Negativa</a:t>
            </a:r>
            <a:r>
              <a:rPr lang="de-DE" sz="2400" b="1" dirty="0" smtClean="0"/>
              <a:t>:</a:t>
            </a:r>
          </a:p>
          <a:p>
            <a:pPr marL="0" indent="0">
              <a:buNone/>
            </a:pPr>
            <a:endParaRPr lang="de-DE" sz="2400" dirty="0"/>
          </a:p>
          <a:p>
            <a:r>
              <a:rPr lang="de-DE" sz="2400" dirty="0" err="1"/>
              <a:t>přílišný</a:t>
            </a:r>
            <a:r>
              <a:rPr lang="de-DE" sz="2400" dirty="0"/>
              <a:t> </a:t>
            </a:r>
            <a:r>
              <a:rPr lang="de-DE" sz="2400" dirty="0" err="1"/>
              <a:t>důraz</a:t>
            </a:r>
            <a:r>
              <a:rPr lang="de-DE" sz="2400" dirty="0"/>
              <a:t> na </a:t>
            </a:r>
            <a:r>
              <a:rPr lang="de-DE" sz="2400" dirty="0" err="1"/>
              <a:t>technokratický</a:t>
            </a:r>
            <a:r>
              <a:rPr lang="de-DE" sz="2400" dirty="0"/>
              <a:t> </a:t>
            </a:r>
            <a:r>
              <a:rPr lang="de-DE" sz="2400" dirty="0" err="1"/>
              <a:t>způsob</a:t>
            </a:r>
            <a:r>
              <a:rPr lang="de-DE" sz="2400" dirty="0"/>
              <a:t> </a:t>
            </a:r>
            <a:r>
              <a:rPr lang="de-DE" sz="2400" dirty="0" err="1"/>
              <a:t>řešení</a:t>
            </a:r>
            <a:r>
              <a:rPr lang="de-DE" sz="2400" dirty="0"/>
              <a:t> </a:t>
            </a:r>
            <a:r>
              <a:rPr lang="de-DE" sz="2400" dirty="0" err="1" smtClean="0"/>
              <a:t>problémů</a:t>
            </a:r>
            <a:endParaRPr lang="de-DE" sz="2400" dirty="0" smtClean="0"/>
          </a:p>
          <a:p>
            <a:pPr marL="0" indent="0">
              <a:buNone/>
            </a:pPr>
            <a:endParaRPr lang="de-DE" sz="2400" dirty="0"/>
          </a:p>
          <a:p>
            <a:r>
              <a:rPr lang="de-DE" sz="2400" dirty="0"/>
              <a:t>v praxi se </a:t>
            </a:r>
            <a:r>
              <a:rPr lang="de-DE" sz="2400" dirty="0" err="1"/>
              <a:t>málo</a:t>
            </a:r>
            <a:r>
              <a:rPr lang="de-DE" sz="2400"/>
              <a:t> </a:t>
            </a:r>
            <a:r>
              <a:rPr lang="de-DE" sz="2400" smtClean="0"/>
              <a:t>šetří</a:t>
            </a:r>
            <a:r>
              <a:rPr lang="de-DE" sz="2400" dirty="0" smtClean="0"/>
              <a:t> </a:t>
            </a:r>
            <a:endParaRPr lang="de-DE" sz="2400" dirty="0"/>
          </a:p>
          <a:p>
            <a:pPr marL="0" indent="0">
              <a:buNone/>
            </a:pPr>
            <a:endParaRPr lang="de-DE" sz="2400" dirty="0"/>
          </a:p>
          <a:p>
            <a:r>
              <a:rPr lang="de-DE" sz="2400" dirty="0" err="1"/>
              <a:t>naopak</a:t>
            </a:r>
            <a:r>
              <a:rPr lang="de-DE" sz="2400" dirty="0"/>
              <a:t> </a:t>
            </a:r>
            <a:r>
              <a:rPr lang="de-DE" sz="2400" dirty="0" err="1"/>
              <a:t>vedení</a:t>
            </a:r>
            <a:r>
              <a:rPr lang="de-DE" sz="2400" dirty="0"/>
              <a:t> </a:t>
            </a:r>
            <a:r>
              <a:rPr lang="de-DE" sz="2400" dirty="0" err="1"/>
              <a:t>nemocnic</a:t>
            </a:r>
            <a:r>
              <a:rPr lang="de-DE" sz="2400" dirty="0"/>
              <a:t> </a:t>
            </a:r>
            <a:r>
              <a:rPr lang="de-DE" sz="2400" dirty="0" err="1"/>
              <a:t>zavádí</a:t>
            </a:r>
            <a:r>
              <a:rPr lang="de-DE" sz="2400" dirty="0"/>
              <a:t> </a:t>
            </a:r>
            <a:r>
              <a:rPr lang="de-DE" sz="2400" dirty="0" err="1"/>
              <a:t>ve</a:t>
            </a:r>
            <a:r>
              <a:rPr lang="de-DE" sz="2400" dirty="0"/>
              <a:t> </a:t>
            </a:r>
            <a:r>
              <a:rPr lang="de-DE" sz="2400" dirty="0" err="1"/>
              <a:t>snaze</a:t>
            </a:r>
            <a:r>
              <a:rPr lang="de-DE" sz="2400" dirty="0"/>
              <a:t> </a:t>
            </a:r>
            <a:r>
              <a:rPr lang="de-DE" sz="2400" dirty="0" err="1"/>
              <a:t>ušetřit</a:t>
            </a:r>
            <a:r>
              <a:rPr lang="de-DE" sz="2400" dirty="0"/>
              <a:t> </a:t>
            </a:r>
            <a:r>
              <a:rPr lang="de-DE" sz="2400" dirty="0" err="1"/>
              <a:t>nové</a:t>
            </a:r>
            <a:r>
              <a:rPr lang="de-DE" sz="2400" dirty="0"/>
              <a:t> trendy </a:t>
            </a:r>
            <a:endParaRPr lang="de-DE" sz="2400" dirty="0" smtClean="0"/>
          </a:p>
          <a:p>
            <a:pPr marL="0" indent="0">
              <a:buNone/>
            </a:pPr>
            <a:r>
              <a:rPr lang="de-DE" sz="2400" dirty="0"/>
              <a:t> </a:t>
            </a:r>
            <a:r>
              <a:rPr lang="de-DE" sz="2400" dirty="0" smtClean="0"/>
              <a:t>  </a:t>
            </a:r>
            <a:r>
              <a:rPr lang="de-DE" sz="2400" dirty="0" err="1" smtClean="0"/>
              <a:t>nerespektující</a:t>
            </a:r>
            <a:r>
              <a:rPr lang="de-DE" sz="2400" dirty="0" smtClean="0"/>
              <a:t> </a:t>
            </a:r>
            <a:r>
              <a:rPr lang="de-DE" sz="2400" dirty="0" err="1"/>
              <a:t>lidské</a:t>
            </a:r>
            <a:r>
              <a:rPr lang="de-DE" sz="2400" dirty="0"/>
              <a:t> </a:t>
            </a:r>
            <a:r>
              <a:rPr lang="de-DE" sz="2400" dirty="0" err="1"/>
              <a:t>zdroje</a:t>
            </a:r>
            <a:r>
              <a:rPr lang="de-DE" sz="2400" dirty="0" err="1" smtClean="0"/>
              <a:t>,jejich</a:t>
            </a:r>
            <a:r>
              <a:rPr lang="de-DE" sz="2400" dirty="0" smtClean="0"/>
              <a:t> </a:t>
            </a:r>
            <a:r>
              <a:rPr lang="de-DE" sz="2400" dirty="0" err="1"/>
              <a:t>kvalitu</a:t>
            </a:r>
            <a:r>
              <a:rPr lang="de-DE" sz="2400" dirty="0"/>
              <a:t>, </a:t>
            </a:r>
            <a:r>
              <a:rPr lang="de-DE" sz="2400" dirty="0" err="1"/>
              <a:t>zkušenosti</a:t>
            </a:r>
            <a:r>
              <a:rPr lang="de-DE" sz="2400" dirty="0"/>
              <a:t> ( </a:t>
            </a:r>
            <a:r>
              <a:rPr lang="de-DE" sz="2400" dirty="0" err="1"/>
              <a:t>sekretářky</a:t>
            </a:r>
            <a:r>
              <a:rPr lang="de-DE" sz="2400" dirty="0"/>
              <a:t>) </a:t>
            </a:r>
            <a:endParaRPr lang="de-DE" sz="2400" dirty="0" smtClean="0"/>
          </a:p>
          <a:p>
            <a:pPr marL="0" indent="0">
              <a:buNone/>
            </a:pPr>
            <a:endParaRPr lang="de-DE" sz="2400" dirty="0"/>
          </a:p>
          <a:p>
            <a:r>
              <a:rPr lang="de-DE" sz="2400" dirty="0" err="1"/>
              <a:t>velká</a:t>
            </a:r>
            <a:r>
              <a:rPr lang="de-DE" sz="2400" dirty="0"/>
              <a:t> </a:t>
            </a:r>
            <a:r>
              <a:rPr lang="de-DE" sz="2400" dirty="0" err="1"/>
              <a:t>fluktuace</a:t>
            </a:r>
            <a:r>
              <a:rPr lang="de-DE" sz="2400" dirty="0"/>
              <a:t> </a:t>
            </a:r>
            <a:r>
              <a:rPr lang="de-DE" sz="2400" dirty="0" err="1"/>
              <a:t>lékařů</a:t>
            </a:r>
            <a:r>
              <a:rPr lang="de-DE" sz="2400" dirty="0"/>
              <a:t>, </a:t>
            </a:r>
            <a:r>
              <a:rPr lang="de-DE" sz="2400" dirty="0" err="1"/>
              <a:t>nedostatek</a:t>
            </a:r>
            <a:r>
              <a:rPr lang="de-DE" sz="2400" dirty="0"/>
              <a:t> </a:t>
            </a:r>
            <a:r>
              <a:rPr lang="de-DE" sz="2400" dirty="0" err="1"/>
              <a:t>atestovaných</a:t>
            </a:r>
            <a:r>
              <a:rPr lang="de-DE" sz="2400" dirty="0"/>
              <a:t> </a:t>
            </a:r>
            <a:r>
              <a:rPr lang="de-DE" sz="2400" dirty="0" err="1"/>
              <a:t>lékarů</a:t>
            </a:r>
            <a:r>
              <a:rPr lang="de-DE" sz="2400" dirty="0"/>
              <a:t> </a:t>
            </a:r>
            <a:endParaRPr lang="de-DE" sz="2400" dirty="0" smtClean="0"/>
          </a:p>
          <a:p>
            <a:pPr marL="0" indent="0">
              <a:buNone/>
            </a:pPr>
            <a:endParaRPr lang="de-DE" sz="2400" dirty="0"/>
          </a:p>
          <a:p>
            <a:r>
              <a:rPr lang="de-DE" sz="2400" dirty="0" err="1" smtClean="0"/>
              <a:t>přeceňování</a:t>
            </a:r>
            <a:r>
              <a:rPr lang="de-DE" sz="2400" dirty="0" smtClean="0"/>
              <a:t> </a:t>
            </a:r>
            <a:r>
              <a:rPr lang="de-DE" sz="2400" dirty="0"/>
              <a:t>PR </a:t>
            </a:r>
            <a:r>
              <a:rPr lang="de-DE" sz="2400" dirty="0" smtClean="0"/>
              <a:t>na </a:t>
            </a:r>
            <a:r>
              <a:rPr lang="de-DE" sz="2400" dirty="0" err="1" smtClean="0"/>
              <a:t>úkor</a:t>
            </a:r>
            <a:r>
              <a:rPr lang="de-DE" sz="2400" dirty="0" smtClean="0"/>
              <a:t> </a:t>
            </a:r>
            <a:r>
              <a:rPr lang="de-DE" sz="2400" dirty="0" err="1" smtClean="0"/>
              <a:t>reálné</a:t>
            </a:r>
            <a:r>
              <a:rPr lang="de-DE" sz="2400" dirty="0" smtClean="0"/>
              <a:t> </a:t>
            </a:r>
            <a:r>
              <a:rPr lang="de-DE" sz="2400" dirty="0" err="1" smtClean="0"/>
              <a:t>medicíny</a:t>
            </a:r>
            <a:r>
              <a:rPr lang="de-DE" sz="2400" dirty="0" smtClean="0"/>
              <a:t> </a:t>
            </a:r>
          </a:p>
        </p:txBody>
      </p:sp>
      <p:pic>
        <p:nvPicPr>
          <p:cNvPr id="2" name="Bild 1"/>
          <p:cNvPicPr>
            <a:picLocks noChangeAspect="1"/>
          </p:cNvPicPr>
          <p:nvPr/>
        </p:nvPicPr>
        <p:blipFill>
          <a:blip r:embed="rId2"/>
          <a:stretch>
            <a:fillRect/>
          </a:stretch>
        </p:blipFill>
        <p:spPr>
          <a:xfrm rot="3970987">
            <a:off x="8984277" y="508899"/>
            <a:ext cx="2311213" cy="1779599"/>
          </a:xfrm>
          <a:prstGeom prst="rect">
            <a:avLst/>
          </a:prstGeom>
        </p:spPr>
      </p:pic>
      <p:pic>
        <p:nvPicPr>
          <p:cNvPr id="4" name="Bild 3"/>
          <p:cNvPicPr>
            <a:picLocks noChangeAspect="1"/>
          </p:cNvPicPr>
          <p:nvPr/>
        </p:nvPicPr>
        <p:blipFill>
          <a:blip r:embed="rId3"/>
          <a:stretch>
            <a:fillRect/>
          </a:stretch>
        </p:blipFill>
        <p:spPr>
          <a:xfrm rot="5142420">
            <a:off x="8976412" y="3858377"/>
            <a:ext cx="3289300" cy="2112650"/>
          </a:xfrm>
          <a:prstGeom prst="rect">
            <a:avLst/>
          </a:prstGeom>
        </p:spPr>
      </p:pic>
    </p:spTree>
    <p:extLst>
      <p:ext uri="{BB962C8B-B14F-4D97-AF65-F5344CB8AC3E}">
        <p14:creationId xmlns:p14="http://schemas.microsoft.com/office/powerpoint/2010/main" val="88138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89137" y="6273470"/>
            <a:ext cx="6812766" cy="336766"/>
          </a:xfrm>
        </p:spPr>
        <p:txBody>
          <a:bodyPr>
            <a:noAutofit/>
          </a:bodyPr>
          <a:lstStyle/>
          <a:p>
            <a:r>
              <a:rPr lang="de-DE" sz="2800" b="1" dirty="0" err="1" smtClean="0"/>
              <a:t>Děkuji</a:t>
            </a:r>
            <a:r>
              <a:rPr lang="de-DE" sz="2800" b="1" dirty="0" smtClean="0"/>
              <a:t> </a:t>
            </a:r>
            <a:r>
              <a:rPr lang="de-DE" sz="2800" b="1" dirty="0" err="1" smtClean="0"/>
              <a:t>za</a:t>
            </a:r>
            <a:r>
              <a:rPr lang="de-DE" sz="2800" b="1" dirty="0" smtClean="0"/>
              <a:t> </a:t>
            </a:r>
            <a:r>
              <a:rPr lang="de-DE" sz="2800" b="1" dirty="0" err="1" smtClean="0"/>
              <a:t>pozornost</a:t>
            </a:r>
            <a:endParaRPr lang="de-DE" sz="2800" b="1" dirty="0"/>
          </a:p>
        </p:txBody>
      </p:sp>
      <p:pic>
        <p:nvPicPr>
          <p:cNvPr id="6" name="Inhaltsplatzhalter 5"/>
          <p:cNvPicPr>
            <a:picLocks noGrp="1" noChangeAspect="1"/>
          </p:cNvPicPr>
          <p:nvPr>
            <p:ph idx="1"/>
          </p:nvPr>
        </p:nvPicPr>
        <p:blipFill>
          <a:blip r:embed="rId2"/>
          <a:srcRect t="15338" b="15338"/>
          <a:stretch>
            <a:fillRect/>
          </a:stretch>
        </p:blipFill>
        <p:spPr>
          <a:xfrm>
            <a:off x="665163" y="661988"/>
            <a:ext cx="10515600" cy="5467350"/>
          </a:xfrm>
        </p:spPr>
      </p:pic>
    </p:spTree>
    <p:extLst>
      <p:ext uri="{BB962C8B-B14F-4D97-AF65-F5344CB8AC3E}">
        <p14:creationId xmlns:p14="http://schemas.microsoft.com/office/powerpoint/2010/main" val="17829182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06B4A177-5B4D-F7C0-53B0-D912A2D9217E}"/>
              </a:ext>
            </a:extLst>
          </p:cNvPr>
          <p:cNvSpPr>
            <a:spLocks noGrp="1"/>
          </p:cNvSpPr>
          <p:nvPr>
            <p:ph type="ctrTitle"/>
          </p:nvPr>
        </p:nvSpPr>
        <p:spPr>
          <a:xfrm>
            <a:off x="646134" y="125086"/>
            <a:ext cx="10655559" cy="5397877"/>
          </a:xfrm>
        </p:spPr>
        <p:txBody>
          <a:bodyPr>
            <a:normAutofit/>
          </a:bodyPr>
          <a:lstStyle/>
          <a:p>
            <a:pPr algn="l"/>
            <a:r>
              <a:rPr lang="cs-CZ" sz="2700" b="1" dirty="0" smtClean="0">
                <a:solidFill>
                  <a:srgbClr val="000000"/>
                </a:solidFill>
                <a:latin typeface="+mn-lt"/>
                <a:cs typeface="Arial" panose="020B0604020202020204" pitchFamily="34" charset="0"/>
              </a:rPr>
              <a:t>Historie: </a:t>
            </a:r>
            <a:r>
              <a:rPr lang="cs-CZ" sz="2700" dirty="0">
                <a:solidFill>
                  <a:srgbClr val="000000"/>
                </a:solidFill>
                <a:latin typeface="+mn-lt"/>
                <a:cs typeface="Arial" panose="020B0604020202020204" pitchFamily="34" charset="0"/>
              </a:rPr>
              <a:t/>
            </a:r>
            <a:br>
              <a:rPr lang="cs-CZ" sz="2700" dirty="0">
                <a:solidFill>
                  <a:srgbClr val="000000"/>
                </a:solidFill>
                <a:latin typeface="+mn-lt"/>
                <a:cs typeface="Arial" panose="020B0604020202020204" pitchFamily="34" charset="0"/>
              </a:rPr>
            </a:br>
            <a:r>
              <a:rPr lang="cs-CZ" sz="2400" dirty="0" err="1" smtClean="0">
                <a:solidFill>
                  <a:srgbClr val="000000"/>
                </a:solidFill>
                <a:latin typeface="+mn-lt"/>
                <a:cs typeface="Arial" panose="020B0604020202020204" pitchFamily="34" charset="0"/>
              </a:rPr>
              <a:t>Langenbeck</a:t>
            </a:r>
            <a:r>
              <a:rPr lang="cs-CZ" sz="2400" dirty="0" smtClean="0">
                <a:solidFill>
                  <a:srgbClr val="000000"/>
                </a:solidFill>
                <a:latin typeface="+mn-lt"/>
                <a:cs typeface="Arial" panose="020B0604020202020204" pitchFamily="34" charset="0"/>
              </a:rPr>
              <a:t>,</a:t>
            </a:r>
            <a:r>
              <a:rPr lang="cs-CZ" sz="2400" dirty="0">
                <a:solidFill>
                  <a:srgbClr val="000000"/>
                </a:solidFill>
                <a:latin typeface="+mn-lt"/>
                <a:cs typeface="Arial" panose="020B0604020202020204" pitchFamily="34" charset="0"/>
              </a:rPr>
              <a:t> </a:t>
            </a:r>
            <a:r>
              <a:rPr lang="cs-CZ" sz="2400" dirty="0" err="1" smtClean="0">
                <a:solidFill>
                  <a:srgbClr val="000000"/>
                </a:solidFill>
                <a:latin typeface="+mn-lt"/>
                <a:cs typeface="Arial" panose="020B0604020202020204" pitchFamily="34" charset="0"/>
              </a:rPr>
              <a:t>Killian</a:t>
            </a:r>
            <a:r>
              <a:rPr lang="cs-CZ" sz="2400" dirty="0" smtClean="0">
                <a:solidFill>
                  <a:srgbClr val="000000"/>
                </a:solidFill>
                <a:latin typeface="+mn-lt"/>
                <a:cs typeface="Arial" panose="020B0604020202020204" pitchFamily="34" charset="0"/>
              </a:rPr>
              <a:t>,</a:t>
            </a:r>
            <a:r>
              <a:rPr lang="cs-CZ" sz="2400" dirty="0">
                <a:solidFill>
                  <a:srgbClr val="000000"/>
                </a:solidFill>
                <a:cs typeface="Arial" panose="020B0604020202020204" pitchFamily="34" charset="0"/>
              </a:rPr>
              <a:t> </a:t>
            </a:r>
            <a:r>
              <a:rPr lang="cs-CZ" sz="2400" dirty="0" err="1" smtClean="0">
                <a:solidFill>
                  <a:srgbClr val="000000"/>
                </a:solidFill>
                <a:cs typeface="Arial" panose="020B0604020202020204" pitchFamily="34" charset="0"/>
              </a:rPr>
              <a:t>Mikulicz</a:t>
            </a:r>
            <a:r>
              <a:rPr lang="cs-CZ" sz="2400" dirty="0" smtClean="0">
                <a:solidFill>
                  <a:srgbClr val="000000"/>
                </a:solidFill>
                <a:cs typeface="Arial" panose="020B0604020202020204" pitchFamily="34" charset="0"/>
              </a:rPr>
              <a:t>,</a:t>
            </a:r>
            <a:r>
              <a:rPr lang="cs-CZ" sz="2400" dirty="0">
                <a:solidFill>
                  <a:srgbClr val="000000"/>
                </a:solidFill>
                <a:latin typeface="+mn-lt"/>
                <a:cs typeface="Arial" panose="020B0604020202020204" pitchFamily="34" charset="0"/>
              </a:rPr>
              <a:t/>
            </a:r>
            <a:br>
              <a:rPr lang="cs-CZ" sz="2400" dirty="0">
                <a:solidFill>
                  <a:srgbClr val="000000"/>
                </a:solidFill>
                <a:latin typeface="+mn-lt"/>
                <a:cs typeface="Arial" panose="020B0604020202020204" pitchFamily="34" charset="0"/>
              </a:rPr>
            </a:br>
            <a:r>
              <a:rPr lang="cs-CZ" sz="2400" dirty="0" err="1" smtClean="0">
                <a:solidFill>
                  <a:srgbClr val="000000"/>
                </a:solidFill>
                <a:cs typeface="Arial" panose="020B0604020202020204" pitchFamily="34" charset="0"/>
              </a:rPr>
              <a:t>Sauerbruch</a:t>
            </a:r>
            <a:r>
              <a:rPr lang="cs-CZ" sz="2400" dirty="0" smtClean="0">
                <a:solidFill>
                  <a:srgbClr val="000000"/>
                </a:solidFill>
                <a:cs typeface="Arial" panose="020B0604020202020204" pitchFamily="34" charset="0"/>
              </a:rPr>
              <a:t>, </a:t>
            </a:r>
            <a:r>
              <a:rPr lang="cs-CZ" sz="2400" dirty="0" smtClean="0">
                <a:solidFill>
                  <a:srgbClr val="000000"/>
                </a:solidFill>
                <a:latin typeface="+mn-lt"/>
                <a:cs typeface="Arial" panose="020B0604020202020204" pitchFamily="34" charset="0"/>
              </a:rPr>
              <a:t>Nissen </a:t>
            </a:r>
            <a:r>
              <a:rPr lang="cs-CZ" sz="2400" dirty="0">
                <a:solidFill>
                  <a:srgbClr val="000000"/>
                </a:solidFill>
                <a:latin typeface="+mn-lt"/>
                <a:cs typeface="Arial" panose="020B0604020202020204" pitchFamily="34" charset="0"/>
              </a:rPr>
              <a:t>(1931 první PNE) ,</a:t>
            </a:r>
            <a:br>
              <a:rPr lang="cs-CZ" sz="2400" dirty="0">
                <a:solidFill>
                  <a:srgbClr val="000000"/>
                </a:solidFill>
                <a:latin typeface="+mn-lt"/>
                <a:cs typeface="Arial" panose="020B0604020202020204" pitchFamily="34" charset="0"/>
              </a:rPr>
            </a:br>
            <a:r>
              <a:rPr lang="cs-CZ" sz="2400" dirty="0" err="1" smtClean="0">
                <a:solidFill>
                  <a:srgbClr val="000000"/>
                </a:solidFill>
                <a:latin typeface="+mn-lt"/>
                <a:cs typeface="Arial" panose="020B0604020202020204" pitchFamily="34" charset="0"/>
              </a:rPr>
              <a:t>Maaßen</a:t>
            </a:r>
            <a:r>
              <a:rPr lang="cs-CZ" sz="2400" dirty="0" smtClean="0">
                <a:solidFill>
                  <a:srgbClr val="000000"/>
                </a:solidFill>
                <a:latin typeface="+mn-lt"/>
                <a:cs typeface="Arial" panose="020B0604020202020204" pitchFamily="34" charset="0"/>
              </a:rPr>
              <a:t> </a:t>
            </a:r>
            <a:r>
              <a:rPr lang="cs-CZ" sz="2400" dirty="0">
                <a:solidFill>
                  <a:srgbClr val="000000"/>
                </a:solidFill>
                <a:latin typeface="+mn-lt"/>
                <a:cs typeface="Arial" panose="020B0604020202020204" pitchFamily="34" charset="0"/>
              </a:rPr>
              <a:t>(Essen </a:t>
            </a:r>
            <a:r>
              <a:rPr lang="cs-CZ" sz="2400" dirty="0" smtClean="0">
                <a:solidFill>
                  <a:srgbClr val="000000"/>
                </a:solidFill>
                <a:latin typeface="+mn-lt"/>
                <a:cs typeface="Arial" panose="020B0604020202020204" pitchFamily="34" charset="0"/>
              </a:rPr>
              <a:t>, 1967 </a:t>
            </a:r>
            <a:r>
              <a:rPr lang="cs-CZ" sz="2400" dirty="0" err="1" smtClean="0">
                <a:solidFill>
                  <a:srgbClr val="000000"/>
                </a:solidFill>
                <a:latin typeface="+mn-lt"/>
                <a:cs typeface="Arial" panose="020B0604020202020204" pitchFamily="34" charset="0"/>
              </a:rPr>
              <a:t>Mediastinoskopie</a:t>
            </a:r>
            <a:r>
              <a:rPr lang="cs-CZ" sz="2400" dirty="0">
                <a:solidFill>
                  <a:srgbClr val="000000"/>
                </a:solidFill>
                <a:latin typeface="+mn-lt"/>
                <a:cs typeface="Arial" panose="020B0604020202020204" pitchFamily="34" charset="0"/>
              </a:rPr>
              <a:t>)</a:t>
            </a:r>
            <a:r>
              <a:rPr lang="cs-CZ" sz="2400" dirty="0" smtClean="0">
                <a:solidFill>
                  <a:srgbClr val="000000"/>
                </a:solidFill>
                <a:latin typeface="+mn-lt"/>
                <a:cs typeface="Arial" panose="020B0604020202020204" pitchFamily="34" charset="0"/>
              </a:rPr>
              <a:t/>
            </a:r>
            <a:br>
              <a:rPr lang="cs-CZ" sz="2400" dirty="0" smtClean="0">
                <a:solidFill>
                  <a:srgbClr val="000000"/>
                </a:solidFill>
                <a:latin typeface="+mn-lt"/>
                <a:cs typeface="Arial" panose="020B0604020202020204" pitchFamily="34" charset="0"/>
              </a:rPr>
            </a:br>
            <a:r>
              <a:rPr lang="cs-CZ" sz="2400" dirty="0">
                <a:solidFill>
                  <a:srgbClr val="000000"/>
                </a:solidFill>
                <a:latin typeface="+mn-lt"/>
                <a:cs typeface="Arial" panose="020B0604020202020204" pitchFamily="34" charset="0"/>
              </a:rPr>
              <a:t/>
            </a:r>
            <a:br>
              <a:rPr lang="cs-CZ" sz="2400" dirty="0">
                <a:solidFill>
                  <a:srgbClr val="000000"/>
                </a:solidFill>
                <a:latin typeface="+mn-lt"/>
                <a:cs typeface="Arial" panose="020B0604020202020204" pitchFamily="34" charset="0"/>
              </a:rPr>
            </a:br>
            <a:r>
              <a:rPr lang="cs-CZ" sz="2400" dirty="0" smtClean="0">
                <a:effectLst/>
                <a:latin typeface="+mn-lt"/>
                <a:cs typeface="Arial" panose="020B0604020202020204" pitchFamily="34" charset="0"/>
              </a:rPr>
              <a:t/>
            </a:r>
            <a:br>
              <a:rPr lang="cs-CZ" sz="2400" dirty="0" smtClean="0">
                <a:effectLst/>
                <a:latin typeface="+mn-lt"/>
                <a:cs typeface="Arial" panose="020B0604020202020204" pitchFamily="34" charset="0"/>
              </a:rPr>
            </a:br>
            <a:r>
              <a:rPr lang="cs-CZ" sz="2400" dirty="0" smtClean="0">
                <a:effectLst/>
                <a:latin typeface="+mn-lt"/>
                <a:cs typeface="Arial" panose="020B0604020202020204" pitchFamily="34" charset="0"/>
              </a:rPr>
              <a:t>V </a:t>
            </a:r>
            <a:r>
              <a:rPr lang="cs-CZ" sz="2400" dirty="0">
                <a:effectLst/>
                <a:latin typeface="+mn-lt"/>
                <a:cs typeface="Arial" panose="020B0604020202020204" pitchFamily="34" charset="0"/>
              </a:rPr>
              <a:t>Německu se hrudní chirurgie tradičně </a:t>
            </a:r>
            <a:r>
              <a:rPr lang="cs-CZ" sz="2400" dirty="0" smtClean="0">
                <a:effectLst/>
                <a:latin typeface="+mn-lt"/>
                <a:cs typeface="Arial" panose="020B0604020202020204" pitchFamily="34" charset="0"/>
              </a:rPr>
              <a:t>prováděla </a:t>
            </a:r>
            <a:br>
              <a:rPr lang="cs-CZ" sz="2400" dirty="0" smtClean="0">
                <a:effectLst/>
                <a:latin typeface="+mn-lt"/>
                <a:cs typeface="Arial" panose="020B0604020202020204" pitchFamily="34" charset="0"/>
              </a:rPr>
            </a:br>
            <a:r>
              <a:rPr lang="cs-CZ" sz="2400" dirty="0" smtClean="0">
                <a:effectLst/>
                <a:latin typeface="+mn-lt"/>
                <a:cs typeface="Arial" panose="020B0604020202020204" pitchFamily="34" charset="0"/>
              </a:rPr>
              <a:t>v </a:t>
            </a:r>
            <a:r>
              <a:rPr lang="cs-CZ" sz="2400" dirty="0">
                <a:effectLst/>
                <a:latin typeface="+mn-lt"/>
                <a:cs typeface="Arial" panose="020B0604020202020204" pitchFamily="34" charset="0"/>
              </a:rPr>
              <a:t>plicních </a:t>
            </a:r>
            <a:r>
              <a:rPr lang="cs-CZ" sz="2400" dirty="0" smtClean="0">
                <a:effectLst/>
                <a:latin typeface="+mn-lt"/>
                <a:cs typeface="Arial" panose="020B0604020202020204" pitchFamily="34" charset="0"/>
              </a:rPr>
              <a:t>centrech</a:t>
            </a:r>
            <a:r>
              <a:rPr lang="cs-CZ" sz="2400" dirty="0" smtClean="0">
                <a:latin typeface="+mn-lt"/>
                <a:cs typeface="Arial" panose="020B0604020202020204" pitchFamily="34" charset="0"/>
              </a:rPr>
              <a:t>-</a:t>
            </a:r>
            <a:r>
              <a:rPr lang="cs-CZ" sz="2400" dirty="0" smtClean="0">
                <a:effectLst/>
                <a:latin typeface="+mn-lt"/>
                <a:cs typeface="Arial" panose="020B0604020202020204" pitchFamily="34" charset="0"/>
              </a:rPr>
              <a:t> </a:t>
            </a:r>
            <a:r>
              <a:rPr lang="cs-CZ" sz="2400" b="1" dirty="0" err="1" smtClean="0">
                <a:effectLst/>
                <a:latin typeface="+mn-lt"/>
                <a:cs typeface="Arial" panose="020B0604020202020204" pitchFamily="34" charset="0"/>
              </a:rPr>
              <a:t>Lungenkliniken</a:t>
            </a:r>
            <a:r>
              <a:rPr lang="cs-CZ" sz="2400" dirty="0" smtClean="0">
                <a:effectLst/>
                <a:latin typeface="+mn-lt"/>
                <a:cs typeface="Arial" panose="020B0604020202020204" pitchFamily="34" charset="0"/>
              </a:rPr>
              <a:t>, </a:t>
            </a:r>
            <a:br>
              <a:rPr lang="cs-CZ" sz="2400" dirty="0" smtClean="0">
                <a:effectLst/>
                <a:latin typeface="+mn-lt"/>
                <a:cs typeface="Arial" panose="020B0604020202020204" pitchFamily="34" charset="0"/>
              </a:rPr>
            </a:br>
            <a:r>
              <a:rPr lang="cs-CZ" sz="2400" dirty="0" smtClean="0">
                <a:effectLst/>
                <a:latin typeface="+mn-lt"/>
                <a:cs typeface="Arial" panose="020B0604020202020204" pitchFamily="34" charset="0"/>
              </a:rPr>
              <a:t>prvními </a:t>
            </a:r>
            <a:r>
              <a:rPr lang="cs-CZ" sz="2400" dirty="0">
                <a:effectLst/>
                <a:latin typeface="+mn-lt"/>
                <a:cs typeface="Arial" panose="020B0604020202020204" pitchFamily="34" charset="0"/>
              </a:rPr>
              <a:t>operatéři </a:t>
            </a:r>
            <a:r>
              <a:rPr lang="cs-CZ" sz="2400" dirty="0" smtClean="0">
                <a:effectLst/>
                <a:latin typeface="+mn-lt"/>
                <a:cs typeface="Arial" panose="020B0604020202020204" pitchFamily="34" charset="0"/>
              </a:rPr>
              <a:t>byli </a:t>
            </a:r>
            <a:r>
              <a:rPr lang="cs-CZ" sz="2400" dirty="0" smtClean="0">
                <a:latin typeface="+mn-lt"/>
                <a:cs typeface="Arial" panose="020B0604020202020204" pitchFamily="34" charset="0"/>
              </a:rPr>
              <a:t>často </a:t>
            </a:r>
            <a:r>
              <a:rPr lang="cs-CZ" sz="2400" dirty="0" smtClean="0">
                <a:effectLst/>
                <a:latin typeface="+mn-lt"/>
                <a:cs typeface="Arial" panose="020B0604020202020204" pitchFamily="34" charset="0"/>
              </a:rPr>
              <a:t>pneumologové</a:t>
            </a:r>
            <a:r>
              <a:rPr lang="cs-CZ" sz="2400" dirty="0">
                <a:effectLst/>
                <a:latin typeface="+mn-lt"/>
                <a:cs typeface="Arial" panose="020B0604020202020204" pitchFamily="34" charset="0"/>
              </a:rPr>
              <a:t>. </a:t>
            </a:r>
            <a:r>
              <a:rPr lang="cs-CZ" sz="2400" dirty="0" smtClean="0">
                <a:effectLst/>
                <a:latin typeface="+mn-lt"/>
                <a:cs typeface="Arial" panose="020B0604020202020204" pitchFamily="34" charset="0"/>
              </a:rPr>
              <a:t/>
            </a:r>
            <a:br>
              <a:rPr lang="cs-CZ" sz="2400" dirty="0" smtClean="0">
                <a:effectLst/>
                <a:latin typeface="+mn-lt"/>
                <a:cs typeface="Arial" panose="020B0604020202020204" pitchFamily="34" charset="0"/>
              </a:rPr>
            </a:br>
            <a:r>
              <a:rPr lang="cs-CZ" sz="2400" b="1" dirty="0" smtClean="0">
                <a:effectLst/>
                <a:latin typeface="+mn-lt"/>
                <a:cs typeface="Arial" panose="020B0604020202020204" pitchFamily="34" charset="0"/>
              </a:rPr>
              <a:t>V </a:t>
            </a:r>
            <a:r>
              <a:rPr lang="cs-CZ" sz="2400" b="1" dirty="0" smtClean="0">
                <a:latin typeface="+mn-lt"/>
                <a:cs typeface="Arial" panose="020B0604020202020204" pitchFamily="34" charset="0"/>
              </a:rPr>
              <a:t>60. letech dochází k „ výměně “ </a:t>
            </a:r>
            <a:r>
              <a:rPr lang="cs-CZ" sz="2400" dirty="0" smtClean="0">
                <a:latin typeface="+mn-lt"/>
                <a:cs typeface="Arial" panose="020B0604020202020204" pitchFamily="34" charset="0"/>
              </a:rPr>
              <a:t>,</a:t>
            </a:r>
            <a:br>
              <a:rPr lang="cs-CZ" sz="2400" dirty="0" smtClean="0">
                <a:latin typeface="+mn-lt"/>
                <a:cs typeface="Arial" panose="020B0604020202020204" pitchFamily="34" charset="0"/>
              </a:rPr>
            </a:br>
            <a:r>
              <a:rPr lang="cs-CZ" sz="2400" dirty="0" smtClean="0">
                <a:latin typeface="+mn-lt"/>
                <a:cs typeface="Arial" panose="020B0604020202020204" pitchFamily="34" charset="0"/>
              </a:rPr>
              <a:t>operativu postupně přebírají chirurgové s hrudní specializací. </a:t>
            </a:r>
            <a:br>
              <a:rPr lang="cs-CZ" sz="2400" dirty="0" smtClean="0">
                <a:latin typeface="+mn-lt"/>
                <a:cs typeface="Arial" panose="020B0604020202020204" pitchFamily="34" charset="0"/>
              </a:rPr>
            </a:br>
            <a:r>
              <a:rPr lang="cs-CZ" sz="2400" dirty="0" smtClean="0">
                <a:latin typeface="+mn-lt"/>
                <a:cs typeface="Arial" panose="020B0604020202020204" pitchFamily="34" charset="0"/>
              </a:rPr>
              <a:t/>
            </a:r>
            <a:br>
              <a:rPr lang="cs-CZ" sz="2400" dirty="0" smtClean="0">
                <a:latin typeface="+mn-lt"/>
                <a:cs typeface="Arial" panose="020B0604020202020204" pitchFamily="34" charset="0"/>
              </a:rPr>
            </a:br>
            <a:r>
              <a:rPr lang="cs-CZ" sz="2400" b="1" dirty="0" smtClean="0">
                <a:solidFill>
                  <a:srgbClr val="000000"/>
                </a:solidFill>
                <a:latin typeface="+mn-lt"/>
                <a:cs typeface="Arial" panose="020B0604020202020204" pitchFamily="34" charset="0"/>
              </a:rPr>
              <a:t>V</a:t>
            </a:r>
            <a:r>
              <a:rPr lang="cs-CZ" sz="2400" b="1" i="0" dirty="0" smtClean="0">
                <a:solidFill>
                  <a:srgbClr val="000000"/>
                </a:solidFill>
                <a:effectLst/>
                <a:latin typeface="+mn-lt"/>
                <a:cs typeface="Arial" panose="020B0604020202020204" pitchFamily="34" charset="0"/>
              </a:rPr>
              <a:t>znik </a:t>
            </a:r>
            <a:r>
              <a:rPr lang="cs-CZ" sz="2400" b="1" i="0" dirty="0">
                <a:solidFill>
                  <a:srgbClr val="000000"/>
                </a:solidFill>
                <a:effectLst/>
                <a:latin typeface="+mn-lt"/>
                <a:cs typeface="Arial" panose="020B0604020202020204" pitchFamily="34" charset="0"/>
              </a:rPr>
              <a:t>německé společnosti hrudní chirurgie</a:t>
            </a:r>
            <a:r>
              <a:rPr lang="cs-CZ" sz="2400" b="0" i="0" dirty="0">
                <a:solidFill>
                  <a:srgbClr val="000000"/>
                </a:solidFill>
                <a:effectLst/>
                <a:latin typeface="+mn-lt"/>
                <a:cs typeface="Arial" panose="020B0604020202020204" pitchFamily="34" charset="0"/>
              </a:rPr>
              <a:t> </a:t>
            </a:r>
            <a:r>
              <a:rPr lang="cs-CZ" sz="2400" b="1" i="0" dirty="0">
                <a:solidFill>
                  <a:srgbClr val="000000"/>
                </a:solidFill>
                <a:effectLst/>
                <a:latin typeface="+mn-lt"/>
                <a:cs typeface="Arial" panose="020B0604020202020204" pitchFamily="34" charset="0"/>
              </a:rPr>
              <a:t>v roce </a:t>
            </a:r>
            <a:r>
              <a:rPr lang="cs-CZ" sz="2400" b="1" i="0" dirty="0" smtClean="0">
                <a:solidFill>
                  <a:srgbClr val="000000"/>
                </a:solidFill>
                <a:effectLst/>
                <a:latin typeface="+mn-lt"/>
                <a:cs typeface="Arial" panose="020B0604020202020204" pitchFamily="34" charset="0"/>
              </a:rPr>
              <a:t>1991</a:t>
            </a:r>
            <a:r>
              <a:rPr lang="cs-CZ" sz="2400" dirty="0">
                <a:solidFill>
                  <a:srgbClr val="000000"/>
                </a:solidFill>
                <a:latin typeface="+mn-lt"/>
                <a:cs typeface="Arial" panose="020B0604020202020204" pitchFamily="34" charset="0"/>
              </a:rPr>
              <a:t> </a:t>
            </a:r>
            <a:r>
              <a:rPr lang="cs-CZ" sz="2400" dirty="0" smtClean="0">
                <a:solidFill>
                  <a:srgbClr val="000000"/>
                </a:solidFill>
                <a:latin typeface="+mn-lt"/>
                <a:cs typeface="Arial" panose="020B0604020202020204" pitchFamily="34" charset="0"/>
              </a:rPr>
              <a:t>je </a:t>
            </a:r>
            <a:r>
              <a:rPr lang="cs-CZ" sz="2400" b="0" i="0" dirty="0" smtClean="0">
                <a:solidFill>
                  <a:srgbClr val="000000"/>
                </a:solidFill>
                <a:effectLst/>
                <a:latin typeface="+mn-lt"/>
                <a:cs typeface="Arial" panose="020B0604020202020204" pitchFamily="34" charset="0"/>
              </a:rPr>
              <a:t>mezníkem,</a:t>
            </a:r>
            <a:br>
              <a:rPr lang="cs-CZ" sz="2400" b="0" i="0" dirty="0" smtClean="0">
                <a:solidFill>
                  <a:srgbClr val="000000"/>
                </a:solidFill>
                <a:effectLst/>
                <a:latin typeface="+mn-lt"/>
                <a:cs typeface="Arial" panose="020B0604020202020204" pitchFamily="34" charset="0"/>
              </a:rPr>
            </a:br>
            <a:r>
              <a:rPr lang="cs-CZ" sz="2400" b="0" i="0" dirty="0" smtClean="0">
                <a:solidFill>
                  <a:srgbClr val="000000"/>
                </a:solidFill>
                <a:effectLst/>
                <a:latin typeface="+mn-lt"/>
                <a:cs typeface="Arial" panose="020B0604020202020204" pitchFamily="34" charset="0"/>
              </a:rPr>
              <a:t>prvním </a:t>
            </a:r>
            <a:r>
              <a:rPr lang="cs-CZ" sz="2400" b="0" i="0" dirty="0">
                <a:solidFill>
                  <a:srgbClr val="000000"/>
                </a:solidFill>
                <a:effectLst/>
                <a:latin typeface="+mn-lt"/>
                <a:cs typeface="Arial" panose="020B0604020202020204" pitchFamily="34" charset="0"/>
              </a:rPr>
              <a:t>prezidentem byl </a:t>
            </a:r>
            <a:r>
              <a:rPr lang="cs-CZ" sz="2400" b="1" i="0" dirty="0" err="1" smtClean="0">
                <a:solidFill>
                  <a:srgbClr val="000000"/>
                </a:solidFill>
                <a:effectLst/>
                <a:latin typeface="+mn-lt"/>
                <a:cs typeface="Arial" panose="020B0604020202020204" pitchFamily="34" charset="0"/>
              </a:rPr>
              <a:t>Vogt</a:t>
            </a:r>
            <a:r>
              <a:rPr lang="cs-CZ" sz="2400" b="1" i="0" dirty="0" err="1">
                <a:solidFill>
                  <a:srgbClr val="000000"/>
                </a:solidFill>
                <a:effectLst/>
                <a:latin typeface="+mn-lt"/>
                <a:cs typeface="Arial" panose="020B0604020202020204" pitchFamily="34" charset="0"/>
              </a:rPr>
              <a:t>-</a:t>
            </a:r>
            <a:r>
              <a:rPr lang="cs-CZ" sz="2400" b="1" i="0" dirty="0" err="1" smtClean="0">
                <a:solidFill>
                  <a:srgbClr val="000000"/>
                </a:solidFill>
                <a:effectLst/>
                <a:latin typeface="+mn-lt"/>
                <a:cs typeface="Arial" panose="020B0604020202020204" pitchFamily="34" charset="0"/>
              </a:rPr>
              <a:t>Moykopf</a:t>
            </a:r>
            <a:r>
              <a:rPr lang="cs-CZ" sz="2400" dirty="0">
                <a:solidFill>
                  <a:srgbClr val="000000"/>
                </a:solidFill>
                <a:latin typeface="+mn-lt"/>
                <a:cs typeface="Arial" panose="020B0604020202020204" pitchFamily="34" charset="0"/>
              </a:rPr>
              <a:t>.</a:t>
            </a:r>
            <a:endParaRPr lang="cs-CZ" sz="2400" b="1" dirty="0">
              <a:latin typeface="+mn-lt"/>
              <a:cs typeface="Arial" panose="020B0604020202020204" pitchFamily="34" charset="0"/>
            </a:endParaRPr>
          </a:p>
        </p:txBody>
      </p:sp>
      <p:pic>
        <p:nvPicPr>
          <p:cNvPr id="3" name="Bild 2"/>
          <p:cNvPicPr>
            <a:picLocks noChangeAspect="1"/>
          </p:cNvPicPr>
          <p:nvPr/>
        </p:nvPicPr>
        <p:blipFill>
          <a:blip r:embed="rId2"/>
          <a:stretch>
            <a:fillRect/>
          </a:stretch>
        </p:blipFill>
        <p:spPr>
          <a:xfrm>
            <a:off x="8370123" y="0"/>
            <a:ext cx="3821877" cy="4012327"/>
          </a:xfrm>
          <a:prstGeom prst="rect">
            <a:avLst/>
          </a:prstGeom>
        </p:spPr>
      </p:pic>
    </p:spTree>
    <p:extLst>
      <p:ext uri="{BB962C8B-B14F-4D97-AF65-F5344CB8AC3E}">
        <p14:creationId xmlns:p14="http://schemas.microsoft.com/office/powerpoint/2010/main" val="13009455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4B2B2052-92AD-08DC-95EA-860FB7001F13}"/>
              </a:ext>
            </a:extLst>
          </p:cNvPr>
          <p:cNvSpPr>
            <a:spLocks noGrp="1"/>
          </p:cNvSpPr>
          <p:nvPr>
            <p:ph type="ctrTitle"/>
          </p:nvPr>
        </p:nvSpPr>
        <p:spPr>
          <a:xfrm>
            <a:off x="558009" y="161517"/>
            <a:ext cx="10351834" cy="5755943"/>
          </a:xfrm>
        </p:spPr>
        <p:txBody>
          <a:bodyPr>
            <a:noAutofit/>
          </a:bodyPr>
          <a:lstStyle/>
          <a:p>
            <a:pPr algn="l"/>
            <a:r>
              <a:rPr lang="cs-CZ" sz="2800" dirty="0" smtClean="0">
                <a:effectLst/>
                <a:latin typeface="Arial" panose="020B0604020202020204" pitchFamily="34" charset="0"/>
                <a:cs typeface="Arial" panose="020B0604020202020204" pitchFamily="34" charset="0"/>
              </a:rPr>
              <a:t/>
            </a:r>
            <a:br>
              <a:rPr lang="cs-CZ" sz="2800" dirty="0" smtClean="0">
                <a:effectLst/>
                <a:latin typeface="Arial" panose="020B0604020202020204" pitchFamily="34" charset="0"/>
                <a:cs typeface="Arial" panose="020B0604020202020204" pitchFamily="34" charset="0"/>
              </a:rPr>
            </a:br>
            <a:r>
              <a:rPr lang="cs-CZ" sz="2800" dirty="0">
                <a:latin typeface="Arial" panose="020B0604020202020204" pitchFamily="34" charset="0"/>
                <a:cs typeface="Arial" panose="020B0604020202020204" pitchFamily="34" charset="0"/>
              </a:rPr>
              <a:t/>
            </a:r>
            <a:br>
              <a:rPr lang="cs-CZ" sz="2800" dirty="0">
                <a:latin typeface="Arial" panose="020B0604020202020204" pitchFamily="34" charset="0"/>
                <a:cs typeface="Arial" panose="020B0604020202020204" pitchFamily="34" charset="0"/>
              </a:rPr>
            </a:br>
            <a:r>
              <a:rPr lang="cs-CZ" sz="2800" dirty="0" smtClean="0">
                <a:latin typeface="Arial" panose="020B0604020202020204" pitchFamily="34" charset="0"/>
                <a:cs typeface="Arial" panose="020B0604020202020204" pitchFamily="34" charset="0"/>
              </a:rPr>
              <a:t/>
            </a:r>
            <a:br>
              <a:rPr lang="cs-CZ" sz="2800" dirty="0" smtClean="0">
                <a:latin typeface="Arial" panose="020B0604020202020204" pitchFamily="34" charset="0"/>
                <a:cs typeface="Arial" panose="020B0604020202020204" pitchFamily="34" charset="0"/>
              </a:rPr>
            </a:br>
            <a:r>
              <a:rPr lang="cs-CZ" sz="2800" dirty="0">
                <a:latin typeface="Arial" panose="020B0604020202020204" pitchFamily="34" charset="0"/>
                <a:cs typeface="Arial" panose="020B0604020202020204" pitchFamily="34" charset="0"/>
              </a:rPr>
              <a:t/>
            </a:r>
            <a:br>
              <a:rPr lang="cs-CZ" sz="2800" dirty="0">
                <a:latin typeface="Arial" panose="020B0604020202020204" pitchFamily="34" charset="0"/>
                <a:cs typeface="Arial" panose="020B0604020202020204" pitchFamily="34" charset="0"/>
              </a:rPr>
            </a:br>
            <a:r>
              <a:rPr lang="cs-CZ" sz="2800" dirty="0" smtClean="0">
                <a:latin typeface="Arial" panose="020B0604020202020204" pitchFamily="34" charset="0"/>
                <a:cs typeface="Arial" panose="020B0604020202020204" pitchFamily="34" charset="0"/>
              </a:rPr>
              <a:t/>
            </a:r>
            <a:br>
              <a:rPr lang="cs-CZ" sz="2800" dirty="0" smtClean="0">
                <a:latin typeface="Arial" panose="020B0604020202020204" pitchFamily="34" charset="0"/>
                <a:cs typeface="Arial" panose="020B0604020202020204" pitchFamily="34" charset="0"/>
              </a:rPr>
            </a:br>
            <a:r>
              <a:rPr lang="cs-CZ" sz="2400" dirty="0" smtClean="0">
                <a:latin typeface="+mn-lt"/>
                <a:cs typeface="Arial" panose="020B0604020202020204" pitchFamily="34" charset="0"/>
              </a:rPr>
              <a:t>Od roku </a:t>
            </a:r>
            <a:r>
              <a:rPr lang="cs-CZ" sz="2400" b="1" dirty="0" smtClean="0">
                <a:latin typeface="+mn-lt"/>
                <a:cs typeface="Arial" panose="020B0604020202020204" pitchFamily="34" charset="0"/>
              </a:rPr>
              <a:t>1995</a:t>
            </a:r>
            <a:r>
              <a:rPr lang="cs-CZ" sz="2400" dirty="0" smtClean="0">
                <a:latin typeface="+mn-lt"/>
                <a:cs typeface="Arial" panose="020B0604020202020204" pitchFamily="34" charset="0"/>
              </a:rPr>
              <a:t> je hrudní chirurgie </a:t>
            </a:r>
            <a:r>
              <a:rPr lang="cs-CZ" sz="2400" b="1" dirty="0" smtClean="0">
                <a:latin typeface="+mn-lt"/>
                <a:cs typeface="Arial" panose="020B0604020202020204" pitchFamily="34" charset="0"/>
              </a:rPr>
              <a:t>samostatný obor</a:t>
            </a:r>
            <a:r>
              <a:rPr lang="cs-CZ" sz="2400" dirty="0">
                <a:effectLst/>
                <a:latin typeface="+mn-lt"/>
                <a:cs typeface="Arial" panose="020B0604020202020204" pitchFamily="34" charset="0"/>
              </a:rPr>
              <a:t/>
            </a:r>
            <a:br>
              <a:rPr lang="cs-CZ" sz="2400" dirty="0">
                <a:effectLst/>
                <a:latin typeface="+mn-lt"/>
                <a:cs typeface="Arial" panose="020B0604020202020204" pitchFamily="34" charset="0"/>
              </a:rPr>
            </a:br>
            <a:r>
              <a:rPr lang="cs-CZ" sz="2400" dirty="0" smtClean="0">
                <a:effectLst/>
                <a:latin typeface="+mn-lt"/>
                <a:cs typeface="Arial" panose="020B0604020202020204" pitchFamily="34" charset="0"/>
              </a:rPr>
              <a:t>- aktuálně </a:t>
            </a:r>
            <a:r>
              <a:rPr lang="cs-CZ" sz="2400" b="1" dirty="0">
                <a:effectLst/>
                <a:latin typeface="+mn-lt"/>
                <a:cs typeface="Arial" panose="020B0604020202020204" pitchFamily="34" charset="0"/>
              </a:rPr>
              <a:t>72 měsíců praxe </a:t>
            </a:r>
            <a:r>
              <a:rPr lang="cs-CZ" sz="2400" dirty="0">
                <a:effectLst/>
                <a:latin typeface="+mn-lt"/>
                <a:cs typeface="Arial" panose="020B0604020202020204" pitchFamily="34" charset="0"/>
              </a:rPr>
              <a:t>ve výukovém centru </a:t>
            </a:r>
            <a:r>
              <a:rPr lang="cs-CZ" sz="2400" dirty="0" smtClean="0">
                <a:effectLst/>
                <a:latin typeface="+mn-lt"/>
                <a:cs typeface="Arial" panose="020B0604020202020204" pitchFamily="34" charset="0"/>
              </a:rPr>
              <a:t/>
            </a:r>
            <a:br>
              <a:rPr lang="cs-CZ" sz="2400" dirty="0" smtClean="0">
                <a:effectLst/>
                <a:latin typeface="+mn-lt"/>
                <a:cs typeface="Arial" panose="020B0604020202020204" pitchFamily="34" charset="0"/>
              </a:rPr>
            </a:br>
            <a:r>
              <a:rPr lang="cs-CZ" sz="2400" dirty="0" smtClean="0">
                <a:effectLst/>
                <a:latin typeface="+mn-lt"/>
                <a:cs typeface="Arial" panose="020B0604020202020204" pitchFamily="34" charset="0"/>
              </a:rPr>
              <a:t>pro </a:t>
            </a:r>
            <a:r>
              <a:rPr lang="cs-CZ" sz="2400" dirty="0">
                <a:effectLst/>
                <a:latin typeface="+mn-lt"/>
                <a:cs typeface="Arial" panose="020B0604020202020204" pitchFamily="34" charset="0"/>
              </a:rPr>
              <a:t>hrudní chirurgii, </a:t>
            </a:r>
            <a:r>
              <a:rPr lang="cs-CZ" sz="2400" dirty="0" smtClean="0">
                <a:latin typeface="+mn-lt"/>
                <a:cs typeface="Arial" panose="020B0604020202020204" pitchFamily="34" charset="0"/>
              </a:rPr>
              <a:t>včetně absolvování </a:t>
            </a:r>
            <a:br>
              <a:rPr lang="cs-CZ" sz="2400" dirty="0" smtClean="0">
                <a:latin typeface="+mn-lt"/>
                <a:cs typeface="Arial" panose="020B0604020202020204" pitchFamily="34" charset="0"/>
              </a:rPr>
            </a:br>
            <a:r>
              <a:rPr lang="cs-CZ" sz="2400" dirty="0" smtClean="0">
                <a:latin typeface="+mn-lt"/>
                <a:cs typeface="Arial" panose="020B0604020202020204" pitchFamily="34" charset="0"/>
              </a:rPr>
              <a:t>společného kmene. </a:t>
            </a:r>
            <a:br>
              <a:rPr lang="cs-CZ" sz="2400" dirty="0" smtClean="0">
                <a:latin typeface="+mn-lt"/>
                <a:cs typeface="Arial" panose="020B0604020202020204" pitchFamily="34" charset="0"/>
              </a:rPr>
            </a:br>
            <a:r>
              <a:rPr lang="cs-CZ" sz="2400" dirty="0">
                <a:effectLst/>
                <a:latin typeface="+mn-lt"/>
                <a:cs typeface="Arial" panose="020B0604020202020204" pitchFamily="34" charset="0"/>
              </a:rPr>
              <a:t/>
            </a:r>
            <a:br>
              <a:rPr lang="cs-CZ" sz="2400" dirty="0">
                <a:effectLst/>
                <a:latin typeface="+mn-lt"/>
                <a:cs typeface="Arial" panose="020B0604020202020204" pitchFamily="34" charset="0"/>
              </a:rPr>
            </a:br>
            <a:r>
              <a:rPr lang="cs-CZ" sz="2400" b="0" i="0" dirty="0">
                <a:solidFill>
                  <a:srgbClr val="000000"/>
                </a:solidFill>
                <a:effectLst/>
                <a:latin typeface="+mn-lt"/>
                <a:cs typeface="Arial" panose="020B0604020202020204" pitchFamily="34" charset="0"/>
              </a:rPr>
              <a:t> </a:t>
            </a:r>
            <a:r>
              <a:rPr lang="cs-CZ" sz="2400" dirty="0" smtClean="0">
                <a:solidFill>
                  <a:srgbClr val="000000"/>
                </a:solidFill>
                <a:latin typeface="+mn-lt"/>
                <a:cs typeface="Arial" panose="020B0604020202020204" pitchFamily="34" charset="0"/>
              </a:rPr>
              <a:t/>
            </a:r>
            <a:br>
              <a:rPr lang="cs-CZ" sz="2400" dirty="0" smtClean="0">
                <a:solidFill>
                  <a:srgbClr val="000000"/>
                </a:solidFill>
                <a:latin typeface="+mn-lt"/>
                <a:cs typeface="Arial" panose="020B0604020202020204" pitchFamily="34" charset="0"/>
              </a:rPr>
            </a:br>
            <a:r>
              <a:rPr lang="cs-CZ" sz="2400" dirty="0" smtClean="0">
                <a:latin typeface="+mn-lt"/>
                <a:cs typeface="Arial" panose="020B0604020202020204" pitchFamily="34" charset="0"/>
              </a:rPr>
              <a:t>DGT má přes</a:t>
            </a:r>
            <a:r>
              <a:rPr lang="cs-CZ" sz="2400" dirty="0">
                <a:latin typeface="+mn-lt"/>
                <a:cs typeface="Arial" panose="020B0604020202020204" pitchFamily="34" charset="0"/>
              </a:rPr>
              <a:t> </a:t>
            </a:r>
            <a:r>
              <a:rPr lang="cs-CZ" sz="2400" b="1" dirty="0">
                <a:latin typeface="+mn-lt"/>
                <a:cs typeface="Arial" panose="020B0604020202020204" pitchFamily="34" charset="0"/>
              </a:rPr>
              <a:t>1600</a:t>
            </a:r>
            <a:r>
              <a:rPr lang="cs-CZ" sz="2400" dirty="0">
                <a:latin typeface="+mn-lt"/>
                <a:cs typeface="Arial" panose="020B0604020202020204" pitchFamily="34" charset="0"/>
              </a:rPr>
              <a:t> členů, </a:t>
            </a:r>
            <a:r>
              <a:rPr lang="cs-CZ" sz="2400" dirty="0" smtClean="0">
                <a:latin typeface="+mn-lt"/>
                <a:cs typeface="Arial" panose="020B0604020202020204" pitchFamily="34" charset="0"/>
              </a:rPr>
              <a:t/>
            </a:r>
            <a:br>
              <a:rPr lang="cs-CZ" sz="2400" dirty="0" smtClean="0">
                <a:latin typeface="+mn-lt"/>
                <a:cs typeface="Arial" panose="020B0604020202020204" pitchFamily="34" charset="0"/>
              </a:rPr>
            </a:br>
            <a:r>
              <a:rPr lang="cs-CZ" sz="2400" dirty="0" smtClean="0">
                <a:latin typeface="+mn-lt"/>
                <a:cs typeface="Arial" panose="020B0604020202020204" pitchFamily="34" charset="0"/>
              </a:rPr>
              <a:t>2020 bylo </a:t>
            </a:r>
            <a:r>
              <a:rPr lang="cs-CZ" sz="2400" b="1" dirty="0" smtClean="0">
                <a:solidFill>
                  <a:srgbClr val="000000"/>
                </a:solidFill>
                <a:latin typeface="+mn-lt"/>
                <a:cs typeface="Arial" panose="020B0604020202020204" pitchFamily="34" charset="0"/>
              </a:rPr>
              <a:t>415</a:t>
            </a:r>
            <a:r>
              <a:rPr lang="cs-CZ" sz="2400" b="1" dirty="0">
                <a:solidFill>
                  <a:srgbClr val="000000"/>
                </a:solidFill>
                <a:latin typeface="+mn-lt"/>
                <a:cs typeface="Arial" panose="020B0604020202020204" pitchFamily="34" charset="0"/>
              </a:rPr>
              <a:t> </a:t>
            </a:r>
            <a:r>
              <a:rPr lang="cs-CZ" sz="2400" dirty="0">
                <a:solidFill>
                  <a:srgbClr val="000000"/>
                </a:solidFill>
                <a:latin typeface="+mn-lt"/>
                <a:cs typeface="Arial" panose="020B0604020202020204" pitchFamily="34" charset="0"/>
              </a:rPr>
              <a:t> aktivně činných</a:t>
            </a:r>
            <a:r>
              <a:rPr lang="cs-CZ" sz="2400" dirty="0" smtClean="0">
                <a:solidFill>
                  <a:srgbClr val="000000"/>
                </a:solidFill>
                <a:latin typeface="+mn-lt"/>
                <a:cs typeface="Arial" panose="020B0604020202020204" pitchFamily="34" charset="0"/>
              </a:rPr>
              <a:t> atestovaných </a:t>
            </a:r>
            <a:r>
              <a:rPr lang="cs-CZ" sz="2400" dirty="0">
                <a:solidFill>
                  <a:srgbClr val="000000"/>
                </a:solidFill>
                <a:latin typeface="+mn-lt"/>
                <a:cs typeface="Arial" panose="020B0604020202020204" pitchFamily="34" charset="0"/>
              </a:rPr>
              <a:t>hrudních </a:t>
            </a:r>
            <a:r>
              <a:rPr lang="cs-CZ" sz="2400" dirty="0" smtClean="0">
                <a:solidFill>
                  <a:srgbClr val="000000"/>
                </a:solidFill>
                <a:latin typeface="+mn-lt"/>
                <a:cs typeface="Arial" panose="020B0604020202020204" pitchFamily="34" charset="0"/>
              </a:rPr>
              <a:t/>
            </a:r>
            <a:br>
              <a:rPr lang="cs-CZ" sz="2400" dirty="0" smtClean="0">
                <a:solidFill>
                  <a:srgbClr val="000000"/>
                </a:solidFill>
                <a:latin typeface="+mn-lt"/>
                <a:cs typeface="Arial" panose="020B0604020202020204" pitchFamily="34" charset="0"/>
              </a:rPr>
            </a:br>
            <a:r>
              <a:rPr lang="cs-CZ" sz="2400" dirty="0" smtClean="0">
                <a:solidFill>
                  <a:srgbClr val="000000"/>
                </a:solidFill>
                <a:latin typeface="+mn-lt"/>
                <a:cs typeface="Arial" panose="020B0604020202020204" pitchFamily="34" charset="0"/>
              </a:rPr>
              <a:t>chirurgů</a:t>
            </a:r>
            <a:r>
              <a:rPr lang="cs-CZ" sz="2400" dirty="0">
                <a:solidFill>
                  <a:srgbClr val="000000"/>
                </a:solidFill>
                <a:latin typeface="+mn-lt"/>
                <a:cs typeface="Arial" panose="020B0604020202020204" pitchFamily="34" charset="0"/>
              </a:rPr>
              <a:t>.</a:t>
            </a:r>
            <a:br>
              <a:rPr lang="cs-CZ" sz="2400" dirty="0">
                <a:solidFill>
                  <a:srgbClr val="000000"/>
                </a:solidFill>
                <a:latin typeface="+mn-lt"/>
                <a:cs typeface="Arial" panose="020B0604020202020204" pitchFamily="34" charset="0"/>
              </a:rPr>
            </a:br>
            <a:r>
              <a:rPr lang="cs-CZ" sz="2400" dirty="0">
                <a:solidFill>
                  <a:srgbClr val="000000"/>
                </a:solidFill>
                <a:latin typeface="+mn-lt"/>
                <a:cs typeface="Arial" panose="020B0604020202020204" pitchFamily="34" charset="0"/>
              </a:rPr>
              <a:t/>
            </a:r>
            <a:br>
              <a:rPr lang="cs-CZ" sz="2400" dirty="0">
                <a:solidFill>
                  <a:srgbClr val="000000"/>
                </a:solidFill>
                <a:latin typeface="+mn-lt"/>
                <a:cs typeface="Arial" panose="020B0604020202020204" pitchFamily="34" charset="0"/>
              </a:rPr>
            </a:br>
            <a:r>
              <a:rPr lang="cs-CZ" sz="2400" dirty="0">
                <a:latin typeface="+mn-lt"/>
                <a:cs typeface="Arial" panose="020B0604020202020204" pitchFamily="34" charset="0"/>
              </a:rPr>
              <a:t/>
            </a:r>
            <a:br>
              <a:rPr lang="cs-CZ" sz="2400" dirty="0">
                <a:latin typeface="+mn-lt"/>
                <a:cs typeface="Arial" panose="020B0604020202020204" pitchFamily="34" charset="0"/>
              </a:rPr>
            </a:br>
            <a:r>
              <a:rPr lang="cs-CZ" sz="2400" dirty="0" smtClean="0">
                <a:latin typeface="+mn-lt"/>
                <a:cs typeface="Arial" panose="020B0604020202020204" pitchFamily="34" charset="0"/>
              </a:rPr>
              <a:t>Každý </a:t>
            </a:r>
            <a:r>
              <a:rPr lang="cs-CZ" sz="2400" dirty="0">
                <a:latin typeface="+mn-lt"/>
                <a:cs typeface="Arial" panose="020B0604020202020204" pitchFamily="34" charset="0"/>
              </a:rPr>
              <a:t>rok se pořádá </a:t>
            </a:r>
            <a:r>
              <a:rPr lang="cs-CZ" sz="2400" b="1" dirty="0" smtClean="0">
                <a:latin typeface="+mn-lt"/>
                <a:cs typeface="Arial" panose="020B0604020202020204" pitchFamily="34" charset="0"/>
              </a:rPr>
              <a:t>3denní</a:t>
            </a:r>
            <a:r>
              <a:rPr lang="cs-CZ" sz="2400" b="1" dirty="0">
                <a:latin typeface="+mn-lt"/>
                <a:cs typeface="Arial" panose="020B0604020202020204" pitchFamily="34" charset="0"/>
              </a:rPr>
              <a:t>  kongres DGT </a:t>
            </a:r>
            <a:r>
              <a:rPr lang="cs-CZ" sz="2400" dirty="0">
                <a:latin typeface="+mn-lt"/>
                <a:cs typeface="Arial" panose="020B0604020202020204" pitchFamily="34" charset="0"/>
              </a:rPr>
              <a:t> </a:t>
            </a:r>
            <a:r>
              <a:rPr lang="cs-CZ" sz="2400" dirty="0" smtClean="0">
                <a:latin typeface="+mn-lt"/>
                <a:cs typeface="Arial" panose="020B0604020202020204" pitchFamily="34" charset="0"/>
              </a:rPr>
              <a:t>který </a:t>
            </a:r>
            <a:r>
              <a:rPr lang="cs-CZ" sz="2400" dirty="0">
                <a:latin typeface="+mn-lt"/>
                <a:cs typeface="Arial" panose="020B0604020202020204" pitchFamily="34" charset="0"/>
              </a:rPr>
              <a:t>je světově největší čistě </a:t>
            </a:r>
            <a:r>
              <a:rPr lang="cs-CZ" sz="2400" dirty="0" smtClean="0">
                <a:latin typeface="+mn-lt"/>
                <a:cs typeface="Arial" panose="020B0604020202020204" pitchFamily="34" charset="0"/>
              </a:rPr>
              <a:t>hrudně chirurgickou </a:t>
            </a:r>
            <a:r>
              <a:rPr lang="cs-CZ" sz="2400" dirty="0">
                <a:latin typeface="+mn-lt"/>
                <a:cs typeface="Arial" panose="020B0604020202020204" pitchFamily="34" charset="0"/>
              </a:rPr>
              <a:t>akcí</a:t>
            </a:r>
            <a:r>
              <a:rPr lang="cs-CZ" sz="2400" dirty="0">
                <a:latin typeface="Arial" panose="020B0604020202020204" pitchFamily="34" charset="0"/>
                <a:cs typeface="Arial" panose="020B0604020202020204" pitchFamily="34" charset="0"/>
              </a:rPr>
              <a:t>.</a:t>
            </a:r>
            <a:br>
              <a:rPr lang="cs-CZ" sz="2400" dirty="0">
                <a:latin typeface="Arial" panose="020B0604020202020204" pitchFamily="34" charset="0"/>
                <a:cs typeface="Arial" panose="020B0604020202020204" pitchFamily="34" charset="0"/>
              </a:rPr>
            </a:br>
            <a:r>
              <a:rPr lang="cs-CZ" sz="2400" dirty="0">
                <a:latin typeface="Arial" panose="020B0604020202020204" pitchFamily="34" charset="0"/>
                <a:cs typeface="Arial" panose="020B0604020202020204" pitchFamily="34" charset="0"/>
              </a:rPr>
              <a:t/>
            </a:r>
            <a:br>
              <a:rPr lang="cs-CZ" sz="2400" dirty="0">
                <a:latin typeface="Arial" panose="020B0604020202020204" pitchFamily="34" charset="0"/>
                <a:cs typeface="Arial" panose="020B0604020202020204" pitchFamily="34" charset="0"/>
              </a:rPr>
            </a:br>
            <a:endParaRPr lang="cs-CZ" sz="2400" dirty="0">
              <a:latin typeface="Arial" panose="020B0604020202020204" pitchFamily="34" charset="0"/>
              <a:cs typeface="Arial" panose="020B0604020202020204" pitchFamily="34" charset="0"/>
            </a:endParaRPr>
          </a:p>
        </p:txBody>
      </p:sp>
      <p:pic>
        <p:nvPicPr>
          <p:cNvPr id="5" name="Bild 4"/>
          <p:cNvPicPr>
            <a:picLocks noChangeAspect="1"/>
          </p:cNvPicPr>
          <p:nvPr/>
        </p:nvPicPr>
        <p:blipFill>
          <a:blip r:embed="rId2"/>
          <a:stretch>
            <a:fillRect/>
          </a:stretch>
        </p:blipFill>
        <p:spPr>
          <a:xfrm>
            <a:off x="8437470" y="827483"/>
            <a:ext cx="3840790" cy="3547325"/>
          </a:xfrm>
          <a:prstGeom prst="rect">
            <a:avLst/>
          </a:prstGeom>
        </p:spPr>
      </p:pic>
    </p:spTree>
    <p:extLst>
      <p:ext uri="{BB962C8B-B14F-4D97-AF65-F5344CB8AC3E}">
        <p14:creationId xmlns:p14="http://schemas.microsoft.com/office/powerpoint/2010/main" val="47845582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92700" y="567691"/>
            <a:ext cx="10661100" cy="5609272"/>
          </a:xfrm>
        </p:spPr>
        <p:txBody>
          <a:bodyPr/>
          <a:lstStyle/>
          <a:p>
            <a:pPr marL="0" indent="0">
              <a:buNone/>
            </a:pPr>
            <a:r>
              <a:rPr lang="de-DE" sz="2400" dirty="0"/>
              <a:t>V </a:t>
            </a:r>
            <a:r>
              <a:rPr lang="de-DE" sz="2400" dirty="0" err="1"/>
              <a:t>roce</a:t>
            </a:r>
            <a:r>
              <a:rPr lang="de-DE" sz="2400" dirty="0"/>
              <a:t> </a:t>
            </a:r>
            <a:r>
              <a:rPr lang="de-DE" sz="2400" b="1" dirty="0"/>
              <a:t>2019 </a:t>
            </a:r>
            <a:r>
              <a:rPr lang="de-DE" sz="2400" dirty="0" err="1"/>
              <a:t>vykázalo</a:t>
            </a:r>
            <a:r>
              <a:rPr lang="de-DE" sz="2400" dirty="0"/>
              <a:t> </a:t>
            </a:r>
            <a:r>
              <a:rPr lang="de-DE" sz="2400" dirty="0" err="1"/>
              <a:t>operaci</a:t>
            </a:r>
            <a:r>
              <a:rPr lang="de-DE" sz="2400" dirty="0"/>
              <a:t> </a:t>
            </a:r>
            <a:r>
              <a:rPr lang="de-DE" sz="2400" dirty="0" err="1" smtClean="0"/>
              <a:t>karcinomu</a:t>
            </a:r>
            <a:r>
              <a:rPr lang="de-DE" sz="2400" dirty="0" smtClean="0"/>
              <a:t> </a:t>
            </a:r>
            <a:r>
              <a:rPr lang="de-DE" sz="2400" dirty="0" err="1" smtClean="0"/>
              <a:t>plic</a:t>
            </a:r>
            <a:r>
              <a:rPr lang="de-DE" sz="2400" dirty="0" smtClean="0"/>
              <a:t> </a:t>
            </a:r>
            <a:r>
              <a:rPr lang="de-DE" sz="2400" dirty="0" err="1"/>
              <a:t>celkem</a:t>
            </a:r>
            <a:r>
              <a:rPr lang="de-DE" sz="2400" dirty="0"/>
              <a:t> </a:t>
            </a:r>
            <a:r>
              <a:rPr lang="de-DE" sz="2400" b="1" dirty="0"/>
              <a:t>328</a:t>
            </a:r>
            <a:r>
              <a:rPr lang="de-DE" sz="2400" dirty="0"/>
              <a:t> </a:t>
            </a:r>
            <a:r>
              <a:rPr lang="de-DE" sz="2400" dirty="0" err="1"/>
              <a:t>nemocnic</a:t>
            </a:r>
            <a:r>
              <a:rPr lang="de-DE" sz="2400" dirty="0"/>
              <a:t> </a:t>
            </a:r>
          </a:p>
          <a:p>
            <a:pPr marL="0" indent="0">
              <a:buNone/>
            </a:pPr>
            <a:r>
              <a:rPr lang="de-DE" sz="2400" dirty="0" err="1" smtClean="0"/>
              <a:t>z</a:t>
            </a:r>
            <a:r>
              <a:rPr lang="de-DE" sz="2400" dirty="0" smtClean="0"/>
              <a:t> </a:t>
            </a:r>
            <a:r>
              <a:rPr lang="de-DE" sz="2400" dirty="0" err="1"/>
              <a:t>celkového</a:t>
            </a:r>
            <a:r>
              <a:rPr lang="de-DE" sz="2400" dirty="0"/>
              <a:t> </a:t>
            </a:r>
            <a:r>
              <a:rPr lang="de-DE" sz="2400" dirty="0" err="1"/>
              <a:t>počtu</a:t>
            </a:r>
            <a:r>
              <a:rPr lang="de-DE" sz="2400" dirty="0"/>
              <a:t> </a:t>
            </a:r>
            <a:r>
              <a:rPr lang="de-DE" sz="2400" b="1" dirty="0"/>
              <a:t>1914</a:t>
            </a:r>
            <a:r>
              <a:rPr lang="de-DE" sz="2400" dirty="0"/>
              <a:t> </a:t>
            </a:r>
            <a:r>
              <a:rPr lang="de-DE" sz="2400" dirty="0" err="1"/>
              <a:t>německých</a:t>
            </a:r>
            <a:r>
              <a:rPr lang="de-DE" sz="2400" dirty="0"/>
              <a:t> </a:t>
            </a:r>
            <a:r>
              <a:rPr lang="de-DE" sz="2400" dirty="0" err="1"/>
              <a:t>nemocnic</a:t>
            </a:r>
            <a:r>
              <a:rPr lang="de-DE" sz="2400" dirty="0"/>
              <a:t>. </a:t>
            </a:r>
            <a:endParaRPr lang="de-DE" sz="2400" dirty="0" smtClean="0"/>
          </a:p>
          <a:p>
            <a:pPr marL="0" indent="0">
              <a:buNone/>
            </a:pPr>
            <a:endParaRPr lang="de-DE" sz="2400" dirty="0"/>
          </a:p>
          <a:p>
            <a:pPr marL="0" indent="0">
              <a:buNone/>
            </a:pPr>
            <a:r>
              <a:rPr lang="de-DE" sz="2400" dirty="0"/>
              <a:t>Od </a:t>
            </a:r>
            <a:r>
              <a:rPr lang="de-DE" sz="2400" dirty="0" err="1"/>
              <a:t>roku</a:t>
            </a:r>
            <a:r>
              <a:rPr lang="de-DE" sz="2400" dirty="0"/>
              <a:t> </a:t>
            </a:r>
            <a:r>
              <a:rPr lang="de-DE" sz="2400" b="1" dirty="0"/>
              <a:t>2025</a:t>
            </a:r>
            <a:r>
              <a:rPr lang="de-DE" sz="2400" dirty="0"/>
              <a:t> </a:t>
            </a:r>
            <a:r>
              <a:rPr lang="de-DE" sz="2400" dirty="0" err="1"/>
              <a:t>musí</a:t>
            </a:r>
            <a:r>
              <a:rPr lang="de-DE" sz="2400" dirty="0"/>
              <a:t> </a:t>
            </a:r>
            <a:r>
              <a:rPr lang="de-DE" sz="2400" dirty="0" err="1"/>
              <a:t>nemocnice</a:t>
            </a:r>
            <a:r>
              <a:rPr lang="de-DE" sz="2400" dirty="0" smtClean="0"/>
              <a:t>,</a:t>
            </a:r>
          </a:p>
          <a:p>
            <a:pPr marL="0" indent="0">
              <a:buNone/>
            </a:pPr>
            <a:r>
              <a:rPr lang="de-DE" sz="2400" dirty="0" err="1" smtClean="0"/>
              <a:t>která</a:t>
            </a:r>
            <a:r>
              <a:rPr lang="de-DE" sz="2400" dirty="0" smtClean="0"/>
              <a:t> </a:t>
            </a:r>
            <a:r>
              <a:rPr lang="de-DE" sz="2400" dirty="0" err="1"/>
              <a:t>chce</a:t>
            </a:r>
            <a:r>
              <a:rPr lang="de-DE" sz="2400" dirty="0"/>
              <a:t> </a:t>
            </a:r>
            <a:r>
              <a:rPr lang="de-DE" sz="2400" dirty="0" err="1"/>
              <a:t>léčit</a:t>
            </a:r>
            <a:r>
              <a:rPr lang="de-DE" sz="2400" dirty="0"/>
              <a:t> </a:t>
            </a:r>
            <a:r>
              <a:rPr lang="de-DE" sz="2400" dirty="0" err="1"/>
              <a:t>karcinomy</a:t>
            </a:r>
            <a:r>
              <a:rPr lang="de-DE" sz="2400" dirty="0"/>
              <a:t> </a:t>
            </a:r>
            <a:r>
              <a:rPr lang="de-DE" sz="2400" dirty="0" err="1"/>
              <a:t>plic</a:t>
            </a:r>
            <a:r>
              <a:rPr lang="de-DE" sz="2400" dirty="0"/>
              <a:t> </a:t>
            </a:r>
          </a:p>
          <a:p>
            <a:pPr marL="0" indent="0">
              <a:buNone/>
            </a:pPr>
            <a:r>
              <a:rPr lang="de-DE" sz="2400" dirty="0" err="1" smtClean="0"/>
              <a:t>provést</a:t>
            </a:r>
            <a:r>
              <a:rPr lang="de-DE" sz="2400" dirty="0"/>
              <a:t> </a:t>
            </a:r>
            <a:r>
              <a:rPr lang="de-DE" sz="2400" b="1" dirty="0" err="1"/>
              <a:t>minimálně</a:t>
            </a:r>
            <a:r>
              <a:rPr lang="de-DE" sz="2400" b="1" dirty="0"/>
              <a:t> 75 </a:t>
            </a:r>
            <a:r>
              <a:rPr lang="de-DE" sz="2400" b="1" dirty="0" err="1"/>
              <a:t>resekcí</a:t>
            </a:r>
            <a:r>
              <a:rPr lang="de-DE" sz="2400" b="1" dirty="0"/>
              <a:t> </a:t>
            </a:r>
            <a:r>
              <a:rPr lang="de-DE" sz="2400" b="1" dirty="0" err="1" smtClean="0"/>
              <a:t>plic</a:t>
            </a:r>
            <a:r>
              <a:rPr lang="de-DE" sz="2400" b="1" dirty="0" smtClean="0"/>
              <a:t> </a:t>
            </a:r>
            <a:r>
              <a:rPr lang="de-DE" sz="2400" b="1" dirty="0" err="1" smtClean="0"/>
              <a:t>ročně</a:t>
            </a:r>
            <a:r>
              <a:rPr lang="de-DE" sz="2400" dirty="0" smtClean="0"/>
              <a:t>. </a:t>
            </a:r>
          </a:p>
          <a:p>
            <a:pPr marL="0" indent="0">
              <a:buNone/>
            </a:pPr>
            <a:r>
              <a:rPr lang="de-DE" sz="2400" dirty="0" err="1" smtClean="0"/>
              <a:t>To</a:t>
            </a:r>
            <a:r>
              <a:rPr lang="de-DE" sz="2400" dirty="0" smtClean="0"/>
              <a:t> </a:t>
            </a:r>
            <a:r>
              <a:rPr lang="de-DE" sz="2400" dirty="0" err="1"/>
              <a:t>by</a:t>
            </a:r>
            <a:r>
              <a:rPr lang="de-DE" sz="2400" dirty="0"/>
              <a:t> se </a:t>
            </a:r>
            <a:r>
              <a:rPr lang="de-DE" sz="2400" dirty="0" err="1"/>
              <a:t>týkalo</a:t>
            </a:r>
            <a:r>
              <a:rPr lang="de-DE" sz="2400" dirty="0"/>
              <a:t> </a:t>
            </a:r>
            <a:r>
              <a:rPr lang="de-DE" sz="2400" dirty="0" err="1"/>
              <a:t>asi</a:t>
            </a:r>
            <a:r>
              <a:rPr lang="de-DE" sz="2400" dirty="0"/>
              <a:t> </a:t>
            </a:r>
            <a:r>
              <a:rPr lang="de-DE" sz="2400" b="1" dirty="0"/>
              <a:t>90</a:t>
            </a:r>
            <a:r>
              <a:rPr lang="de-DE" sz="2400" dirty="0"/>
              <a:t> </a:t>
            </a:r>
            <a:r>
              <a:rPr lang="de-DE" sz="2400" dirty="0" err="1"/>
              <a:t>nemocnic</a:t>
            </a:r>
            <a:r>
              <a:rPr lang="de-DE" sz="2400" dirty="0"/>
              <a:t>. </a:t>
            </a:r>
          </a:p>
          <a:p>
            <a:pPr marL="0" indent="0">
              <a:buNone/>
            </a:pPr>
            <a:endParaRPr lang="de-DE" sz="2400" dirty="0" smtClean="0"/>
          </a:p>
          <a:p>
            <a:pPr marL="0" indent="0">
              <a:buNone/>
            </a:pPr>
            <a:r>
              <a:rPr lang="de-DE" sz="2400" dirty="0" err="1"/>
              <a:t>Německá</a:t>
            </a:r>
            <a:r>
              <a:rPr lang="de-DE" sz="2400" dirty="0"/>
              <a:t> </a:t>
            </a:r>
            <a:r>
              <a:rPr lang="de-DE" sz="2400" dirty="0" err="1"/>
              <a:t>onkologická</a:t>
            </a:r>
            <a:r>
              <a:rPr lang="de-DE" sz="2400" dirty="0"/>
              <a:t> </a:t>
            </a:r>
            <a:r>
              <a:rPr lang="de-DE" sz="2400" dirty="0" err="1"/>
              <a:t>společnost</a:t>
            </a:r>
            <a:r>
              <a:rPr lang="de-DE" sz="2400" dirty="0"/>
              <a:t> (</a:t>
            </a:r>
            <a:r>
              <a:rPr lang="de-DE" sz="2400" b="1" dirty="0"/>
              <a:t>DKG</a:t>
            </a:r>
            <a:r>
              <a:rPr lang="de-DE" sz="2400" dirty="0"/>
              <a:t>) </a:t>
            </a:r>
            <a:r>
              <a:rPr lang="de-DE" sz="2400" dirty="0" err="1"/>
              <a:t>uděluje</a:t>
            </a:r>
            <a:r>
              <a:rPr lang="de-DE" sz="2400" dirty="0"/>
              <a:t> </a:t>
            </a:r>
            <a:endParaRPr lang="de-DE" sz="2400" dirty="0" smtClean="0"/>
          </a:p>
          <a:p>
            <a:pPr marL="0" indent="0">
              <a:buNone/>
            </a:pPr>
            <a:r>
              <a:rPr lang="de-DE" sz="2400" dirty="0" err="1" smtClean="0"/>
              <a:t>nemocnicím</a:t>
            </a:r>
            <a:r>
              <a:rPr lang="de-DE" sz="2400" dirty="0" smtClean="0"/>
              <a:t> </a:t>
            </a:r>
            <a:r>
              <a:rPr lang="de-DE" sz="2400" b="1" dirty="0" err="1"/>
              <a:t>certifikát</a:t>
            </a:r>
            <a:r>
              <a:rPr lang="de-DE" sz="2400" b="1" dirty="0"/>
              <a:t> </a:t>
            </a:r>
            <a:r>
              <a:rPr lang="de-DE" sz="2400" dirty="0" err="1"/>
              <a:t>tzv</a:t>
            </a:r>
            <a:r>
              <a:rPr lang="de-DE" sz="2400" dirty="0"/>
              <a:t>. </a:t>
            </a:r>
            <a:r>
              <a:rPr lang="de-DE" sz="2400" b="1" dirty="0" err="1"/>
              <a:t>Centra</a:t>
            </a:r>
            <a:r>
              <a:rPr lang="de-DE" sz="2400" b="1" dirty="0"/>
              <a:t> pro </a:t>
            </a:r>
            <a:r>
              <a:rPr lang="de-DE" sz="2400" b="1" dirty="0" err="1"/>
              <a:t>léčbu</a:t>
            </a:r>
            <a:r>
              <a:rPr lang="de-DE" sz="2400" b="1" dirty="0"/>
              <a:t> </a:t>
            </a:r>
            <a:r>
              <a:rPr lang="de-DE" sz="2400" b="1" dirty="0" err="1"/>
              <a:t>rakoviny</a:t>
            </a:r>
            <a:r>
              <a:rPr lang="de-DE" sz="2400" b="1" dirty="0"/>
              <a:t> </a:t>
            </a:r>
            <a:r>
              <a:rPr lang="de-DE" sz="2400" b="1" dirty="0" err="1"/>
              <a:t>plic</a:t>
            </a:r>
            <a:r>
              <a:rPr lang="de-DE" sz="2400" b="1" dirty="0"/>
              <a:t> </a:t>
            </a:r>
            <a:endParaRPr lang="de-DE" sz="2400" b="1" dirty="0" smtClean="0"/>
          </a:p>
          <a:p>
            <a:pPr marL="0" indent="0">
              <a:buNone/>
            </a:pPr>
            <a:r>
              <a:rPr lang="de-DE" sz="2400" dirty="0" smtClean="0"/>
              <a:t>( </a:t>
            </a:r>
            <a:r>
              <a:rPr lang="de-DE" sz="2400" dirty="0"/>
              <a:t>Lungenkrebszentrum) , </a:t>
            </a:r>
            <a:r>
              <a:rPr lang="de-DE" sz="2400" dirty="0" err="1"/>
              <a:t>kterých</a:t>
            </a:r>
            <a:r>
              <a:rPr lang="de-DE" sz="2400" dirty="0"/>
              <a:t> je </a:t>
            </a:r>
            <a:r>
              <a:rPr lang="de-DE" sz="2400" dirty="0" err="1"/>
              <a:t>momentálně</a:t>
            </a:r>
            <a:r>
              <a:rPr lang="de-DE" sz="2400" dirty="0"/>
              <a:t> v </a:t>
            </a:r>
            <a:r>
              <a:rPr lang="de-DE" sz="2400" dirty="0" err="1"/>
              <a:t>Německu</a:t>
            </a:r>
            <a:r>
              <a:rPr lang="de-DE" sz="2400" dirty="0"/>
              <a:t> </a:t>
            </a:r>
            <a:r>
              <a:rPr lang="de-DE" sz="2400" b="1" dirty="0" smtClean="0"/>
              <a:t>88</a:t>
            </a:r>
            <a:r>
              <a:rPr lang="de-DE" sz="2400" dirty="0" smtClean="0"/>
              <a:t>.</a:t>
            </a:r>
            <a:endParaRPr lang="de-DE" sz="2400" dirty="0"/>
          </a:p>
          <a:p>
            <a:pPr marL="0" indent="0">
              <a:buNone/>
            </a:pPr>
            <a:endParaRPr lang="de-DE" dirty="0"/>
          </a:p>
        </p:txBody>
      </p:sp>
      <p:pic>
        <p:nvPicPr>
          <p:cNvPr id="2" name="Bild 1"/>
          <p:cNvPicPr>
            <a:picLocks noChangeAspect="1"/>
          </p:cNvPicPr>
          <p:nvPr/>
        </p:nvPicPr>
        <p:blipFill>
          <a:blip r:embed="rId2"/>
          <a:stretch>
            <a:fillRect/>
          </a:stretch>
        </p:blipFill>
        <p:spPr>
          <a:xfrm>
            <a:off x="8216900" y="1164547"/>
            <a:ext cx="3975100" cy="3915809"/>
          </a:xfrm>
          <a:prstGeom prst="rect">
            <a:avLst/>
          </a:prstGeom>
        </p:spPr>
      </p:pic>
    </p:spTree>
    <p:extLst>
      <p:ext uri="{BB962C8B-B14F-4D97-AF65-F5344CB8AC3E}">
        <p14:creationId xmlns:p14="http://schemas.microsoft.com/office/powerpoint/2010/main" val="140137964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A51BCBF8-60B0-50D3-67F6-3BAA3162802F}"/>
              </a:ext>
            </a:extLst>
          </p:cNvPr>
          <p:cNvSpPr>
            <a:spLocks noGrp="1"/>
          </p:cNvSpPr>
          <p:nvPr>
            <p:ph type="ctrTitle"/>
          </p:nvPr>
        </p:nvSpPr>
        <p:spPr>
          <a:xfrm>
            <a:off x="856254" y="356010"/>
            <a:ext cx="10200522" cy="914079"/>
          </a:xfrm>
        </p:spPr>
        <p:txBody>
          <a:bodyPr>
            <a:normAutofit/>
          </a:bodyPr>
          <a:lstStyle/>
          <a:p>
            <a:pPr algn="l"/>
            <a:r>
              <a:rPr lang="cs-CZ" sz="2400" b="0" i="0" dirty="0">
                <a:solidFill>
                  <a:srgbClr val="000000"/>
                </a:solidFill>
                <a:effectLst/>
                <a:latin typeface="+mn-lt"/>
              </a:rPr>
              <a:t>Od roku </a:t>
            </a:r>
            <a:r>
              <a:rPr lang="cs-CZ" sz="2400" b="1" i="0" dirty="0">
                <a:solidFill>
                  <a:srgbClr val="000000"/>
                </a:solidFill>
                <a:effectLst/>
                <a:latin typeface="+mn-lt"/>
              </a:rPr>
              <a:t>2008</a:t>
            </a:r>
            <a:r>
              <a:rPr lang="cs-CZ" sz="2400" b="0" i="0" dirty="0">
                <a:solidFill>
                  <a:srgbClr val="000000"/>
                </a:solidFill>
                <a:effectLst/>
                <a:latin typeface="+mn-lt"/>
              </a:rPr>
              <a:t> uděluje </a:t>
            </a:r>
            <a:r>
              <a:rPr lang="cs-CZ" sz="2400" b="1" i="0" dirty="0">
                <a:solidFill>
                  <a:srgbClr val="000000"/>
                </a:solidFill>
                <a:effectLst/>
                <a:latin typeface="+mn-lt"/>
              </a:rPr>
              <a:t>DGT</a:t>
            </a:r>
            <a:r>
              <a:rPr lang="cs-CZ" sz="2400" b="0" i="0" dirty="0">
                <a:solidFill>
                  <a:srgbClr val="000000"/>
                </a:solidFill>
                <a:effectLst/>
                <a:latin typeface="+mn-lt"/>
              </a:rPr>
              <a:t> certifikáty pro </a:t>
            </a:r>
            <a:r>
              <a:rPr lang="cs-CZ" sz="2400" b="1" i="0" dirty="0">
                <a:solidFill>
                  <a:srgbClr val="000000"/>
                </a:solidFill>
                <a:effectLst/>
                <a:latin typeface="+mn-lt"/>
              </a:rPr>
              <a:t>centra hrudní chirurgie</a:t>
            </a:r>
            <a:r>
              <a:rPr lang="cs-CZ" sz="2400" b="0" i="0" dirty="0">
                <a:solidFill>
                  <a:srgbClr val="000000"/>
                </a:solidFill>
                <a:effectLst/>
                <a:latin typeface="+mn-lt"/>
              </a:rPr>
              <a:t> : </a:t>
            </a:r>
            <a:r>
              <a:rPr lang="cs-CZ" sz="2400" b="0" i="0" dirty="0" smtClean="0">
                <a:solidFill>
                  <a:srgbClr val="000000"/>
                </a:solidFill>
                <a:effectLst/>
                <a:latin typeface="+mn-lt"/>
              </a:rPr>
              <a:t/>
            </a:r>
            <a:br>
              <a:rPr lang="cs-CZ" sz="2400" b="0" i="0" dirty="0" smtClean="0">
                <a:solidFill>
                  <a:srgbClr val="000000"/>
                </a:solidFill>
                <a:effectLst/>
                <a:latin typeface="+mn-lt"/>
              </a:rPr>
            </a:br>
            <a:r>
              <a:rPr lang="cs-CZ" sz="2400" dirty="0">
                <a:solidFill>
                  <a:srgbClr val="000000"/>
                </a:solidFill>
                <a:latin typeface="+mn-lt"/>
              </a:rPr>
              <a:t>  </a:t>
            </a:r>
            <a:r>
              <a:rPr lang="cs-CZ" sz="2000" dirty="0" smtClean="0">
                <a:solidFill>
                  <a:srgbClr val="000000"/>
                </a:solidFill>
                <a:latin typeface="+mn-lt"/>
              </a:rPr>
              <a:t>( re-certifikace každé 3 roky, cena 9.500 Euro )</a:t>
            </a:r>
            <a:endParaRPr lang="cs-CZ" sz="2000" dirty="0">
              <a:latin typeface="+mn-lt"/>
              <a:cs typeface="Arial" panose="020B0604020202020204" pitchFamily="34" charset="0"/>
            </a:endParaRPr>
          </a:p>
        </p:txBody>
      </p:sp>
      <p:sp>
        <p:nvSpPr>
          <p:cNvPr id="3" name="Podnadpis 2">
            <a:extLst>
              <a:ext uri="{FF2B5EF4-FFF2-40B4-BE49-F238E27FC236}">
                <a16:creationId xmlns:a16="http://schemas.microsoft.com/office/drawing/2014/main" xmlns="" id="{850BD356-2695-D223-90EE-36F4F89871DD}"/>
              </a:ext>
            </a:extLst>
          </p:cNvPr>
          <p:cNvSpPr>
            <a:spLocks noGrp="1"/>
          </p:cNvSpPr>
          <p:nvPr>
            <p:ph type="subTitle" idx="1"/>
          </p:nvPr>
        </p:nvSpPr>
        <p:spPr>
          <a:xfrm>
            <a:off x="875496" y="1568368"/>
            <a:ext cx="10423875" cy="4560351"/>
          </a:xfrm>
        </p:spPr>
        <p:txBody>
          <a:bodyPr>
            <a:normAutofit fontScale="25000" lnSpcReduction="20000"/>
          </a:bodyPr>
          <a:lstStyle/>
          <a:p>
            <a:pPr algn="l"/>
            <a:r>
              <a:rPr lang="cs-CZ" dirty="0">
                <a:effectLst/>
              </a:rPr>
              <a:t> </a:t>
            </a:r>
            <a:r>
              <a:rPr lang="cs-CZ" sz="9600" dirty="0">
                <a:effectLst/>
                <a:cs typeface="Arial" panose="020B0604020202020204" pitchFamily="34" charset="0"/>
              </a:rPr>
              <a:t>-</a:t>
            </a:r>
            <a:r>
              <a:rPr lang="cs-CZ" sz="8000" dirty="0">
                <a:effectLst/>
                <a:cs typeface="Arial" panose="020B0604020202020204" pitchFamily="34" charset="0"/>
              </a:rPr>
              <a:t> </a:t>
            </a:r>
            <a:r>
              <a:rPr lang="cs-CZ" sz="8000" b="1" dirty="0" err="1">
                <a:effectLst/>
                <a:cs typeface="Arial" panose="020B0604020202020204" pitchFamily="34" charset="0"/>
              </a:rPr>
              <a:t>Kompetenzzentren</a:t>
            </a:r>
            <a:r>
              <a:rPr lang="cs-CZ" sz="8000" b="1" dirty="0">
                <a:effectLst/>
                <a:cs typeface="Arial" panose="020B0604020202020204" pitchFamily="34" charset="0"/>
              </a:rPr>
              <a:t> </a:t>
            </a:r>
            <a:r>
              <a:rPr lang="cs-CZ" sz="8000" dirty="0">
                <a:effectLst/>
                <a:cs typeface="Arial" panose="020B0604020202020204" pitchFamily="34" charset="0"/>
              </a:rPr>
              <a:t>( </a:t>
            </a:r>
            <a:r>
              <a:rPr lang="cs-CZ" sz="8000" b="1" dirty="0">
                <a:effectLst/>
                <a:cs typeface="Arial" panose="020B0604020202020204" pitchFamily="34" charset="0"/>
              </a:rPr>
              <a:t>16</a:t>
            </a:r>
            <a:r>
              <a:rPr lang="cs-CZ" sz="8000" dirty="0">
                <a:effectLst/>
                <a:cs typeface="Arial" panose="020B0604020202020204" pitchFamily="34" charset="0"/>
              </a:rPr>
              <a:t>)  minimálně 3 atestovaní hrudní  chirurgové    </a:t>
            </a:r>
          </a:p>
          <a:p>
            <a:pPr algn="l"/>
            <a:r>
              <a:rPr lang="cs-CZ" sz="8000" dirty="0" smtClean="0">
                <a:effectLst/>
                <a:cs typeface="Arial" panose="020B0604020202020204" pitchFamily="34" charset="0"/>
              </a:rPr>
              <a:t>-</a:t>
            </a:r>
            <a:r>
              <a:rPr lang="cs-CZ" sz="8000" dirty="0">
                <a:effectLst/>
                <a:cs typeface="Arial" panose="020B0604020202020204" pitchFamily="34" charset="0"/>
              </a:rPr>
              <a:t> </a:t>
            </a:r>
            <a:r>
              <a:rPr lang="cs-CZ" sz="8000" b="1" dirty="0" err="1">
                <a:effectLst/>
                <a:cs typeface="Arial" panose="020B0604020202020204" pitchFamily="34" charset="0"/>
              </a:rPr>
              <a:t>Exzellenzzentren</a:t>
            </a:r>
            <a:r>
              <a:rPr lang="cs-CZ" sz="8000" dirty="0">
                <a:effectLst/>
                <a:cs typeface="Arial" panose="020B0604020202020204" pitchFamily="34" charset="0"/>
              </a:rPr>
              <a:t> ( </a:t>
            </a:r>
            <a:r>
              <a:rPr lang="cs-CZ" sz="8000" b="1" dirty="0">
                <a:effectLst/>
                <a:cs typeface="Arial" panose="020B0604020202020204" pitchFamily="34" charset="0"/>
              </a:rPr>
              <a:t>8</a:t>
            </a:r>
            <a:r>
              <a:rPr lang="cs-CZ" sz="8000" dirty="0">
                <a:effectLst/>
                <a:cs typeface="Arial" panose="020B0604020202020204" pitchFamily="34" charset="0"/>
              </a:rPr>
              <a:t>) min. 4 atestovaní hrudní </a:t>
            </a:r>
            <a:r>
              <a:rPr lang="cs-CZ" sz="8000" dirty="0" err="1">
                <a:effectLst/>
                <a:cs typeface="Arial" panose="020B0604020202020204" pitchFamily="34" charset="0"/>
              </a:rPr>
              <a:t>chir</a:t>
            </a:r>
            <a:r>
              <a:rPr lang="cs-CZ" sz="8000" dirty="0">
                <a:effectLst/>
                <a:cs typeface="Arial" panose="020B0604020202020204" pitchFamily="34" charset="0"/>
              </a:rPr>
              <a:t>. na plný </a:t>
            </a:r>
            <a:r>
              <a:rPr lang="cs-CZ" sz="8000" dirty="0" smtClean="0">
                <a:effectLst/>
                <a:cs typeface="Arial" panose="020B0604020202020204" pitchFamily="34" charset="0"/>
              </a:rPr>
              <a:t>úvazek</a:t>
            </a:r>
          </a:p>
          <a:p>
            <a:pPr algn="l"/>
            <a:endParaRPr lang="cs-CZ" sz="8000" dirty="0">
              <a:effectLst/>
              <a:cs typeface="Arial" panose="020B0604020202020204" pitchFamily="34" charset="0"/>
            </a:endParaRPr>
          </a:p>
          <a:p>
            <a:pPr algn="l"/>
            <a:r>
              <a:rPr lang="cs-CZ" sz="8000" dirty="0" smtClean="0">
                <a:cs typeface="Arial" panose="020B0604020202020204" pitchFamily="34" charset="0"/>
              </a:rPr>
              <a:t>- </a:t>
            </a:r>
            <a:r>
              <a:rPr lang="cs-CZ" sz="8000" dirty="0" smtClean="0">
                <a:effectLst/>
                <a:cs typeface="Arial" panose="020B0604020202020204" pitchFamily="34" charset="0"/>
              </a:rPr>
              <a:t>minimálně </a:t>
            </a:r>
            <a:r>
              <a:rPr lang="cs-CZ" sz="8000" b="1" dirty="0">
                <a:effectLst/>
                <a:cs typeface="Arial" panose="020B0604020202020204" pitchFamily="34" charset="0"/>
              </a:rPr>
              <a:t>jeden operační sál </a:t>
            </a:r>
            <a:r>
              <a:rPr lang="cs-CZ" sz="8000" dirty="0">
                <a:effectLst/>
                <a:cs typeface="Arial" panose="020B0604020202020204" pitchFamily="34" charset="0"/>
              </a:rPr>
              <a:t>pro hrudní chirurgii, dostupný  </a:t>
            </a:r>
          </a:p>
          <a:p>
            <a:pPr algn="l"/>
            <a:r>
              <a:rPr lang="cs-CZ" sz="8000" dirty="0">
                <a:cs typeface="Arial" panose="020B0604020202020204" pitchFamily="34" charset="0"/>
              </a:rPr>
              <a:t>   </a:t>
            </a:r>
            <a:r>
              <a:rPr lang="cs-CZ" sz="8000" dirty="0" smtClean="0">
                <a:effectLst/>
                <a:cs typeface="Arial" panose="020B0604020202020204" pitchFamily="34" charset="0"/>
              </a:rPr>
              <a:t>24 </a:t>
            </a:r>
            <a:r>
              <a:rPr lang="cs-CZ" sz="8000" dirty="0" err="1">
                <a:effectLst/>
                <a:cs typeface="Arial" panose="020B0604020202020204" pitchFamily="34" charset="0"/>
              </a:rPr>
              <a:t>hod.denně</a:t>
            </a:r>
            <a:r>
              <a:rPr lang="cs-CZ" sz="8000" dirty="0">
                <a:effectLst/>
                <a:cs typeface="Arial" panose="020B0604020202020204" pitchFamily="34" charset="0"/>
              </a:rPr>
              <a:t> 7 dní v týdnu</a:t>
            </a:r>
          </a:p>
          <a:p>
            <a:pPr algn="l"/>
            <a:r>
              <a:rPr lang="cs-CZ" sz="8000" dirty="0" smtClean="0">
                <a:cs typeface="Arial" panose="020B0604020202020204" pitchFamily="34" charset="0"/>
              </a:rPr>
              <a:t>- </a:t>
            </a:r>
            <a:r>
              <a:rPr lang="cs-CZ" sz="8000" b="1" dirty="0">
                <a:cs typeface="Arial" panose="020B0604020202020204" pitchFamily="34" charset="0"/>
              </a:rPr>
              <a:t>a</a:t>
            </a:r>
            <a:r>
              <a:rPr lang="cs-CZ" sz="8000" b="1" dirty="0" smtClean="0">
                <a:cs typeface="Arial" panose="020B0604020202020204" pitchFamily="34" charset="0"/>
              </a:rPr>
              <a:t>kreditace </a:t>
            </a:r>
            <a:r>
              <a:rPr lang="cs-CZ" sz="8000" dirty="0" smtClean="0">
                <a:cs typeface="Arial" panose="020B0604020202020204" pitchFamily="34" charset="0"/>
              </a:rPr>
              <a:t>jako </a:t>
            </a:r>
            <a:r>
              <a:rPr lang="cs-CZ" sz="8000" dirty="0" smtClean="0">
                <a:effectLst/>
                <a:cs typeface="Arial" panose="020B0604020202020204" pitchFamily="34" charset="0"/>
              </a:rPr>
              <a:t>výukové </a:t>
            </a:r>
            <a:r>
              <a:rPr lang="cs-CZ" sz="8000" dirty="0">
                <a:effectLst/>
                <a:cs typeface="Arial" panose="020B0604020202020204" pitchFamily="34" charset="0"/>
              </a:rPr>
              <a:t>centrum </a:t>
            </a:r>
            <a:r>
              <a:rPr lang="cs-CZ" sz="8000" dirty="0" smtClean="0">
                <a:effectLst/>
                <a:cs typeface="Arial" panose="020B0604020202020204" pitchFamily="34" charset="0"/>
              </a:rPr>
              <a:t>hrudní chirurgie-</a:t>
            </a:r>
            <a:r>
              <a:rPr lang="cs-CZ" sz="8000" dirty="0">
                <a:effectLst/>
                <a:cs typeface="Arial" panose="020B0604020202020204" pitchFamily="34" charset="0"/>
              </a:rPr>
              <a:t> </a:t>
            </a:r>
            <a:r>
              <a:rPr lang="cs-CZ" sz="8000" dirty="0" smtClean="0">
                <a:effectLst/>
                <a:cs typeface="Arial" panose="020B0604020202020204" pitchFamily="34" charset="0"/>
              </a:rPr>
              <a:t> </a:t>
            </a:r>
            <a:r>
              <a:rPr lang="cs-CZ" sz="8000" dirty="0">
                <a:effectLst/>
                <a:cs typeface="Arial" panose="020B0604020202020204" pitchFamily="34" charset="0"/>
              </a:rPr>
              <a:t>minimálně na </a:t>
            </a:r>
          </a:p>
          <a:p>
            <a:pPr algn="l"/>
            <a:r>
              <a:rPr lang="cs-CZ" sz="8000" dirty="0">
                <a:cs typeface="Arial" panose="020B0604020202020204" pitchFamily="34" charset="0"/>
              </a:rPr>
              <a:t>   </a:t>
            </a:r>
            <a:r>
              <a:rPr lang="cs-CZ" sz="8000" dirty="0">
                <a:effectLst/>
                <a:cs typeface="Arial" panose="020B0604020202020204" pitchFamily="34" charset="0"/>
              </a:rPr>
              <a:t>24 </a:t>
            </a:r>
            <a:r>
              <a:rPr lang="cs-CZ" sz="8000" dirty="0" err="1">
                <a:effectLst/>
                <a:cs typeface="Arial" panose="020B0604020202020204" pitchFamily="34" charset="0"/>
              </a:rPr>
              <a:t>měs</a:t>
            </a:r>
            <a:r>
              <a:rPr lang="cs-CZ" sz="8000" dirty="0">
                <a:effectLst/>
                <a:cs typeface="Arial" panose="020B0604020202020204" pitchFamily="34" charset="0"/>
              </a:rPr>
              <a:t>./ 48 </a:t>
            </a:r>
            <a:r>
              <a:rPr lang="cs-CZ" sz="8000" dirty="0" err="1">
                <a:effectLst/>
                <a:cs typeface="Arial" panose="020B0604020202020204" pitchFamily="34" charset="0"/>
              </a:rPr>
              <a:t>měs</a:t>
            </a:r>
            <a:r>
              <a:rPr lang="cs-CZ" sz="8000" dirty="0">
                <a:effectLst/>
                <a:cs typeface="Arial" panose="020B0604020202020204" pitchFamily="34" charset="0"/>
              </a:rPr>
              <a:t>.</a:t>
            </a:r>
          </a:p>
          <a:p>
            <a:pPr algn="l"/>
            <a:r>
              <a:rPr lang="cs-CZ" sz="8000" dirty="0" smtClean="0">
                <a:effectLst/>
                <a:cs typeface="Arial" panose="020B0604020202020204" pitchFamily="34" charset="0"/>
              </a:rPr>
              <a:t>- </a:t>
            </a:r>
            <a:r>
              <a:rPr lang="cs-CZ" sz="8000" b="1" dirty="0">
                <a:cs typeface="Arial" panose="020B0604020202020204" pitchFamily="34" charset="0"/>
              </a:rPr>
              <a:t>endoskopie</a:t>
            </a:r>
            <a:r>
              <a:rPr lang="cs-CZ" sz="8000" dirty="0">
                <a:cs typeface="Arial" panose="020B0604020202020204" pitchFamily="34" charset="0"/>
              </a:rPr>
              <a:t>  </a:t>
            </a:r>
            <a:r>
              <a:rPr lang="cs-CZ" sz="8000" dirty="0" smtClean="0">
                <a:cs typeface="Arial" panose="020B0604020202020204" pitchFamily="34" charset="0"/>
              </a:rPr>
              <a:t>dostupná 24 </a:t>
            </a:r>
            <a:r>
              <a:rPr lang="cs-CZ" sz="8000" dirty="0" err="1">
                <a:effectLst/>
                <a:cs typeface="Arial" panose="020B0604020202020204" pitchFamily="34" charset="0"/>
              </a:rPr>
              <a:t>hod.denně</a:t>
            </a:r>
            <a:r>
              <a:rPr lang="cs-CZ" sz="8000" dirty="0">
                <a:effectLst/>
                <a:cs typeface="Arial" panose="020B0604020202020204" pitchFamily="34" charset="0"/>
              </a:rPr>
              <a:t> </a:t>
            </a:r>
            <a:r>
              <a:rPr lang="cs-CZ" sz="8000" dirty="0" smtClean="0">
                <a:effectLst/>
                <a:cs typeface="Arial" panose="020B0604020202020204" pitchFamily="34" charset="0"/>
              </a:rPr>
              <a:t>( </a:t>
            </a:r>
            <a:r>
              <a:rPr lang="cs-CZ" sz="7200" dirty="0">
                <a:effectLst/>
                <a:cs typeface="Arial" panose="020B0604020202020204" pitchFamily="34" charset="0"/>
              </a:rPr>
              <a:t>někde </a:t>
            </a:r>
            <a:r>
              <a:rPr lang="cs-CZ" sz="7200" dirty="0" err="1" smtClean="0">
                <a:effectLst/>
                <a:cs typeface="Arial" panose="020B0604020202020204" pitchFamily="34" charset="0"/>
              </a:rPr>
              <a:t>endoskopují</a:t>
            </a:r>
            <a:r>
              <a:rPr lang="cs-CZ" sz="7200" dirty="0" smtClean="0">
                <a:effectLst/>
                <a:cs typeface="Arial" panose="020B0604020202020204" pitchFamily="34" charset="0"/>
              </a:rPr>
              <a:t>  </a:t>
            </a:r>
            <a:r>
              <a:rPr lang="cs-CZ" sz="7200" dirty="0">
                <a:effectLst/>
                <a:cs typeface="Arial" panose="020B0604020202020204" pitchFamily="34" charset="0"/>
              </a:rPr>
              <a:t>hrudní chirurgov</a:t>
            </a:r>
            <a:r>
              <a:rPr lang="cs-CZ" sz="7200" dirty="0">
                <a:cs typeface="Arial" panose="020B0604020202020204" pitchFamily="34" charset="0"/>
              </a:rPr>
              <a:t>é i  </a:t>
            </a:r>
          </a:p>
          <a:p>
            <a:pPr algn="l"/>
            <a:r>
              <a:rPr lang="cs-CZ" sz="7200" dirty="0">
                <a:effectLst/>
                <a:cs typeface="Arial" panose="020B0604020202020204" pitchFamily="34" charset="0"/>
              </a:rPr>
              <a:t>   </a:t>
            </a:r>
            <a:r>
              <a:rPr lang="cs-CZ" sz="7200" dirty="0" smtClean="0">
                <a:effectLst/>
                <a:cs typeface="Arial" panose="020B0604020202020204" pitchFamily="34" charset="0"/>
              </a:rPr>
              <a:t>včetn</a:t>
            </a:r>
            <a:r>
              <a:rPr lang="cs-CZ" sz="7200" dirty="0" smtClean="0">
                <a:cs typeface="Arial" panose="020B0604020202020204" pitchFamily="34" charset="0"/>
              </a:rPr>
              <a:t>ě </a:t>
            </a:r>
            <a:r>
              <a:rPr lang="cs-CZ" sz="7200" dirty="0">
                <a:effectLst/>
                <a:cs typeface="Arial" panose="020B0604020202020204" pitchFamily="34" charset="0"/>
              </a:rPr>
              <a:t>diagnostiky, </a:t>
            </a:r>
            <a:r>
              <a:rPr lang="cs-CZ" sz="7200" dirty="0" smtClean="0">
                <a:effectLst/>
                <a:cs typeface="Arial" panose="020B0604020202020204" pitchFamily="34" charset="0"/>
              </a:rPr>
              <a:t>někde pouze </a:t>
            </a:r>
            <a:r>
              <a:rPr lang="cs-CZ" sz="7200" dirty="0" err="1" smtClean="0">
                <a:effectLst/>
                <a:cs typeface="Arial" panose="020B0604020202020204" pitchFamily="34" charset="0"/>
              </a:rPr>
              <a:t>akutní,případně</a:t>
            </a:r>
            <a:r>
              <a:rPr lang="cs-CZ" sz="7200" dirty="0">
                <a:cs typeface="Arial" panose="020B0604020202020204" pitchFamily="34" charset="0"/>
              </a:rPr>
              <a:t> </a:t>
            </a:r>
            <a:r>
              <a:rPr lang="cs-CZ" sz="7200" dirty="0" err="1" smtClean="0">
                <a:cs typeface="Arial" panose="020B0604020202020204" pitchFamily="34" charset="0"/>
              </a:rPr>
              <a:t>intraoperační</a:t>
            </a:r>
            <a:r>
              <a:rPr lang="cs-CZ" sz="7200" dirty="0" smtClean="0">
                <a:cs typeface="Arial" panose="020B0604020202020204" pitchFamily="34" charset="0"/>
              </a:rPr>
              <a:t> BS,</a:t>
            </a:r>
            <a:r>
              <a:rPr lang="cs-CZ" sz="7200" dirty="0" smtClean="0">
                <a:effectLst/>
                <a:cs typeface="Arial" panose="020B0604020202020204" pitchFamily="34" charset="0"/>
              </a:rPr>
              <a:t> ale většinou</a:t>
            </a:r>
          </a:p>
          <a:p>
            <a:pPr algn="l"/>
            <a:r>
              <a:rPr lang="cs-CZ" sz="7200" dirty="0">
                <a:cs typeface="Arial" panose="020B0604020202020204" pitchFamily="34" charset="0"/>
              </a:rPr>
              <a:t> </a:t>
            </a:r>
            <a:r>
              <a:rPr lang="cs-CZ" sz="7200" dirty="0" smtClean="0">
                <a:cs typeface="Arial" panose="020B0604020202020204" pitchFamily="34" charset="0"/>
              </a:rPr>
              <a:t>  </a:t>
            </a:r>
            <a:r>
              <a:rPr lang="cs-CZ" sz="7200" dirty="0" err="1" smtClean="0">
                <a:cs typeface="Arial" panose="020B0604020202020204" pitchFamily="34" charset="0"/>
              </a:rPr>
              <a:t>endoskopují</a:t>
            </a:r>
            <a:r>
              <a:rPr lang="cs-CZ" sz="7200" dirty="0" smtClean="0">
                <a:cs typeface="Arial" panose="020B0604020202020204" pitchFamily="34" charset="0"/>
              </a:rPr>
              <a:t> plicní lékaři ) </a:t>
            </a:r>
            <a:r>
              <a:rPr lang="cs-CZ" sz="7200" dirty="0">
                <a:effectLst/>
                <a:cs typeface="Arial" panose="020B0604020202020204" pitchFamily="34" charset="0"/>
              </a:rPr>
              <a:t>                                                                                 </a:t>
            </a:r>
            <a:endParaRPr lang="cs-CZ" sz="7200" dirty="0" smtClean="0">
              <a:effectLst/>
              <a:cs typeface="Arial" panose="020B0604020202020204" pitchFamily="34" charset="0"/>
            </a:endParaRPr>
          </a:p>
          <a:p>
            <a:pPr algn="l"/>
            <a:r>
              <a:rPr lang="cs-CZ" sz="9600" dirty="0" smtClean="0">
                <a:cs typeface="Arial" panose="020B0604020202020204" pitchFamily="34" charset="0"/>
              </a:rPr>
              <a:t>- </a:t>
            </a:r>
            <a:r>
              <a:rPr lang="cs-CZ" sz="8000" dirty="0" smtClean="0">
                <a:effectLst/>
                <a:cs typeface="Arial" panose="020B0604020202020204" pitchFamily="34" charset="0"/>
              </a:rPr>
              <a:t>dostupnost </a:t>
            </a:r>
            <a:r>
              <a:rPr lang="cs-CZ" sz="8000" dirty="0">
                <a:effectLst/>
                <a:cs typeface="Arial" panose="020B0604020202020204" pitchFamily="34" charset="0"/>
              </a:rPr>
              <a:t>onkologického </a:t>
            </a:r>
            <a:r>
              <a:rPr lang="cs-CZ" sz="8000" b="1" dirty="0">
                <a:effectLst/>
                <a:cs typeface="Arial" panose="020B0604020202020204" pitchFamily="34" charset="0"/>
              </a:rPr>
              <a:t>psychologa</a:t>
            </a:r>
          </a:p>
          <a:p>
            <a:pPr algn="l"/>
            <a:r>
              <a:rPr lang="cs-CZ" sz="8000" dirty="0">
                <a:effectLst/>
                <a:cs typeface="Arial" panose="020B0604020202020204" pitchFamily="34" charset="0"/>
              </a:rPr>
              <a:t>                                                                    </a:t>
            </a:r>
          </a:p>
          <a:p>
            <a:pPr algn="l"/>
            <a:r>
              <a:rPr lang="cs-CZ" sz="8000" dirty="0" smtClean="0">
                <a:cs typeface="Arial" panose="020B0604020202020204" pitchFamily="34" charset="0"/>
              </a:rPr>
              <a:t>- </a:t>
            </a:r>
            <a:r>
              <a:rPr lang="cs-CZ" sz="8000" dirty="0" smtClean="0">
                <a:effectLst/>
                <a:cs typeface="Arial" panose="020B0604020202020204" pitchFamily="34" charset="0"/>
              </a:rPr>
              <a:t>KZ </a:t>
            </a:r>
            <a:r>
              <a:rPr lang="cs-CZ" sz="8000" b="1" dirty="0">
                <a:effectLst/>
                <a:cs typeface="Arial" panose="020B0604020202020204" pitchFamily="34" charset="0"/>
              </a:rPr>
              <a:t>300</a:t>
            </a:r>
            <a:r>
              <a:rPr lang="cs-CZ" sz="8000" dirty="0">
                <a:effectLst/>
                <a:cs typeface="Arial" panose="020B0604020202020204" pitchFamily="34" charset="0"/>
              </a:rPr>
              <a:t> operací </a:t>
            </a:r>
            <a:r>
              <a:rPr lang="cs-CZ" sz="8000" dirty="0" smtClean="0">
                <a:effectLst/>
                <a:cs typeface="Arial" panose="020B0604020202020204" pitchFamily="34" charset="0"/>
              </a:rPr>
              <a:t>/</a:t>
            </a:r>
            <a:r>
              <a:rPr lang="cs-CZ" sz="8000" b="1" dirty="0">
                <a:cs typeface="Arial" panose="020B0604020202020204" pitchFamily="34" charset="0"/>
              </a:rPr>
              <a:t>50</a:t>
            </a:r>
            <a:r>
              <a:rPr lang="cs-CZ" sz="8000" dirty="0">
                <a:cs typeface="Arial" panose="020B0604020202020204" pitchFamily="34" charset="0"/>
              </a:rPr>
              <a:t> anatomických resekcí </a:t>
            </a:r>
            <a:r>
              <a:rPr lang="cs-CZ" sz="8000" dirty="0" smtClean="0">
                <a:cs typeface="Arial" panose="020B0604020202020204" pitchFamily="34" charset="0"/>
              </a:rPr>
              <a:t>, </a:t>
            </a:r>
            <a:r>
              <a:rPr lang="cs-CZ" sz="8000" dirty="0">
                <a:effectLst/>
                <a:cs typeface="Arial" panose="020B0604020202020204" pitchFamily="34" charset="0"/>
              </a:rPr>
              <a:t>EZ </a:t>
            </a:r>
            <a:r>
              <a:rPr lang="cs-CZ" sz="8000" b="1" dirty="0">
                <a:effectLst/>
                <a:cs typeface="Arial" panose="020B0604020202020204" pitchFamily="34" charset="0"/>
              </a:rPr>
              <a:t>600</a:t>
            </a:r>
            <a:r>
              <a:rPr lang="cs-CZ" sz="8000" dirty="0">
                <a:effectLst/>
                <a:cs typeface="Arial" panose="020B0604020202020204" pitchFamily="34" charset="0"/>
              </a:rPr>
              <a:t> </a:t>
            </a:r>
            <a:r>
              <a:rPr lang="cs-CZ" sz="8000" dirty="0" smtClean="0">
                <a:cs typeface="Arial" panose="020B0604020202020204" pitchFamily="34" charset="0"/>
              </a:rPr>
              <a:t>/ </a:t>
            </a:r>
            <a:r>
              <a:rPr lang="cs-CZ" sz="8000" b="1" dirty="0" smtClean="0">
                <a:effectLst/>
                <a:cs typeface="Arial" panose="020B0604020202020204" pitchFamily="34" charset="0"/>
              </a:rPr>
              <a:t>120</a:t>
            </a:r>
            <a:r>
              <a:rPr lang="cs-CZ" sz="8000" dirty="0">
                <a:effectLst/>
                <a:cs typeface="Arial" panose="020B0604020202020204" pitchFamily="34" charset="0"/>
              </a:rPr>
              <a:t>   </a:t>
            </a:r>
          </a:p>
          <a:p>
            <a:pPr algn="l"/>
            <a:r>
              <a:rPr lang="cs-CZ" sz="8000" dirty="0">
                <a:effectLst/>
                <a:cs typeface="Arial" panose="020B0604020202020204" pitchFamily="34" charset="0"/>
              </a:rPr>
              <a:t/>
            </a:r>
            <a:br>
              <a:rPr lang="cs-CZ" sz="8000" dirty="0">
                <a:effectLst/>
                <a:cs typeface="Arial" panose="020B0604020202020204" pitchFamily="34" charset="0"/>
              </a:rPr>
            </a:br>
            <a:endParaRPr lang="cs-CZ" sz="8000" dirty="0">
              <a:effectLst/>
              <a:cs typeface="Arial" panose="020B0604020202020204" pitchFamily="34" charset="0"/>
            </a:endParaRPr>
          </a:p>
          <a:p>
            <a:pPr algn="l"/>
            <a:r>
              <a:rPr lang="cs-CZ" dirty="0">
                <a:effectLst/>
              </a:rPr>
              <a:t/>
            </a:r>
            <a:br>
              <a:rPr lang="cs-CZ" dirty="0">
                <a:effectLst/>
              </a:rPr>
            </a:br>
            <a:endParaRPr lang="cs-CZ" dirty="0"/>
          </a:p>
        </p:txBody>
      </p:sp>
      <p:pic>
        <p:nvPicPr>
          <p:cNvPr id="4" name="Bild 3"/>
          <p:cNvPicPr>
            <a:picLocks noChangeAspect="1"/>
          </p:cNvPicPr>
          <p:nvPr/>
        </p:nvPicPr>
        <p:blipFill>
          <a:blip r:embed="rId2"/>
          <a:stretch>
            <a:fillRect/>
          </a:stretch>
        </p:blipFill>
        <p:spPr>
          <a:xfrm>
            <a:off x="8976237" y="2062690"/>
            <a:ext cx="3107529" cy="2719387"/>
          </a:xfrm>
          <a:prstGeom prst="rect">
            <a:avLst/>
          </a:prstGeom>
        </p:spPr>
      </p:pic>
    </p:spTree>
    <p:extLst>
      <p:ext uri="{BB962C8B-B14F-4D97-AF65-F5344CB8AC3E}">
        <p14:creationId xmlns:p14="http://schemas.microsoft.com/office/powerpoint/2010/main" val="247874832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720554" y="522428"/>
            <a:ext cx="10633246" cy="5654535"/>
          </a:xfrm>
        </p:spPr>
        <p:txBody>
          <a:bodyPr>
            <a:normAutofit/>
          </a:bodyPr>
          <a:lstStyle/>
          <a:p>
            <a:pPr marL="0" indent="0">
              <a:buNone/>
            </a:pPr>
            <a:r>
              <a:rPr lang="de-DE" sz="2400" dirty="0" smtClean="0"/>
              <a:t>Z </a:t>
            </a:r>
            <a:r>
              <a:rPr lang="de-DE" sz="2400" dirty="0" err="1" smtClean="0"/>
              <a:t>počtu</a:t>
            </a:r>
            <a:r>
              <a:rPr lang="de-DE" sz="2400" dirty="0"/>
              <a:t> </a:t>
            </a:r>
            <a:r>
              <a:rPr lang="de-DE" sz="2400" b="1" dirty="0"/>
              <a:t>24 </a:t>
            </a:r>
            <a:r>
              <a:rPr lang="de-DE" sz="2400" b="1" dirty="0" err="1"/>
              <a:t>certifikovaných</a:t>
            </a:r>
            <a:r>
              <a:rPr lang="de-DE" sz="2400" b="1" dirty="0"/>
              <a:t> </a:t>
            </a:r>
            <a:r>
              <a:rPr lang="de-DE" sz="2400" b="1" dirty="0" err="1"/>
              <a:t>center</a:t>
            </a:r>
            <a:r>
              <a:rPr lang="de-DE" sz="2400" dirty="0"/>
              <a:t> </a:t>
            </a:r>
            <a:r>
              <a:rPr lang="de-DE" sz="2400" dirty="0" err="1"/>
              <a:t>hrudní</a:t>
            </a:r>
            <a:r>
              <a:rPr lang="de-DE" sz="2400" dirty="0"/>
              <a:t> chirurgie </a:t>
            </a:r>
            <a:r>
              <a:rPr lang="de-DE" sz="2400" dirty="0" smtClean="0"/>
              <a:t>je</a:t>
            </a:r>
          </a:p>
          <a:p>
            <a:pPr marL="0" indent="0">
              <a:buNone/>
            </a:pPr>
            <a:r>
              <a:rPr lang="de-DE" sz="2400" b="1" dirty="0" smtClean="0"/>
              <a:t>8 </a:t>
            </a:r>
            <a:r>
              <a:rPr lang="de-DE" sz="2400" b="1" dirty="0" err="1"/>
              <a:t>čistě</a:t>
            </a:r>
            <a:r>
              <a:rPr lang="de-DE" sz="2400" b="1" dirty="0"/>
              <a:t> </a:t>
            </a:r>
            <a:r>
              <a:rPr lang="de-DE" sz="2400" b="1" dirty="0" err="1"/>
              <a:t>plicních</a:t>
            </a:r>
            <a:r>
              <a:rPr lang="de-DE" sz="2400" b="1" dirty="0"/>
              <a:t> </a:t>
            </a:r>
            <a:r>
              <a:rPr lang="de-DE" sz="2400" b="1" dirty="0" err="1"/>
              <a:t>klinik</a:t>
            </a:r>
            <a:r>
              <a:rPr lang="de-DE" sz="2400" dirty="0"/>
              <a:t> </a:t>
            </a:r>
            <a:r>
              <a:rPr lang="de-DE" sz="2400" dirty="0" smtClean="0"/>
              <a:t>(Lungenklinik).</a:t>
            </a:r>
          </a:p>
          <a:p>
            <a:pPr marL="0" indent="0">
              <a:buNone/>
            </a:pPr>
            <a:r>
              <a:rPr lang="de-DE" sz="2400" dirty="0" err="1" smtClean="0"/>
              <a:t>Jedná</a:t>
            </a:r>
            <a:r>
              <a:rPr lang="de-DE" sz="2400" dirty="0" smtClean="0"/>
              <a:t> </a:t>
            </a:r>
            <a:r>
              <a:rPr lang="de-DE" sz="2400" dirty="0"/>
              <a:t>se o </a:t>
            </a:r>
            <a:r>
              <a:rPr lang="de-DE" sz="2400" dirty="0" err="1"/>
              <a:t>nemocnice</a:t>
            </a:r>
            <a:r>
              <a:rPr lang="de-DE" sz="2400" dirty="0"/>
              <a:t> </a:t>
            </a:r>
            <a:r>
              <a:rPr lang="de-DE" sz="2400" dirty="0" smtClean="0"/>
              <a:t>s </a:t>
            </a:r>
            <a:r>
              <a:rPr lang="de-DE" sz="2400" dirty="0" err="1" smtClean="0"/>
              <a:t>několika</a:t>
            </a:r>
            <a:r>
              <a:rPr lang="de-DE" sz="2400" dirty="0" smtClean="0"/>
              <a:t> </a:t>
            </a:r>
            <a:r>
              <a:rPr lang="de-DE" sz="2400" dirty="0" err="1" smtClean="0"/>
              <a:t>odděleními</a:t>
            </a:r>
            <a:r>
              <a:rPr lang="de-DE" sz="2400" dirty="0" smtClean="0"/>
              <a:t>  </a:t>
            </a:r>
            <a:r>
              <a:rPr lang="de-DE" sz="2400" dirty="0"/>
              <a:t>- </a:t>
            </a:r>
            <a:r>
              <a:rPr lang="de-DE" sz="2400" dirty="0" err="1" smtClean="0"/>
              <a:t>plicní</a:t>
            </a:r>
            <a:r>
              <a:rPr lang="de-DE" sz="2400" dirty="0" smtClean="0"/>
              <a:t> </a:t>
            </a:r>
            <a:r>
              <a:rPr lang="de-DE" sz="2400" dirty="0" err="1" smtClean="0"/>
              <a:t>odd</a:t>
            </a:r>
            <a:r>
              <a:rPr lang="de-DE" sz="2400" dirty="0" smtClean="0"/>
              <a:t>.,</a:t>
            </a:r>
            <a:r>
              <a:rPr lang="de-DE" sz="2400" dirty="0" err="1" smtClean="0"/>
              <a:t>hrudní</a:t>
            </a:r>
            <a:r>
              <a:rPr lang="de-DE" sz="2400" dirty="0" smtClean="0"/>
              <a:t> </a:t>
            </a:r>
            <a:r>
              <a:rPr lang="de-DE" sz="2400" dirty="0"/>
              <a:t>chirurgie, </a:t>
            </a:r>
            <a:r>
              <a:rPr lang="de-DE" sz="2400" dirty="0" smtClean="0"/>
              <a:t>                           </a:t>
            </a:r>
            <a:r>
              <a:rPr lang="de-DE" sz="2400" dirty="0" err="1" smtClean="0"/>
              <a:t>anesteziologie</a:t>
            </a:r>
            <a:r>
              <a:rPr lang="de-DE" sz="2400" dirty="0" smtClean="0"/>
              <a:t> </a:t>
            </a:r>
            <a:r>
              <a:rPr lang="de-DE" sz="2400" dirty="0"/>
              <a:t>a </a:t>
            </a:r>
            <a:r>
              <a:rPr lang="de-DE" sz="2400" dirty="0" err="1"/>
              <a:t>intenzivní</a:t>
            </a:r>
            <a:r>
              <a:rPr lang="de-DE" sz="2400" dirty="0"/>
              <a:t> </a:t>
            </a:r>
            <a:r>
              <a:rPr lang="de-DE" sz="2400" dirty="0" err="1"/>
              <a:t>medicína</a:t>
            </a:r>
            <a:r>
              <a:rPr lang="de-DE" sz="2400" dirty="0"/>
              <a:t>, </a:t>
            </a:r>
            <a:r>
              <a:rPr lang="de-DE" sz="2400" dirty="0" err="1"/>
              <a:t>rehabilitační</a:t>
            </a:r>
            <a:r>
              <a:rPr lang="de-DE" sz="2400" dirty="0"/>
              <a:t> </a:t>
            </a:r>
            <a:r>
              <a:rPr lang="de-DE" sz="2400" dirty="0" err="1"/>
              <a:t>odd</a:t>
            </a:r>
            <a:r>
              <a:rPr lang="de-DE" sz="2400" dirty="0"/>
              <a:t>., </a:t>
            </a:r>
            <a:r>
              <a:rPr lang="de-DE" sz="2400" dirty="0" err="1"/>
              <a:t>někdy</a:t>
            </a:r>
            <a:r>
              <a:rPr lang="de-DE" sz="2400" dirty="0"/>
              <a:t> i </a:t>
            </a:r>
            <a:r>
              <a:rPr lang="de-DE" sz="2400" dirty="0" err="1" smtClean="0"/>
              <a:t>neurologie</a:t>
            </a:r>
            <a:r>
              <a:rPr lang="de-DE" sz="2400" dirty="0" smtClean="0"/>
              <a:t>, </a:t>
            </a:r>
            <a:r>
              <a:rPr lang="de-DE" sz="2400" dirty="0" err="1" smtClean="0"/>
              <a:t>diagnostika</a:t>
            </a:r>
            <a:r>
              <a:rPr lang="de-DE" sz="2400" dirty="0" smtClean="0"/>
              <a:t> </a:t>
            </a:r>
            <a:r>
              <a:rPr lang="de-DE" sz="2400" dirty="0"/>
              <a:t>a </a:t>
            </a:r>
            <a:r>
              <a:rPr lang="de-DE" sz="2400" dirty="0" err="1"/>
              <a:t>funkční</a:t>
            </a:r>
            <a:r>
              <a:rPr lang="de-DE" sz="2400" dirty="0"/>
              <a:t> </a:t>
            </a:r>
            <a:r>
              <a:rPr lang="de-DE" sz="2400" dirty="0" err="1"/>
              <a:t>diagnostika</a:t>
            </a:r>
            <a:r>
              <a:rPr lang="de-DE" sz="2400" dirty="0" err="1" smtClean="0"/>
              <a:t>,včetně</a:t>
            </a:r>
            <a:r>
              <a:rPr lang="de-DE" sz="2400" dirty="0" smtClean="0"/>
              <a:t> </a:t>
            </a:r>
            <a:r>
              <a:rPr lang="de-DE" sz="2400" dirty="0"/>
              <a:t>CT a </a:t>
            </a:r>
            <a:r>
              <a:rPr lang="de-DE" sz="2400" dirty="0" err="1"/>
              <a:t>endoskopie</a:t>
            </a:r>
            <a:r>
              <a:rPr lang="de-DE" sz="2400" dirty="0"/>
              <a:t>. </a:t>
            </a:r>
            <a:endParaRPr lang="de-DE" sz="2400" dirty="0" smtClean="0"/>
          </a:p>
          <a:p>
            <a:pPr marL="0" indent="0">
              <a:buNone/>
            </a:pPr>
            <a:endParaRPr lang="de-DE" sz="2400" dirty="0"/>
          </a:p>
          <a:p>
            <a:pPr marL="0" indent="0">
              <a:buNone/>
            </a:pPr>
            <a:r>
              <a:rPr lang="de-DE" sz="2400" b="1" dirty="0" err="1" smtClean="0"/>
              <a:t>Univerzitní</a:t>
            </a:r>
            <a:r>
              <a:rPr lang="de-DE" sz="2400" b="1" dirty="0" smtClean="0"/>
              <a:t> </a:t>
            </a:r>
            <a:r>
              <a:rPr lang="de-DE" sz="2400" b="1" dirty="0" err="1"/>
              <a:t>pracovište</a:t>
            </a:r>
            <a:r>
              <a:rPr lang="de-DE" sz="2400" b="1" dirty="0"/>
              <a:t> </a:t>
            </a:r>
            <a:r>
              <a:rPr lang="de-DE" sz="2400" b="1" dirty="0" smtClean="0"/>
              <a:t> je </a:t>
            </a:r>
            <a:r>
              <a:rPr lang="de-DE" sz="2400" b="1" dirty="0" err="1"/>
              <a:t>pouze</a:t>
            </a:r>
            <a:r>
              <a:rPr lang="de-DE" sz="2400" b="1" dirty="0"/>
              <a:t> v </a:t>
            </a:r>
            <a:r>
              <a:rPr lang="de-DE" sz="2400" b="1" dirty="0" err="1" smtClean="0"/>
              <a:t>Heidelbergu</a:t>
            </a:r>
            <a:r>
              <a:rPr lang="de-DE" sz="2400" b="1" dirty="0" smtClean="0"/>
              <a:t>.</a:t>
            </a:r>
          </a:p>
          <a:p>
            <a:pPr marL="0" indent="0">
              <a:buNone/>
            </a:pPr>
            <a:endParaRPr lang="de-DE" sz="2600" b="1" dirty="0"/>
          </a:p>
          <a:p>
            <a:pPr marL="0" indent="0">
              <a:buNone/>
            </a:pPr>
            <a:r>
              <a:rPr lang="de-DE" sz="2400" b="1" dirty="0" smtClean="0"/>
              <a:t>15 </a:t>
            </a:r>
            <a:r>
              <a:rPr lang="de-DE" sz="2400" b="1" dirty="0" err="1" smtClean="0"/>
              <a:t>center</a:t>
            </a:r>
            <a:r>
              <a:rPr lang="de-DE" sz="2400" b="1" dirty="0" smtClean="0"/>
              <a:t> </a:t>
            </a:r>
            <a:r>
              <a:rPr lang="de-DE" sz="2400" b="1" dirty="0" err="1" smtClean="0"/>
              <a:t>hrudní</a:t>
            </a:r>
            <a:r>
              <a:rPr lang="de-DE" sz="2400" b="1" dirty="0" smtClean="0"/>
              <a:t> chirurgie </a:t>
            </a:r>
          </a:p>
          <a:p>
            <a:pPr marL="0" indent="0">
              <a:buNone/>
            </a:pPr>
            <a:r>
              <a:rPr lang="de-DE" sz="2400" dirty="0" smtClean="0"/>
              <a:t>je </a:t>
            </a:r>
            <a:r>
              <a:rPr lang="de-DE" sz="2400" dirty="0" err="1" smtClean="0"/>
              <a:t>součástí</a:t>
            </a:r>
            <a:r>
              <a:rPr lang="de-DE" sz="2400" dirty="0" smtClean="0"/>
              <a:t> </a:t>
            </a:r>
            <a:r>
              <a:rPr lang="de-DE" sz="2400" dirty="0" err="1" smtClean="0"/>
              <a:t>velkých</a:t>
            </a:r>
            <a:r>
              <a:rPr lang="de-DE" sz="2400" dirty="0" smtClean="0"/>
              <a:t> </a:t>
            </a:r>
            <a:r>
              <a:rPr lang="de-DE" sz="2400" dirty="0" err="1" smtClean="0"/>
              <a:t>nemocnic</a:t>
            </a:r>
            <a:r>
              <a:rPr lang="de-DE" sz="2400" dirty="0" smtClean="0"/>
              <a:t> (</a:t>
            </a:r>
            <a:r>
              <a:rPr lang="de-DE" sz="2400" dirty="0" err="1" smtClean="0"/>
              <a:t>Thoraxzentrum</a:t>
            </a:r>
            <a:r>
              <a:rPr lang="de-DE" sz="2400" dirty="0" smtClean="0"/>
              <a:t>).</a:t>
            </a:r>
            <a:r>
              <a:rPr lang="de-DE" dirty="0"/>
              <a:t/>
            </a:r>
            <a:br>
              <a:rPr lang="de-DE" dirty="0"/>
            </a:br>
            <a:endParaRPr lang="de-DE" dirty="0"/>
          </a:p>
        </p:txBody>
      </p:sp>
      <p:pic>
        <p:nvPicPr>
          <p:cNvPr id="4" name="Bild 3"/>
          <p:cNvPicPr>
            <a:picLocks noChangeAspect="1"/>
          </p:cNvPicPr>
          <p:nvPr/>
        </p:nvPicPr>
        <p:blipFill>
          <a:blip r:embed="rId2"/>
          <a:stretch>
            <a:fillRect/>
          </a:stretch>
        </p:blipFill>
        <p:spPr>
          <a:xfrm>
            <a:off x="7677424" y="2501691"/>
            <a:ext cx="4262029" cy="4342820"/>
          </a:xfrm>
          <a:prstGeom prst="rect">
            <a:avLst/>
          </a:prstGeom>
        </p:spPr>
      </p:pic>
    </p:spTree>
    <p:extLst>
      <p:ext uri="{BB962C8B-B14F-4D97-AF65-F5344CB8AC3E}">
        <p14:creationId xmlns:p14="http://schemas.microsoft.com/office/powerpoint/2010/main" val="37834103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838200" y="356010"/>
            <a:ext cx="10515600" cy="5820953"/>
          </a:xfrm>
        </p:spPr>
        <p:txBody>
          <a:bodyPr>
            <a:normAutofit/>
          </a:bodyPr>
          <a:lstStyle/>
          <a:p>
            <a:pPr marL="0" indent="0" algn="just">
              <a:buNone/>
            </a:pPr>
            <a:endParaRPr lang="de-DE" sz="2400" b="1" dirty="0" smtClean="0"/>
          </a:p>
          <a:p>
            <a:pPr marL="0" indent="0" algn="just">
              <a:buNone/>
            </a:pPr>
            <a:r>
              <a:rPr lang="de-DE" sz="2000" b="1" dirty="0" err="1"/>
              <a:t>C</a:t>
            </a:r>
            <a:r>
              <a:rPr lang="de-DE" sz="2000" b="1" dirty="0" err="1" smtClean="0"/>
              <a:t>ertifikát</a:t>
            </a:r>
            <a:r>
              <a:rPr lang="de-DE" sz="2000" b="1" dirty="0" smtClean="0"/>
              <a:t> </a:t>
            </a:r>
            <a:r>
              <a:rPr lang="de-DE" sz="2000" b="1" dirty="0" err="1"/>
              <a:t>specializované</a:t>
            </a:r>
            <a:r>
              <a:rPr lang="de-DE" sz="2000" b="1" dirty="0"/>
              <a:t> </a:t>
            </a:r>
            <a:r>
              <a:rPr lang="de-DE" sz="2000" b="1" dirty="0" err="1" smtClean="0"/>
              <a:t>hrudní</a:t>
            </a:r>
            <a:r>
              <a:rPr lang="de-DE" sz="2000" b="1" dirty="0" smtClean="0"/>
              <a:t> chirurgie </a:t>
            </a:r>
            <a:r>
              <a:rPr lang="de-DE" sz="2000" dirty="0" err="1" smtClean="0"/>
              <a:t>má</a:t>
            </a:r>
            <a:r>
              <a:rPr lang="de-DE" sz="2000" dirty="0" smtClean="0"/>
              <a:t> </a:t>
            </a:r>
            <a:r>
              <a:rPr lang="de-DE" sz="2000" b="1" dirty="0" smtClean="0"/>
              <a:t>66</a:t>
            </a:r>
            <a:r>
              <a:rPr lang="de-DE" sz="2000" dirty="0"/>
              <a:t> </a:t>
            </a:r>
            <a:r>
              <a:rPr lang="de-DE" sz="2000" dirty="0" err="1"/>
              <a:t>hrudních</a:t>
            </a:r>
            <a:r>
              <a:rPr lang="de-DE" sz="2000" dirty="0"/>
              <a:t> </a:t>
            </a:r>
            <a:r>
              <a:rPr lang="de-DE" sz="2000" dirty="0" err="1"/>
              <a:t>chirurgů</a:t>
            </a:r>
            <a:r>
              <a:rPr lang="de-DE" sz="2000" dirty="0"/>
              <a:t>  - </a:t>
            </a:r>
            <a:r>
              <a:rPr lang="de-DE" sz="2000" dirty="0" err="1"/>
              <a:t>uděluje</a:t>
            </a:r>
            <a:r>
              <a:rPr lang="de-DE" sz="2000" dirty="0"/>
              <a:t> se na </a:t>
            </a:r>
            <a:r>
              <a:rPr lang="de-DE" sz="2000" dirty="0" err="1"/>
              <a:t>základě</a:t>
            </a:r>
            <a:r>
              <a:rPr lang="de-DE" sz="2000" dirty="0"/>
              <a:t> </a:t>
            </a:r>
            <a:r>
              <a:rPr lang="de-DE" sz="2000" dirty="0" err="1"/>
              <a:t>speciálního</a:t>
            </a:r>
            <a:r>
              <a:rPr lang="de-DE" sz="2000" dirty="0"/>
              <a:t> </a:t>
            </a:r>
            <a:r>
              <a:rPr lang="de-DE" sz="2000" dirty="0" err="1"/>
              <a:t>vzdělávacího</a:t>
            </a:r>
            <a:r>
              <a:rPr lang="de-DE" sz="2000" dirty="0"/>
              <a:t> </a:t>
            </a:r>
            <a:r>
              <a:rPr lang="de-DE" sz="2000" dirty="0" err="1"/>
              <a:t>programu</a:t>
            </a:r>
            <a:r>
              <a:rPr lang="de-DE" sz="2000" dirty="0"/>
              <a:t> a </a:t>
            </a:r>
            <a:r>
              <a:rPr lang="de-DE" sz="2000" dirty="0" err="1"/>
              <a:t>splnění</a:t>
            </a:r>
            <a:r>
              <a:rPr lang="de-DE" sz="2000" dirty="0"/>
              <a:t> </a:t>
            </a:r>
            <a:r>
              <a:rPr lang="de-DE" sz="2000" dirty="0" err="1"/>
              <a:t>kritérií</a:t>
            </a:r>
            <a:r>
              <a:rPr lang="de-DE" sz="2000" dirty="0"/>
              <a:t> </a:t>
            </a:r>
            <a:r>
              <a:rPr lang="de-DE" sz="2000" dirty="0" err="1"/>
              <a:t>klinické</a:t>
            </a:r>
            <a:r>
              <a:rPr lang="de-DE" sz="2000" dirty="0"/>
              <a:t> </a:t>
            </a:r>
            <a:r>
              <a:rPr lang="de-DE" sz="2000" dirty="0" err="1"/>
              <a:t>praxe</a:t>
            </a:r>
            <a:r>
              <a:rPr lang="de-DE" sz="2000" dirty="0"/>
              <a:t>, </a:t>
            </a:r>
            <a:r>
              <a:rPr lang="de-DE" sz="2000" b="1" dirty="0" err="1"/>
              <a:t>má</a:t>
            </a:r>
            <a:r>
              <a:rPr lang="de-DE" sz="2000" b="1" dirty="0"/>
              <a:t> </a:t>
            </a:r>
            <a:r>
              <a:rPr lang="de-DE" sz="2000" b="1" dirty="0" err="1"/>
              <a:t>platnost</a:t>
            </a:r>
            <a:r>
              <a:rPr lang="de-DE" sz="2000" b="1" dirty="0"/>
              <a:t> 5 </a:t>
            </a:r>
            <a:r>
              <a:rPr lang="de-DE" sz="2000" b="1" dirty="0" err="1"/>
              <a:t>let</a:t>
            </a:r>
            <a:r>
              <a:rPr lang="de-DE" sz="2000" dirty="0"/>
              <a:t>.  </a:t>
            </a:r>
            <a:endParaRPr lang="de-DE" sz="2000" dirty="0" smtClean="0"/>
          </a:p>
          <a:p>
            <a:pPr marL="0" indent="0" algn="just">
              <a:buNone/>
            </a:pPr>
            <a:r>
              <a:rPr lang="de-DE" sz="2000" b="1" dirty="0" err="1" smtClean="0"/>
              <a:t>Podmínky</a:t>
            </a:r>
            <a:r>
              <a:rPr lang="de-DE" sz="2000" b="1" dirty="0" smtClean="0"/>
              <a:t>: </a:t>
            </a:r>
          </a:p>
          <a:p>
            <a:pPr marL="0" indent="0" algn="just">
              <a:buNone/>
            </a:pPr>
            <a:r>
              <a:rPr lang="de-DE" sz="2000" dirty="0" smtClean="0"/>
              <a:t>100 </a:t>
            </a:r>
            <a:r>
              <a:rPr lang="de-DE" sz="2000" dirty="0"/>
              <a:t>V/RATS </a:t>
            </a:r>
            <a:r>
              <a:rPr lang="de-DE" sz="2000" dirty="0" err="1"/>
              <a:t>lobektomií</a:t>
            </a:r>
            <a:r>
              <a:rPr lang="de-DE" sz="2000" dirty="0"/>
              <a:t> / </a:t>
            </a:r>
            <a:r>
              <a:rPr lang="de-DE" sz="2000" dirty="0" err="1"/>
              <a:t>segmentektomií</a:t>
            </a:r>
            <a:r>
              <a:rPr lang="de-DE" sz="2000" dirty="0"/>
              <a:t> , 30 </a:t>
            </a:r>
            <a:r>
              <a:rPr lang="de-DE" sz="2000" dirty="0" err="1" smtClean="0"/>
              <a:t>bronchoplastických</a:t>
            </a:r>
            <a:r>
              <a:rPr lang="de-DE" sz="2000" dirty="0" smtClean="0"/>
              <a:t> a </a:t>
            </a:r>
            <a:r>
              <a:rPr lang="de-DE" sz="2000" dirty="0" err="1" smtClean="0"/>
              <a:t>tracheálních</a:t>
            </a:r>
            <a:r>
              <a:rPr lang="de-DE" sz="2000" dirty="0" smtClean="0"/>
              <a:t> </a:t>
            </a:r>
            <a:r>
              <a:rPr lang="de-DE" sz="2000" dirty="0" err="1"/>
              <a:t>resekcí</a:t>
            </a:r>
            <a:r>
              <a:rPr lang="de-DE" sz="2000" dirty="0"/>
              <a:t>, 30 </a:t>
            </a:r>
            <a:r>
              <a:rPr lang="de-DE" sz="2000" dirty="0" err="1"/>
              <a:t>resekcí</a:t>
            </a:r>
            <a:r>
              <a:rPr lang="de-DE" sz="2000" dirty="0"/>
              <a:t>/ </a:t>
            </a:r>
            <a:r>
              <a:rPr lang="de-DE" sz="2000" dirty="0" err="1"/>
              <a:t>rekonstrukcí</a:t>
            </a:r>
            <a:r>
              <a:rPr lang="de-DE" sz="2000" dirty="0"/>
              <a:t>  </a:t>
            </a:r>
            <a:r>
              <a:rPr lang="de-DE" sz="2000" dirty="0" err="1"/>
              <a:t>hrudní</a:t>
            </a:r>
            <a:r>
              <a:rPr lang="de-DE" sz="2000" dirty="0"/>
              <a:t> </a:t>
            </a:r>
            <a:r>
              <a:rPr lang="de-DE" sz="2000" dirty="0" err="1"/>
              <a:t>stěny</a:t>
            </a:r>
            <a:r>
              <a:rPr lang="de-DE" sz="2000" dirty="0"/>
              <a:t>, </a:t>
            </a:r>
            <a:r>
              <a:rPr lang="de-DE" sz="2000" dirty="0" err="1"/>
              <a:t>bránice</a:t>
            </a:r>
            <a:r>
              <a:rPr lang="de-DE" sz="2000" dirty="0"/>
              <a:t>, </a:t>
            </a:r>
            <a:r>
              <a:rPr lang="de-DE" sz="2000" dirty="0" err="1"/>
              <a:t>mediastina</a:t>
            </a:r>
            <a:r>
              <a:rPr lang="de-DE" sz="2000" dirty="0"/>
              <a:t>, 20 </a:t>
            </a:r>
            <a:r>
              <a:rPr lang="de-DE" sz="2000" dirty="0" err="1" smtClean="0"/>
              <a:t>angioplastických</a:t>
            </a:r>
            <a:r>
              <a:rPr lang="de-DE" sz="2000" dirty="0" smtClean="0"/>
              <a:t> </a:t>
            </a:r>
            <a:r>
              <a:rPr lang="de-DE" sz="2000" dirty="0" err="1"/>
              <a:t>resekcí</a:t>
            </a:r>
            <a:r>
              <a:rPr lang="de-DE" sz="2000" dirty="0" smtClean="0"/>
              <a:t>)</a:t>
            </a:r>
            <a:endParaRPr lang="de-DE" sz="2000" dirty="0"/>
          </a:p>
        </p:txBody>
      </p:sp>
      <p:sp>
        <p:nvSpPr>
          <p:cNvPr id="2" name="Rechteck 1"/>
          <p:cNvSpPr/>
          <p:nvPr/>
        </p:nvSpPr>
        <p:spPr>
          <a:xfrm rot="10800000" flipV="1">
            <a:off x="837012" y="3659833"/>
            <a:ext cx="7860221" cy="1938992"/>
          </a:xfrm>
          <a:prstGeom prst="rect">
            <a:avLst/>
          </a:prstGeom>
        </p:spPr>
        <p:txBody>
          <a:bodyPr wrap="square">
            <a:spAutoFit/>
          </a:bodyPr>
          <a:lstStyle/>
          <a:p>
            <a:r>
              <a:rPr lang="de-DE" sz="2000" b="1" dirty="0" smtClean="0"/>
              <a:t>DGT</a:t>
            </a:r>
            <a:r>
              <a:rPr lang="de-DE" sz="2000" dirty="0" smtClean="0"/>
              <a:t>  </a:t>
            </a:r>
            <a:r>
              <a:rPr lang="de-DE" sz="2000" dirty="0" err="1" smtClean="0"/>
              <a:t>zavedla</a:t>
            </a:r>
            <a:r>
              <a:rPr lang="de-DE" sz="2000" dirty="0" smtClean="0"/>
              <a:t> </a:t>
            </a:r>
            <a:r>
              <a:rPr lang="de-DE" sz="2000" b="1" dirty="0" err="1" smtClean="0"/>
              <a:t>dva</a:t>
            </a:r>
            <a:r>
              <a:rPr lang="de-DE" sz="2000" b="1" dirty="0" smtClean="0"/>
              <a:t> </a:t>
            </a:r>
            <a:r>
              <a:rPr lang="de-DE" sz="2000" b="1" dirty="0" err="1" smtClean="0"/>
              <a:t>registry</a:t>
            </a:r>
            <a:r>
              <a:rPr lang="de-DE" sz="2000" dirty="0" smtClean="0"/>
              <a:t> </a:t>
            </a:r>
            <a:r>
              <a:rPr lang="de-DE" sz="2000" dirty="0"/>
              <a:t>: </a:t>
            </a:r>
          </a:p>
          <a:p>
            <a:r>
              <a:rPr lang="de-DE" sz="2000" b="1" dirty="0"/>
              <a:t> </a:t>
            </a:r>
            <a:r>
              <a:rPr lang="de-DE" sz="2000" b="1" dirty="0" err="1" smtClean="0"/>
              <a:t>Pleuratumor</a:t>
            </a:r>
            <a:r>
              <a:rPr lang="de-DE" sz="2000" b="1" dirty="0"/>
              <a:t>-Register </a:t>
            </a:r>
            <a:r>
              <a:rPr lang="de-DE" sz="2000" dirty="0"/>
              <a:t>( </a:t>
            </a:r>
            <a:r>
              <a:rPr lang="de-DE" sz="2000" dirty="0" err="1"/>
              <a:t>PM,Thymom</a:t>
            </a:r>
            <a:r>
              <a:rPr lang="de-DE" sz="2000" dirty="0"/>
              <a:t> s </a:t>
            </a:r>
            <a:r>
              <a:rPr lang="de-DE" sz="2000" dirty="0" err="1"/>
              <a:t>pleurálním</a:t>
            </a:r>
            <a:r>
              <a:rPr lang="de-DE" sz="2000" dirty="0"/>
              <a:t> </a:t>
            </a:r>
            <a:r>
              <a:rPr lang="de-DE" sz="2000" dirty="0" err="1" smtClean="0"/>
              <a:t>postižením</a:t>
            </a:r>
            <a:r>
              <a:rPr lang="de-DE" sz="2000" dirty="0" smtClean="0"/>
              <a:t>,</a:t>
            </a:r>
          </a:p>
          <a:p>
            <a:r>
              <a:rPr lang="de-DE" sz="2000" dirty="0" smtClean="0"/>
              <a:t> </a:t>
            </a:r>
            <a:r>
              <a:rPr lang="de-DE" sz="2000" dirty="0" err="1" smtClean="0"/>
              <a:t>karcinom</a:t>
            </a:r>
            <a:r>
              <a:rPr lang="de-DE" sz="2000" dirty="0" smtClean="0"/>
              <a:t> </a:t>
            </a:r>
            <a:r>
              <a:rPr lang="de-DE" sz="2000" dirty="0" err="1"/>
              <a:t>pleury</a:t>
            </a:r>
            <a:r>
              <a:rPr lang="de-DE" sz="2000" dirty="0" smtClean="0"/>
              <a:t>, </a:t>
            </a:r>
            <a:r>
              <a:rPr lang="de-DE" sz="2000" dirty="0" err="1" smtClean="0"/>
              <a:t>který</a:t>
            </a:r>
            <a:r>
              <a:rPr lang="de-DE" sz="2000" dirty="0" smtClean="0"/>
              <a:t> </a:t>
            </a:r>
            <a:r>
              <a:rPr lang="de-DE" sz="2000" dirty="0" err="1"/>
              <a:t>jde</a:t>
            </a:r>
            <a:r>
              <a:rPr lang="de-DE" sz="2000" dirty="0"/>
              <a:t> </a:t>
            </a:r>
            <a:r>
              <a:rPr lang="de-DE" sz="2000" dirty="0" err="1"/>
              <a:t>chirurgicky</a:t>
            </a:r>
            <a:r>
              <a:rPr lang="de-DE" sz="2000" dirty="0"/>
              <a:t> </a:t>
            </a:r>
            <a:r>
              <a:rPr lang="de-DE" sz="2000" dirty="0" err="1"/>
              <a:t>řešit</a:t>
            </a:r>
            <a:r>
              <a:rPr lang="de-DE" sz="2000" dirty="0" smtClean="0"/>
              <a:t>)</a:t>
            </a:r>
          </a:p>
          <a:p>
            <a:endParaRPr lang="de-DE" sz="2000" dirty="0"/>
          </a:p>
          <a:p>
            <a:r>
              <a:rPr lang="de-DE" sz="2000" b="1" dirty="0" smtClean="0"/>
              <a:t> </a:t>
            </a:r>
            <a:r>
              <a:rPr lang="de-DE" sz="2000" b="1" dirty="0" err="1" smtClean="0"/>
              <a:t>Thoraxregister</a:t>
            </a:r>
            <a:r>
              <a:rPr lang="de-DE" sz="2000" b="1" dirty="0" smtClean="0"/>
              <a:t> </a:t>
            </a:r>
            <a:r>
              <a:rPr lang="de-DE" sz="2000" dirty="0"/>
              <a:t>(</a:t>
            </a:r>
            <a:r>
              <a:rPr lang="de-DE" sz="2000" dirty="0" smtClean="0"/>
              <a:t> </a:t>
            </a:r>
            <a:r>
              <a:rPr lang="de-DE" sz="2000" dirty="0" err="1"/>
              <a:t>kompletní</a:t>
            </a:r>
            <a:r>
              <a:rPr lang="de-DE" sz="2000" dirty="0"/>
              <a:t> </a:t>
            </a:r>
            <a:r>
              <a:rPr lang="de-DE" sz="2000" dirty="0" err="1"/>
              <a:t>zpracování</a:t>
            </a:r>
            <a:r>
              <a:rPr lang="de-DE" sz="2000" dirty="0"/>
              <a:t> </a:t>
            </a:r>
            <a:endParaRPr lang="de-DE" sz="2000" dirty="0" smtClean="0"/>
          </a:p>
          <a:p>
            <a:r>
              <a:rPr lang="de-DE" sz="2000" dirty="0" smtClean="0"/>
              <a:t> </a:t>
            </a:r>
            <a:r>
              <a:rPr lang="de-DE" sz="2000" dirty="0" err="1" smtClean="0"/>
              <a:t>léčby</a:t>
            </a:r>
            <a:r>
              <a:rPr lang="de-DE" sz="2000" dirty="0" smtClean="0"/>
              <a:t> </a:t>
            </a:r>
            <a:r>
              <a:rPr lang="de-DE" sz="2000" dirty="0"/>
              <a:t>v </a:t>
            </a:r>
            <a:r>
              <a:rPr lang="de-DE" sz="2000" dirty="0" err="1"/>
              <a:t>hrudní</a:t>
            </a:r>
            <a:r>
              <a:rPr lang="de-DE" sz="2000" dirty="0"/>
              <a:t> </a:t>
            </a:r>
            <a:r>
              <a:rPr lang="de-DE" sz="2000" dirty="0" err="1"/>
              <a:t>chirurgii</a:t>
            </a:r>
            <a:r>
              <a:rPr lang="de-DE" sz="2000" dirty="0"/>
              <a:t> </a:t>
            </a:r>
            <a:r>
              <a:rPr lang="de-DE" sz="2000" dirty="0" err="1"/>
              <a:t>včetně</a:t>
            </a:r>
            <a:r>
              <a:rPr lang="de-DE" sz="2000" dirty="0"/>
              <a:t> </a:t>
            </a:r>
            <a:r>
              <a:rPr lang="de-DE" sz="2000" dirty="0" err="1" smtClean="0"/>
              <a:t>výsledků</a:t>
            </a:r>
            <a:r>
              <a:rPr lang="de-DE" sz="2000" dirty="0" smtClean="0"/>
              <a:t>)</a:t>
            </a:r>
            <a:endParaRPr lang="de-DE" sz="2000" dirty="0"/>
          </a:p>
        </p:txBody>
      </p:sp>
      <p:pic>
        <p:nvPicPr>
          <p:cNvPr id="4" name="Bild 3"/>
          <p:cNvPicPr>
            <a:picLocks noChangeAspect="1"/>
          </p:cNvPicPr>
          <p:nvPr/>
        </p:nvPicPr>
        <p:blipFill>
          <a:blip r:embed="rId2"/>
          <a:stretch>
            <a:fillRect/>
          </a:stretch>
        </p:blipFill>
        <p:spPr>
          <a:xfrm>
            <a:off x="8610784" y="2982784"/>
            <a:ext cx="3581216" cy="3875216"/>
          </a:xfrm>
          <a:prstGeom prst="rect">
            <a:avLst/>
          </a:prstGeom>
        </p:spPr>
      </p:pic>
    </p:spTree>
    <p:extLst>
      <p:ext uri="{BB962C8B-B14F-4D97-AF65-F5344CB8AC3E}">
        <p14:creationId xmlns:p14="http://schemas.microsoft.com/office/powerpoint/2010/main" val="257841685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838200" y="548448"/>
            <a:ext cx="10515600" cy="5628515"/>
          </a:xfrm>
        </p:spPr>
        <p:txBody>
          <a:bodyPr>
            <a:normAutofit/>
          </a:bodyPr>
          <a:lstStyle/>
          <a:p>
            <a:pPr marL="0" indent="0">
              <a:buNone/>
            </a:pPr>
            <a:r>
              <a:rPr lang="de-DE" sz="2400" b="1" dirty="0" err="1"/>
              <a:t>Doporučené</a:t>
            </a:r>
            <a:r>
              <a:rPr lang="de-DE" sz="2400" b="1" dirty="0"/>
              <a:t> </a:t>
            </a:r>
            <a:r>
              <a:rPr lang="de-DE" sz="2400" b="1" dirty="0" err="1"/>
              <a:t>postupy</a:t>
            </a:r>
            <a:r>
              <a:rPr lang="de-DE" sz="2400" dirty="0"/>
              <a:t> (Leitlinien) </a:t>
            </a:r>
            <a:r>
              <a:rPr lang="de-DE" sz="2400" dirty="0" smtClean="0"/>
              <a:t>–</a:t>
            </a:r>
            <a:r>
              <a:rPr lang="de-DE" sz="2400" dirty="0" err="1" smtClean="0"/>
              <a:t>nové</a:t>
            </a:r>
            <a:r>
              <a:rPr lang="de-DE" sz="2400" dirty="0" smtClean="0"/>
              <a:t> </a:t>
            </a:r>
            <a:r>
              <a:rPr lang="de-DE" sz="2400" dirty="0" err="1"/>
              <a:t>tzv</a:t>
            </a:r>
            <a:r>
              <a:rPr lang="de-DE" sz="2400" dirty="0"/>
              <a:t>. </a:t>
            </a:r>
            <a:r>
              <a:rPr lang="de-DE" sz="2400" b="1" dirty="0" smtClean="0"/>
              <a:t>S3</a:t>
            </a:r>
            <a:r>
              <a:rPr lang="de-DE" sz="2400" dirty="0" smtClean="0"/>
              <a:t>Leitlinie </a:t>
            </a:r>
            <a:r>
              <a:rPr lang="de-DE" sz="2400" dirty="0"/>
              <a:t>pro </a:t>
            </a:r>
            <a:r>
              <a:rPr lang="de-DE" sz="2400" dirty="0" err="1"/>
              <a:t>karcinom</a:t>
            </a:r>
            <a:r>
              <a:rPr lang="de-DE" sz="2400" dirty="0"/>
              <a:t> </a:t>
            </a:r>
            <a:r>
              <a:rPr lang="de-DE" sz="2400" dirty="0" err="1"/>
              <a:t>plic</a:t>
            </a:r>
            <a:r>
              <a:rPr lang="de-DE" sz="2400" dirty="0"/>
              <a:t>, </a:t>
            </a:r>
            <a:r>
              <a:rPr lang="de-DE" sz="2400" dirty="0" err="1"/>
              <a:t>pneumothorax</a:t>
            </a:r>
            <a:r>
              <a:rPr lang="de-DE" sz="2400" dirty="0"/>
              <a:t>, </a:t>
            </a:r>
            <a:r>
              <a:rPr lang="de-DE" sz="2400" dirty="0" smtClean="0"/>
              <a:t>PM.</a:t>
            </a:r>
            <a:endParaRPr lang="de-DE" sz="2400" dirty="0"/>
          </a:p>
          <a:p>
            <a:pPr marL="0" indent="0">
              <a:buNone/>
            </a:pPr>
            <a:r>
              <a:rPr lang="de-DE" sz="2400" b="1" dirty="0" err="1"/>
              <a:t>Obecně</a:t>
            </a:r>
            <a:r>
              <a:rPr lang="de-DE" sz="2400" b="1" dirty="0"/>
              <a:t> je </a:t>
            </a:r>
            <a:r>
              <a:rPr lang="de-DE" sz="2400" b="1" dirty="0" err="1"/>
              <a:t>hodně</a:t>
            </a:r>
            <a:r>
              <a:rPr lang="de-DE" sz="2400" b="1" dirty="0"/>
              <a:t> </a:t>
            </a:r>
            <a:r>
              <a:rPr lang="de-DE" sz="2400" b="1" dirty="0" err="1"/>
              <a:t>indikací</a:t>
            </a:r>
            <a:r>
              <a:rPr lang="de-DE" sz="2400" b="1" dirty="0"/>
              <a:t> </a:t>
            </a:r>
            <a:r>
              <a:rPr lang="de-DE" sz="2400" b="1" dirty="0" err="1"/>
              <a:t>k</a:t>
            </a:r>
            <a:r>
              <a:rPr lang="de-DE" sz="2400" b="1" dirty="0"/>
              <a:t> </a:t>
            </a:r>
            <a:r>
              <a:rPr lang="de-DE" sz="2400" b="1" dirty="0" err="1"/>
              <a:t>operačnímu</a:t>
            </a:r>
            <a:r>
              <a:rPr lang="de-DE" sz="2400" b="1" dirty="0"/>
              <a:t> </a:t>
            </a:r>
            <a:r>
              <a:rPr lang="de-DE" sz="2400" b="1" dirty="0" err="1"/>
              <a:t>postupu</a:t>
            </a:r>
            <a:r>
              <a:rPr lang="de-DE" sz="2400" b="1" dirty="0"/>
              <a:t>. </a:t>
            </a:r>
            <a:endParaRPr lang="de-DE" sz="2400" dirty="0"/>
          </a:p>
          <a:p>
            <a:pPr marL="0" indent="0">
              <a:buNone/>
            </a:pPr>
            <a:r>
              <a:rPr lang="de-DE" sz="2400" b="1" dirty="0"/>
              <a:t>HITHOC</a:t>
            </a:r>
            <a:r>
              <a:rPr lang="de-DE" sz="2400" dirty="0"/>
              <a:t> </a:t>
            </a:r>
            <a:r>
              <a:rPr lang="de-DE" sz="2400" dirty="0" smtClean="0"/>
              <a:t>v </a:t>
            </a:r>
            <a:r>
              <a:rPr lang="de-DE" sz="2400" dirty="0" err="1"/>
              <a:t>hrudní</a:t>
            </a:r>
            <a:r>
              <a:rPr lang="de-DE" sz="2400" dirty="0"/>
              <a:t> </a:t>
            </a:r>
            <a:r>
              <a:rPr lang="de-DE" sz="2400" dirty="0" err="1"/>
              <a:t>chirurgii</a:t>
            </a:r>
            <a:r>
              <a:rPr lang="de-DE" sz="2400" dirty="0"/>
              <a:t> ( Regensburg) v </a:t>
            </a:r>
            <a:r>
              <a:rPr lang="de-DE" sz="2400" dirty="0" err="1"/>
              <a:t>poslední</a:t>
            </a:r>
            <a:r>
              <a:rPr lang="de-DE" sz="2400" dirty="0"/>
              <a:t> </a:t>
            </a:r>
            <a:r>
              <a:rPr lang="de-DE" sz="2400" dirty="0" err="1"/>
              <a:t>době</a:t>
            </a:r>
            <a:r>
              <a:rPr lang="de-DE" sz="2400" dirty="0"/>
              <a:t> </a:t>
            </a:r>
            <a:r>
              <a:rPr lang="de-DE" sz="2400" dirty="0" err="1" smtClean="0"/>
              <a:t>ustupuje</a:t>
            </a:r>
            <a:r>
              <a:rPr lang="de-DE" sz="2400" dirty="0" smtClean="0"/>
              <a:t>.</a:t>
            </a:r>
            <a:endParaRPr lang="de-DE" sz="2400" dirty="0"/>
          </a:p>
          <a:p>
            <a:pPr marL="0" indent="0">
              <a:buNone/>
            </a:pPr>
            <a:r>
              <a:rPr lang="de-DE" sz="2400" b="1" dirty="0" err="1" smtClean="0"/>
              <a:t>Laserová</a:t>
            </a:r>
            <a:r>
              <a:rPr lang="de-DE" sz="2400" b="1" dirty="0" smtClean="0"/>
              <a:t> </a:t>
            </a:r>
            <a:r>
              <a:rPr lang="de-DE" sz="2400" b="1" dirty="0"/>
              <a:t>chirurgie</a:t>
            </a:r>
            <a:r>
              <a:rPr lang="de-DE" sz="2400" dirty="0"/>
              <a:t> </a:t>
            </a:r>
            <a:r>
              <a:rPr lang="de-DE" sz="2400" dirty="0" err="1"/>
              <a:t>plicních</a:t>
            </a:r>
            <a:r>
              <a:rPr lang="de-DE" sz="2400" dirty="0"/>
              <a:t> </a:t>
            </a:r>
            <a:r>
              <a:rPr lang="de-DE" sz="2400" dirty="0" err="1"/>
              <a:t>metastáz</a:t>
            </a:r>
            <a:r>
              <a:rPr lang="de-DE" sz="2400" dirty="0"/>
              <a:t> </a:t>
            </a:r>
            <a:r>
              <a:rPr lang="de-DE" sz="2400" dirty="0" err="1"/>
              <a:t>má</a:t>
            </a:r>
            <a:r>
              <a:rPr lang="de-DE" sz="2400" dirty="0"/>
              <a:t> v </a:t>
            </a:r>
            <a:r>
              <a:rPr lang="de-DE" sz="2400" dirty="0" err="1" smtClean="0"/>
              <a:t>doporučených</a:t>
            </a:r>
            <a:r>
              <a:rPr lang="de-DE" sz="2400" dirty="0" smtClean="0"/>
              <a:t> </a:t>
            </a:r>
            <a:r>
              <a:rPr lang="de-DE" sz="2400" dirty="0" err="1" smtClean="0"/>
              <a:t>postupech</a:t>
            </a:r>
            <a:r>
              <a:rPr lang="de-DE" sz="2400" dirty="0" smtClean="0"/>
              <a:t> </a:t>
            </a:r>
            <a:r>
              <a:rPr lang="de-DE" sz="2400" dirty="0" err="1" smtClean="0"/>
              <a:t>své</a:t>
            </a:r>
            <a:r>
              <a:rPr lang="de-DE" sz="2400" dirty="0" smtClean="0"/>
              <a:t> </a:t>
            </a:r>
            <a:r>
              <a:rPr lang="de-DE" sz="2400" dirty="0" err="1"/>
              <a:t>trvalé</a:t>
            </a:r>
            <a:r>
              <a:rPr lang="de-DE" sz="2400" dirty="0"/>
              <a:t> </a:t>
            </a:r>
            <a:r>
              <a:rPr lang="de-DE" sz="2400" dirty="0" err="1" smtClean="0"/>
              <a:t>místo</a:t>
            </a:r>
            <a:r>
              <a:rPr lang="de-DE" sz="2400" dirty="0" smtClean="0"/>
              <a:t>.</a:t>
            </a:r>
          </a:p>
          <a:p>
            <a:pPr marL="0" indent="0">
              <a:buNone/>
            </a:pPr>
            <a:endParaRPr lang="de-DE" sz="2400" dirty="0"/>
          </a:p>
          <a:p>
            <a:pPr marL="0" indent="0">
              <a:buNone/>
            </a:pPr>
            <a:r>
              <a:rPr lang="de-DE" sz="2400" b="1" dirty="0" smtClean="0"/>
              <a:t>Pneumothorax</a:t>
            </a:r>
            <a:r>
              <a:rPr lang="de-DE" sz="2400" dirty="0"/>
              <a:t>- </a:t>
            </a:r>
            <a:r>
              <a:rPr lang="de-DE" sz="2400" dirty="0" err="1"/>
              <a:t>multicentrická</a:t>
            </a:r>
            <a:r>
              <a:rPr lang="de-DE" sz="2400" dirty="0"/>
              <a:t> </a:t>
            </a:r>
            <a:r>
              <a:rPr lang="de-DE" sz="2400" dirty="0" err="1"/>
              <a:t>německá</a:t>
            </a:r>
            <a:r>
              <a:rPr lang="de-DE" sz="2400" dirty="0"/>
              <a:t> </a:t>
            </a:r>
            <a:r>
              <a:rPr lang="de-DE" sz="2400" dirty="0" err="1"/>
              <a:t>studie</a:t>
            </a:r>
            <a:r>
              <a:rPr lang="de-DE" sz="2400" dirty="0"/>
              <a:t>  ( 26 </a:t>
            </a:r>
            <a:r>
              <a:rPr lang="de-DE" sz="2400" dirty="0" err="1"/>
              <a:t>specializovaných</a:t>
            </a:r>
            <a:r>
              <a:rPr lang="de-DE" sz="2400" dirty="0"/>
              <a:t> </a:t>
            </a:r>
            <a:r>
              <a:rPr lang="de-DE" sz="2400" dirty="0" err="1"/>
              <a:t>center</a:t>
            </a:r>
            <a:r>
              <a:rPr lang="de-DE" sz="2400" dirty="0"/>
              <a:t> </a:t>
            </a:r>
            <a:r>
              <a:rPr lang="de-DE" sz="2400" dirty="0" err="1"/>
              <a:t>hrudní</a:t>
            </a:r>
            <a:r>
              <a:rPr lang="de-DE" sz="2400" dirty="0"/>
              <a:t> </a:t>
            </a:r>
            <a:r>
              <a:rPr lang="de-DE" sz="2400" dirty="0" err="1"/>
              <a:t>chirugie</a:t>
            </a:r>
            <a:r>
              <a:rPr lang="de-DE" sz="2400" dirty="0"/>
              <a:t>)  - WOPP-trial: </a:t>
            </a:r>
            <a:r>
              <a:rPr lang="de-DE" sz="2400" dirty="0" err="1"/>
              <a:t>Pulmonary</a:t>
            </a:r>
            <a:r>
              <a:rPr lang="de-DE" sz="2400" dirty="0"/>
              <a:t> </a:t>
            </a:r>
            <a:r>
              <a:rPr lang="de-DE" sz="2400" dirty="0" err="1"/>
              <a:t>wedge</a:t>
            </a:r>
            <a:r>
              <a:rPr lang="de-DE" sz="2400" dirty="0"/>
              <a:t> </a:t>
            </a:r>
            <a:r>
              <a:rPr lang="de-DE" sz="2400" dirty="0" err="1"/>
              <a:t>resection</a:t>
            </a:r>
            <a:r>
              <a:rPr lang="de-DE" sz="2400" dirty="0"/>
              <a:t> plus parietal </a:t>
            </a:r>
            <a:r>
              <a:rPr lang="de-DE" sz="2400" dirty="0" err="1"/>
              <a:t>pleurectomy</a:t>
            </a:r>
            <a:r>
              <a:rPr lang="de-DE" sz="2400" dirty="0"/>
              <a:t> (WRPP) </a:t>
            </a:r>
            <a:r>
              <a:rPr lang="de-DE" sz="2400" dirty="0" smtClean="0"/>
              <a:t>versus </a:t>
            </a:r>
            <a:r>
              <a:rPr lang="de-DE" sz="2400" dirty="0"/>
              <a:t>parietal </a:t>
            </a:r>
            <a:r>
              <a:rPr lang="de-DE" sz="2400" dirty="0" err="1"/>
              <a:t>pleurectomy</a:t>
            </a:r>
            <a:r>
              <a:rPr lang="de-DE" sz="2400" dirty="0"/>
              <a:t> (PP) </a:t>
            </a:r>
            <a:r>
              <a:rPr lang="de-DE" sz="2400" dirty="0" err="1"/>
              <a:t>for</a:t>
            </a:r>
            <a:r>
              <a:rPr lang="de-DE" sz="2400" dirty="0"/>
              <a:t> </a:t>
            </a:r>
            <a:r>
              <a:rPr lang="de-DE" sz="2400" dirty="0" err="1"/>
              <a:t>the</a:t>
            </a:r>
            <a:r>
              <a:rPr lang="de-DE" sz="2400" dirty="0"/>
              <a:t> </a:t>
            </a:r>
            <a:r>
              <a:rPr lang="de-DE" sz="2400" dirty="0" err="1"/>
              <a:t>treatment</a:t>
            </a:r>
            <a:r>
              <a:rPr lang="de-DE" sz="2400" dirty="0"/>
              <a:t> </a:t>
            </a:r>
            <a:r>
              <a:rPr lang="de-DE" sz="2400" dirty="0" err="1"/>
              <a:t>of</a:t>
            </a:r>
            <a:r>
              <a:rPr lang="de-DE" sz="2400" dirty="0"/>
              <a:t> </a:t>
            </a:r>
            <a:r>
              <a:rPr lang="de-DE" sz="2400" dirty="0" err="1"/>
              <a:t>recurrent</a:t>
            </a:r>
            <a:r>
              <a:rPr lang="de-DE" sz="2400" dirty="0"/>
              <a:t> </a:t>
            </a:r>
            <a:r>
              <a:rPr lang="de-DE" sz="2400" dirty="0" err="1"/>
              <a:t>primary</a:t>
            </a:r>
            <a:r>
              <a:rPr lang="de-DE" sz="2400" dirty="0"/>
              <a:t> </a:t>
            </a:r>
            <a:r>
              <a:rPr lang="de-DE" sz="2400" dirty="0" err="1"/>
              <a:t>pneumothorax</a:t>
            </a:r>
            <a:r>
              <a:rPr lang="de-DE" sz="2400" dirty="0"/>
              <a:t> ( 2012 ....</a:t>
            </a:r>
          </a:p>
          <a:p>
            <a:pPr marL="0" indent="0">
              <a:buNone/>
            </a:pPr>
            <a:endParaRPr lang="de-DE" sz="2400" dirty="0"/>
          </a:p>
          <a:p>
            <a:endParaRPr lang="de-DE" dirty="0"/>
          </a:p>
        </p:txBody>
      </p:sp>
    </p:spTree>
    <p:extLst>
      <p:ext uri="{BB962C8B-B14F-4D97-AF65-F5344CB8AC3E}">
        <p14:creationId xmlns:p14="http://schemas.microsoft.com/office/powerpoint/2010/main" val="4460263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838200" y="356010"/>
            <a:ext cx="10515600" cy="5820953"/>
          </a:xfrm>
        </p:spPr>
        <p:txBody>
          <a:bodyPr>
            <a:normAutofit/>
          </a:bodyPr>
          <a:lstStyle/>
          <a:p>
            <a:pPr marL="0" indent="0">
              <a:buNone/>
            </a:pPr>
            <a:r>
              <a:rPr lang="de-DE" sz="2400" b="1" dirty="0"/>
              <a:t>Trendy: </a:t>
            </a:r>
            <a:endParaRPr lang="de-DE" sz="2400" dirty="0"/>
          </a:p>
          <a:p>
            <a:pPr marL="0" indent="0">
              <a:buNone/>
            </a:pPr>
            <a:r>
              <a:rPr lang="de-DE" sz="2400" dirty="0"/>
              <a:t/>
            </a:r>
            <a:br>
              <a:rPr lang="de-DE" sz="2400" dirty="0"/>
            </a:br>
            <a:r>
              <a:rPr lang="de-DE" sz="2400" b="1" dirty="0" err="1" smtClean="0"/>
              <a:t>Miniinvazivní</a:t>
            </a:r>
            <a:r>
              <a:rPr lang="de-DE" sz="2400" dirty="0" smtClean="0"/>
              <a:t> </a:t>
            </a:r>
            <a:r>
              <a:rPr lang="de-DE" sz="2400" b="1" dirty="0" err="1"/>
              <a:t>postupy</a:t>
            </a:r>
            <a:r>
              <a:rPr lang="de-DE" sz="2400" b="1" dirty="0"/>
              <a:t> </a:t>
            </a:r>
            <a:r>
              <a:rPr lang="de-DE" sz="2400" dirty="0" err="1"/>
              <a:t>jsou</a:t>
            </a:r>
            <a:r>
              <a:rPr lang="de-DE" sz="2400" dirty="0"/>
              <a:t> </a:t>
            </a:r>
            <a:r>
              <a:rPr lang="de-DE" sz="2400" dirty="0" err="1" smtClean="0"/>
              <a:t>samozřejmostí</a:t>
            </a:r>
            <a:r>
              <a:rPr lang="de-DE" sz="2400" dirty="0" smtClean="0"/>
              <a:t>, o </a:t>
            </a:r>
            <a:r>
              <a:rPr lang="de-DE" sz="2400" dirty="0" err="1" smtClean="0"/>
              <a:t>které</a:t>
            </a:r>
            <a:r>
              <a:rPr lang="de-DE" sz="2400" dirty="0" smtClean="0"/>
              <a:t> se </a:t>
            </a:r>
            <a:r>
              <a:rPr lang="de-DE" sz="2400" dirty="0" err="1" smtClean="0"/>
              <a:t>nediskutuje</a:t>
            </a:r>
            <a:r>
              <a:rPr lang="de-DE" sz="2400" dirty="0"/>
              <a:t>.</a:t>
            </a:r>
          </a:p>
          <a:p>
            <a:pPr marL="0" indent="0">
              <a:buNone/>
            </a:pPr>
            <a:r>
              <a:rPr lang="de-DE" sz="2400" dirty="0" err="1"/>
              <a:t>Velké</a:t>
            </a:r>
            <a:r>
              <a:rPr lang="de-DE" sz="2400" dirty="0"/>
              <a:t> </a:t>
            </a:r>
            <a:r>
              <a:rPr lang="de-DE" sz="2400" dirty="0" err="1"/>
              <a:t>nemocnice</a:t>
            </a:r>
            <a:r>
              <a:rPr lang="de-DE" sz="2400" dirty="0"/>
              <a:t> v </a:t>
            </a:r>
            <a:r>
              <a:rPr lang="de-DE" sz="2400" dirty="0" err="1"/>
              <a:t>posledních</a:t>
            </a:r>
            <a:r>
              <a:rPr lang="de-DE" sz="2400" dirty="0"/>
              <a:t> </a:t>
            </a:r>
            <a:r>
              <a:rPr lang="de-DE" sz="2400" dirty="0" err="1"/>
              <a:t>letech</a:t>
            </a:r>
            <a:r>
              <a:rPr lang="de-DE" sz="2400" dirty="0"/>
              <a:t> </a:t>
            </a:r>
            <a:r>
              <a:rPr lang="de-DE" sz="2400" dirty="0" err="1"/>
              <a:t>zavádějí</a:t>
            </a:r>
            <a:r>
              <a:rPr lang="de-DE" sz="2400" dirty="0"/>
              <a:t> </a:t>
            </a:r>
            <a:r>
              <a:rPr lang="de-DE" sz="2400" b="1" dirty="0" err="1"/>
              <a:t>robotickou</a:t>
            </a:r>
            <a:r>
              <a:rPr lang="de-DE" sz="2400" b="1" dirty="0"/>
              <a:t> </a:t>
            </a:r>
            <a:r>
              <a:rPr lang="de-DE" sz="2400" b="1" dirty="0" err="1"/>
              <a:t>hrudní</a:t>
            </a:r>
            <a:r>
              <a:rPr lang="de-DE" sz="2400" b="1" dirty="0"/>
              <a:t> </a:t>
            </a:r>
            <a:r>
              <a:rPr lang="de-DE" sz="2400" b="1" dirty="0" err="1"/>
              <a:t>chirurgii</a:t>
            </a:r>
            <a:r>
              <a:rPr lang="de-DE" sz="2400" dirty="0"/>
              <a:t>. </a:t>
            </a:r>
          </a:p>
          <a:p>
            <a:pPr marL="0" indent="0">
              <a:buNone/>
            </a:pPr>
            <a:r>
              <a:rPr lang="de-DE" sz="2400" dirty="0" smtClean="0"/>
              <a:t>Chirurgie </a:t>
            </a:r>
            <a:r>
              <a:rPr lang="de-DE" sz="2400" dirty="0" err="1" smtClean="0"/>
              <a:t>emfyzému</a:t>
            </a:r>
            <a:r>
              <a:rPr lang="de-DE" sz="2400" dirty="0" smtClean="0"/>
              <a:t> </a:t>
            </a:r>
            <a:r>
              <a:rPr lang="de-DE" sz="2400" dirty="0" err="1"/>
              <a:t>plic</a:t>
            </a:r>
            <a:r>
              <a:rPr lang="de-DE" sz="2400" dirty="0"/>
              <a:t> ( </a:t>
            </a:r>
            <a:r>
              <a:rPr lang="de-DE" sz="2400" b="1" dirty="0"/>
              <a:t>LVRS</a:t>
            </a:r>
            <a:r>
              <a:rPr lang="de-DE" sz="2400" dirty="0"/>
              <a:t>) </a:t>
            </a:r>
            <a:r>
              <a:rPr lang="de-DE" sz="2400" dirty="0" err="1" smtClean="0"/>
              <a:t>zažívá</a:t>
            </a:r>
            <a:r>
              <a:rPr lang="de-DE" sz="2400" dirty="0" smtClean="0"/>
              <a:t> </a:t>
            </a:r>
            <a:r>
              <a:rPr lang="de-DE" sz="2400" dirty="0" err="1" smtClean="0"/>
              <a:t>renesanci</a:t>
            </a:r>
            <a:r>
              <a:rPr lang="de-DE" sz="2400" dirty="0" smtClean="0"/>
              <a:t>.</a:t>
            </a:r>
            <a:endParaRPr lang="de-DE" sz="2400" dirty="0"/>
          </a:p>
          <a:p>
            <a:pPr marL="0" indent="0">
              <a:buNone/>
            </a:pPr>
            <a:r>
              <a:rPr lang="de-DE" sz="2400" dirty="0"/>
              <a:t/>
            </a:r>
            <a:br>
              <a:rPr lang="de-DE" sz="2400" dirty="0"/>
            </a:br>
            <a:r>
              <a:rPr lang="de-DE" sz="2400" dirty="0" err="1" smtClean="0"/>
              <a:t>Možný</a:t>
            </a:r>
            <a:r>
              <a:rPr lang="de-DE" sz="2400" dirty="0" smtClean="0"/>
              <a:t> </a:t>
            </a:r>
            <a:r>
              <a:rPr lang="de-DE" sz="2400" dirty="0" err="1"/>
              <a:t>směr</a:t>
            </a:r>
            <a:r>
              <a:rPr lang="de-DE" sz="2400" dirty="0"/>
              <a:t> je i </a:t>
            </a:r>
            <a:r>
              <a:rPr lang="de-DE" sz="2400" dirty="0" err="1"/>
              <a:t>vznik</a:t>
            </a:r>
            <a:r>
              <a:rPr lang="de-DE" sz="2400" dirty="0"/>
              <a:t> </a:t>
            </a:r>
            <a:r>
              <a:rPr lang="de-DE" sz="2400" dirty="0" smtClean="0"/>
              <a:t> </a:t>
            </a:r>
            <a:r>
              <a:rPr lang="de-DE" sz="2400" b="1" dirty="0" err="1"/>
              <a:t>jednodenní</a:t>
            </a:r>
            <a:r>
              <a:rPr lang="de-DE" sz="2400" b="1" dirty="0"/>
              <a:t> </a:t>
            </a:r>
            <a:r>
              <a:rPr lang="de-DE" sz="2400" b="1" dirty="0" err="1"/>
              <a:t>hrudní</a:t>
            </a:r>
            <a:r>
              <a:rPr lang="de-DE" sz="2400" b="1" dirty="0"/>
              <a:t> chirurgie</a:t>
            </a:r>
            <a:r>
              <a:rPr lang="de-DE" sz="2400" dirty="0"/>
              <a:t> </a:t>
            </a:r>
            <a:endParaRPr lang="de-DE" sz="2400" dirty="0" smtClean="0"/>
          </a:p>
          <a:p>
            <a:pPr marL="0" indent="0">
              <a:buNone/>
            </a:pPr>
            <a:r>
              <a:rPr lang="de-DE" sz="2400" dirty="0" smtClean="0"/>
              <a:t>(</a:t>
            </a:r>
            <a:r>
              <a:rPr lang="de-DE" sz="2400" dirty="0" err="1" smtClean="0"/>
              <a:t>malé</a:t>
            </a:r>
            <a:r>
              <a:rPr lang="de-DE" sz="2400" dirty="0" smtClean="0"/>
              <a:t> </a:t>
            </a:r>
            <a:r>
              <a:rPr lang="de-DE" sz="2400" dirty="0" err="1"/>
              <a:t>diagnostické</a:t>
            </a:r>
            <a:r>
              <a:rPr lang="de-DE" sz="2400" dirty="0"/>
              <a:t> a </a:t>
            </a:r>
            <a:r>
              <a:rPr lang="de-DE" sz="2400" dirty="0" err="1"/>
              <a:t>terapeutické</a:t>
            </a:r>
            <a:r>
              <a:rPr lang="de-DE" sz="2400" dirty="0"/>
              <a:t> </a:t>
            </a:r>
            <a:r>
              <a:rPr lang="de-DE" sz="2400" dirty="0" err="1"/>
              <a:t>výkony</a:t>
            </a:r>
            <a:r>
              <a:rPr lang="de-DE" sz="2400" dirty="0"/>
              <a:t> v </a:t>
            </a:r>
            <a:r>
              <a:rPr lang="de-DE" sz="2400" dirty="0" err="1"/>
              <a:t>analgosedaci</a:t>
            </a:r>
            <a:r>
              <a:rPr lang="de-DE" sz="2400" dirty="0" smtClean="0"/>
              <a:t>).</a:t>
            </a:r>
            <a:endParaRPr lang="de-DE" sz="2400" dirty="0"/>
          </a:p>
          <a:p>
            <a:endParaRPr lang="de-DE" sz="2400" dirty="0"/>
          </a:p>
        </p:txBody>
      </p:sp>
      <p:pic>
        <p:nvPicPr>
          <p:cNvPr id="4" name="Bild 3"/>
          <p:cNvPicPr>
            <a:picLocks noChangeAspect="1"/>
          </p:cNvPicPr>
          <p:nvPr/>
        </p:nvPicPr>
        <p:blipFill>
          <a:blip r:embed="rId2"/>
          <a:stretch>
            <a:fillRect/>
          </a:stretch>
        </p:blipFill>
        <p:spPr>
          <a:xfrm>
            <a:off x="8498067" y="3080033"/>
            <a:ext cx="3187700" cy="3276600"/>
          </a:xfrm>
          <a:prstGeom prst="rect">
            <a:avLst/>
          </a:prstGeom>
        </p:spPr>
      </p:pic>
    </p:spTree>
    <p:extLst>
      <p:ext uri="{BB962C8B-B14F-4D97-AF65-F5344CB8AC3E}">
        <p14:creationId xmlns:p14="http://schemas.microsoft.com/office/powerpoint/2010/main" val="193689637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603</Words>
  <Application>Microsoft Macintosh PowerPoint</Application>
  <PresentationFormat>Benutzerdefiniert</PresentationFormat>
  <Paragraphs>135</Paragraphs>
  <Slides>17</Slides>
  <Notes>0</Notes>
  <HiddenSlides>0</HiddenSlides>
  <MMClips>0</MMClips>
  <ScaleCrop>false</ScaleCrop>
  <HeadingPairs>
    <vt:vector size="4" baseType="variant">
      <vt:variant>
        <vt:lpstr>Design</vt:lpstr>
      </vt:variant>
      <vt:variant>
        <vt:i4>1</vt:i4>
      </vt:variant>
      <vt:variant>
        <vt:lpstr>Folientitel</vt:lpstr>
      </vt:variant>
      <vt:variant>
        <vt:i4>17</vt:i4>
      </vt:variant>
    </vt:vector>
  </HeadingPairs>
  <TitlesOfParts>
    <vt:vector size="18" baseType="lpstr">
      <vt:lpstr>Motiv Office</vt:lpstr>
      <vt:lpstr>PowerPoint-Präsentation</vt:lpstr>
      <vt:lpstr>Historie:  Langenbeck, Killian, Mikulicz, Sauerbruch, Nissen (1931 první PNE) , Maaßen (Essen , 1967 Mediastinoskopie)   V Německu se hrudní chirurgie tradičně prováděla  v plicních centrech- Lungenkliniken,  prvními operatéři byli často pneumologové.  V 60. letech dochází k „ výměně “ , operativu postupně přebírají chirurgové s hrudní specializací.   Vznik německé společnosti hrudní chirurgie v roce 1991 je mezníkem, prvním prezidentem byl Vogt-Moykopf.</vt:lpstr>
      <vt:lpstr>     Od roku 1995 je hrudní chirurgie samostatný obor - aktuálně 72 měsíců praxe ve výukovém centru  pro hrudní chirurgii, včetně absolvování  společného kmene.     DGT má přes 1600 členů,  2020 bylo 415  aktivně činných atestovaných hrudních  chirurgů.   Každý rok se pořádá 3denní  kongres DGT  který je světově největší čistě hrudně chirurgickou akcí.  </vt:lpstr>
      <vt:lpstr>PowerPoint-Präsentation</vt:lpstr>
      <vt:lpstr>Od roku 2008 uděluje DGT certifikáty pro centra hrudní chirurgie :    ( re-certifikace každé 3 roky, cena 9.500 Euro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Děkuji za pozornost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Jak si na tom stojí německá hrudní chirurgie</dc:title>
  <dc:creator>hudacovaj@seznam.cz</dc:creator>
  <cp:lastModifiedBy>Alexander Hudáč</cp:lastModifiedBy>
  <cp:revision>65</cp:revision>
  <dcterms:created xsi:type="dcterms:W3CDTF">2023-01-13T18:42:58Z</dcterms:created>
  <dcterms:modified xsi:type="dcterms:W3CDTF">2023-01-19T21:23:50Z</dcterms:modified>
</cp:coreProperties>
</file>