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png" ContentType="image/png"/>
  <Override PartName="/ppt/media/image2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jpeg" ContentType="image/jpeg"/>
  <Override PartName="/ppt/media/image7.png" ContentType="image/png"/>
  <Override PartName="/ppt/media/image8.jpeg" ContentType="image/jpeg"/>
  <Override PartName="/ppt/media/image6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jpeg" ContentType="image/jpeg"/>
  <Override PartName="/ppt/media/image16.jpeg" ContentType="image/jpeg"/>
  <Override PartName="/ppt/media/image18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000" y="602280"/>
            <a:ext cx="8775000" cy="38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Program </a:t>
            </a:r>
            <a:endParaRPr b="0" lang="cs-CZ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Časného záchytu karcinomu plic</a:t>
            </a:r>
            <a:endParaRPr b="0" lang="cs-CZ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N.B. MB0</a:t>
            </a:r>
            <a:endParaRPr b="0" lang="cs-CZ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C2 OPTIMALIZACE 1_2023</a:t>
            </a:r>
            <a:endParaRPr b="0" lang="cs-CZ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cs-CZ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Horváth T</a:t>
            </a:r>
            <a:r>
              <a:rPr b="0" lang="cs-CZ" sz="2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, </a:t>
            </a:r>
            <a:r>
              <a:rPr b="0" lang="en-US" sz="2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Chirurgická klinika FN a LF MU Brno</a:t>
            </a:r>
            <a:br/>
            <a:endParaRPr b="0" lang="cs-CZ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155520" y="-144360"/>
            <a:ext cx="294840" cy="2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3"/>
          <p:cNvSpPr/>
          <p:nvPr/>
        </p:nvSpPr>
        <p:spPr>
          <a:xfrm>
            <a:off x="155520" y="-144360"/>
            <a:ext cx="294840" cy="2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4"/>
          <p:cNvSpPr/>
          <p:nvPr/>
        </p:nvSpPr>
        <p:spPr>
          <a:xfrm>
            <a:off x="155520" y="-144360"/>
            <a:ext cx="294840" cy="2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" name="Obrázek 41" descr=""/>
          <p:cNvPicPr/>
          <p:nvPr/>
        </p:nvPicPr>
        <p:blipFill>
          <a:blip r:embed="rId1"/>
          <a:stretch/>
        </p:blipFill>
        <p:spPr>
          <a:xfrm>
            <a:off x="4680000" y="4509000"/>
            <a:ext cx="1510200" cy="1253160"/>
          </a:xfrm>
          <a:prstGeom prst="rect">
            <a:avLst/>
          </a:prstGeom>
          <a:ln w="0">
            <a:noFill/>
          </a:ln>
        </p:spPr>
      </p:pic>
      <p:pic>
        <p:nvPicPr>
          <p:cNvPr id="43" name="Obrázek 11_0" descr="MUNI_MED.jpg"/>
          <p:cNvPicPr/>
          <p:nvPr/>
        </p:nvPicPr>
        <p:blipFill>
          <a:blip r:embed="rId2"/>
          <a:stretch/>
        </p:blipFill>
        <p:spPr>
          <a:xfrm>
            <a:off x="6375960" y="4725000"/>
            <a:ext cx="1364040" cy="96084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2_2" descr=""/>
          <p:cNvPicPr/>
          <p:nvPr/>
        </p:nvPicPr>
        <p:blipFill>
          <a:blip r:embed="rId3"/>
          <a:stretch/>
        </p:blipFill>
        <p:spPr>
          <a:xfrm>
            <a:off x="3357360" y="4671720"/>
            <a:ext cx="976680" cy="1009800"/>
          </a:xfrm>
          <a:prstGeom prst="rect">
            <a:avLst/>
          </a:prstGeom>
          <a:ln w="9360">
            <a:noFill/>
          </a:ln>
        </p:spPr>
      </p:pic>
      <p:pic>
        <p:nvPicPr>
          <p:cNvPr id="45" name="Obrázek 6_0" descr="FNB-ok.png"/>
          <p:cNvPicPr/>
          <p:nvPr/>
        </p:nvPicPr>
        <p:blipFill>
          <a:blip r:embed="rId4"/>
          <a:stretch/>
        </p:blipFill>
        <p:spPr>
          <a:xfrm>
            <a:off x="1208520" y="4969800"/>
            <a:ext cx="1814760" cy="46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5364000" y="1052640"/>
            <a:ext cx="3295800" cy="4518000"/>
          </a:xfrm>
          <a:prstGeom prst="rect">
            <a:avLst/>
          </a:prstGeom>
          <a:ln w="9525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827640" y="3789000"/>
            <a:ext cx="373428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cs-CZ" sz="2800" spc="-1" strike="noStrike">
                <a:solidFill>
                  <a:srgbClr val="595959"/>
                </a:solidFill>
                <a:latin typeface="Calibri"/>
                <a:ea typeface="DejaVu Sans"/>
              </a:rPr>
              <a:t>„</a:t>
            </a:r>
            <a:r>
              <a:rPr b="0" i="1" lang="cs-CZ" sz="2800" spc="-1" strike="noStrike">
                <a:solidFill>
                  <a:srgbClr val="595959"/>
                </a:solidFill>
                <a:latin typeface="Calibri"/>
                <a:ea typeface="DejaVu Sans"/>
              </a:rPr>
              <a:t>Nádor jde nejlépe léčit když je malý a dá se vyříznout“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5508000" y="5661360"/>
            <a:ext cx="3158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Zdeněk Mechl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51640" y="764640"/>
            <a:ext cx="8496000" cy="34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EARLY LUNG CANCER ACTION PROJECT</a:t>
            </a:r>
            <a:r>
              <a:rPr b="1" lang="en-US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CT screening significantly</a:t>
            </a:r>
            <a:br/>
            <a:r>
              <a:rPr b="0" lang="en-US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reduces lung</a:t>
            </a:r>
            <a:r>
              <a:rPr b="0" lang="cs-CZ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</a:t>
            </a:r>
            <a:r>
              <a:rPr b="0" lang="en-US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cancer</a:t>
            </a:r>
            <a:br/>
            <a:r>
              <a:rPr b="0" lang="en-US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mortality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5508000" y="4941000"/>
            <a:ext cx="3158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Claudia I. Henschke</a:t>
            </a:r>
            <a:endParaRPr b="0" lang="cs-CZ" sz="2400" spc="-1" strike="noStrike">
              <a:latin typeface="Arial"/>
            </a:endParaRPr>
          </a:p>
        </p:txBody>
      </p:sp>
      <p:pic>
        <p:nvPicPr>
          <p:cNvPr id="93" name="Picture 2" descr="Claudia I Henschke"/>
          <p:cNvPicPr/>
          <p:nvPr/>
        </p:nvPicPr>
        <p:blipFill>
          <a:blip r:embed="rId1"/>
          <a:stretch/>
        </p:blipFill>
        <p:spPr>
          <a:xfrm>
            <a:off x="5724000" y="2205000"/>
            <a:ext cx="1956600" cy="256176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323640" y="5589360"/>
            <a:ext cx="8487000" cy="92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Henschke CI, Miettinen OS, Yankelewitz DF, Libby DM, Smith JP Radiographic screening for cancer: proposed paradigm for requisite research 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Clin Imag 1994;18: 16-20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Henschke CI,Bofetta P, Gorlova O, Yip R, DeLancey JO, Foy M Lung Cancer 2011; 71: 328-332 Assessment of lung-cancer mortality reduction from CT Screening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323640" y="980640"/>
            <a:ext cx="7910640" cy="21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Preinvasive lesion</a:t>
            </a:r>
            <a:endParaRPr b="0" lang="cs-CZ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SQL/SD; ADL /AAH 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DIPNECH / PNET; SCLC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251640" y="4797000"/>
            <a:ext cx="8487000" cy="14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DIPNECH     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–      </a:t>
            </a:r>
            <a:r>
              <a:rPr b="0" lang="cs-CZ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Diffuse idiopathic pulmonary neuroendocrine cell hyperplasia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SCLC             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–    </a:t>
            </a:r>
            <a:r>
              <a:rPr b="0" lang="cs-CZ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 Small cell lung cancer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SQL/SD        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–     </a:t>
            </a:r>
            <a:r>
              <a:rPr b="0" lang="cs-CZ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Squamous cell lung cancer / Severe dysplasia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ADL / AAH   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b="0" lang="cs-CZ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   Lung  adenocarcinoma / atypical alveolar hyperplasia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Kerr KM. Pulmonary preinvasive neoplasia. J Clin Pathol 54(4):257-71; 2001</a:t>
            </a:r>
            <a:br/>
            <a:endParaRPr b="0" lang="cs-CZ" sz="1100" spc="-1" strike="noStrike">
              <a:latin typeface="Arial"/>
            </a:endParaRPr>
          </a:p>
        </p:txBody>
      </p:sp>
      <p:pic>
        <p:nvPicPr>
          <p:cNvPr id="97" name="Picture 2" descr="Keith Kerr"/>
          <p:cNvPicPr/>
          <p:nvPr/>
        </p:nvPicPr>
        <p:blipFill>
          <a:blip r:embed="rId1"/>
          <a:stretch/>
        </p:blipFill>
        <p:spPr>
          <a:xfrm>
            <a:off x="5580000" y="1500480"/>
            <a:ext cx="2473920" cy="371592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3"/>
          <p:cNvSpPr/>
          <p:nvPr/>
        </p:nvSpPr>
        <p:spPr>
          <a:xfrm>
            <a:off x="5547960" y="5400000"/>
            <a:ext cx="2548440" cy="3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b="1" lang="cs-CZ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Keith M. Kerr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_3" descr="https://chir1.lf1.cuni.cz/Data/img/3351/Maydl.jpg"/>
          <p:cNvPicPr/>
          <p:nvPr/>
        </p:nvPicPr>
        <p:blipFill>
          <a:blip r:embed="rId1"/>
          <a:stretch/>
        </p:blipFill>
        <p:spPr>
          <a:xfrm>
            <a:off x="5220000" y="1080000"/>
            <a:ext cx="2876400" cy="4204800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5760000" y="5580000"/>
            <a:ext cx="25164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Karel Maydl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683640" y="4293000"/>
            <a:ext cx="399492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US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“</a:t>
            </a:r>
            <a:r>
              <a:rPr b="0" i="1" lang="en-US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Léčil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jste</a:t>
            </a:r>
            <a:r>
              <a:rPr b="0" i="1" lang="en-US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pacienta skalpelem</a:t>
            </a:r>
            <a:r>
              <a:rPr b="0" i="1" lang="cs-CZ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?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Jste za něj zodpovědný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celý život. “</a:t>
            </a:r>
            <a:endParaRPr b="0" lang="cs-CZ" sz="2200" spc="-1" strike="noStrike">
              <a:latin typeface="Arial"/>
            </a:endParaRPr>
          </a:p>
        </p:txBody>
      </p:sp>
      <p:pic>
        <p:nvPicPr>
          <p:cNvPr id="102" name="Obrázek 10_0" descr="lev.png"/>
          <p:cNvPicPr/>
          <p:nvPr/>
        </p:nvPicPr>
        <p:blipFill>
          <a:blip r:embed="rId2"/>
          <a:stretch/>
        </p:blipFill>
        <p:spPr>
          <a:xfrm>
            <a:off x="884160" y="1517400"/>
            <a:ext cx="1274760" cy="136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360000" y="1752120"/>
            <a:ext cx="8343000" cy="402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6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Let´s learn more about our past to make our future brighter</a:t>
            </a:r>
            <a:endParaRPr b="0" lang="cs-CZ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cs-CZ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cs-CZ" sz="1800" spc="-1" strike="noStrike">
                <a:solidFill>
                  <a:srgbClr val="0f15ff"/>
                </a:solidFill>
                <a:latin typeface="Calibri"/>
                <a:ea typeface="DejaVu Sans"/>
              </a:rPr>
              <a:t>W. Churchill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22840" y="540000"/>
            <a:ext cx="8415000" cy="523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Lung Projects in ´80</a:t>
            </a:r>
            <a:endParaRPr b="0" lang="cs-CZ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cs-CZ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Mayo Clinic </a:t>
            </a:r>
            <a:endParaRPr b="0" lang="cs-CZ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John Hopkins </a:t>
            </a:r>
            <a:endParaRPr b="0" lang="cs-CZ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MSCC</a:t>
            </a:r>
            <a:endParaRPr b="0" lang="cs-CZ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Czechoslovak Trial</a:t>
            </a:r>
            <a:endParaRPr b="0" lang="cs-CZ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cs-CZ" sz="4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</a:t>
            </a:r>
            <a:r>
              <a:rPr b="0" lang="en-US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Fontana RS, Sanderson DR , Woolner LB, et al. Screening for lung cancer. A critique of the Mayo Lung Project. Cancer 1991 15;67:1155-64. 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Kubík A, Parkin DM, Khlat M, Erban J, Polák J, Adamec M. Lack of benefit from semi-annual screening for cancer of the lung: follow-up report of</a:t>
            </a:r>
            <a:endParaRPr b="0" lang="cs-CZ" sz="10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 randomized controlled trial on a population of high-risk males in Czechoslovakia. </a:t>
            </a:r>
            <a:r>
              <a:rPr b="0" i="1" lang="en-US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Int J Cancer</a:t>
            </a:r>
            <a:r>
              <a:rPr b="0" lang="en-US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1990; 45: 26– 33.</a:t>
            </a:r>
            <a:endParaRPr b="0" lang="cs-CZ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360000" y="900000"/>
            <a:ext cx="8343000" cy="466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</a:pPr>
            <a:r>
              <a:rPr b="1" lang="en-US" sz="32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RIZIKOVÁ SKUPINA ´97-21 </a:t>
            </a:r>
            <a:endParaRPr b="0" lang="cs-CZ" sz="32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US" sz="2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n=973    536 F / 437M  x ~ 62y </a:t>
            </a:r>
            <a:r>
              <a:rPr b="1" lang="en-US" sz="28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</a:t>
            </a:r>
            <a:endParaRPr b="0" lang="cs-CZ" sz="28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US" sz="5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40 susp. lézí T1a</a:t>
            </a:r>
            <a:endParaRPr b="0" lang="cs-CZ" sz="5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US" sz="5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</a:t>
            </a:r>
            <a:endParaRPr b="0" lang="cs-CZ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0f15ff"/>
                </a:solidFill>
                <a:latin typeface="Calibri"/>
                <a:ea typeface="DejaVu Sans"/>
              </a:rPr>
              <a:t>   </a:t>
            </a:r>
            <a:endParaRPr b="0" lang="cs-CZ" sz="4800" spc="-1" strike="noStrike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 flipV="1" rot="10800000">
            <a:off x="1044720" y="5229000"/>
            <a:ext cx="770364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Times New Roman"/>
                <a:ea typeface="MyriadPro-Light"/>
              </a:rPr>
              <a:t>Horvath T, Spelda S, Prasek M et al. Časná diagnóza plicní malignity ve spojení s časnou pneumochirurgií představují vysoce účinnou léčbu </a:t>
            </a:r>
            <a:br/>
            <a:r>
              <a:rPr b="0" lang="en-US" sz="1000" spc="-1" strike="noStrike">
                <a:solidFill>
                  <a:srgbClr val="000000"/>
                </a:solidFill>
                <a:latin typeface="Times New Roman"/>
                <a:ea typeface="MyriadPro-Light"/>
              </a:rPr>
              <a:t>Klin onkol 2022;35,S1:93</a:t>
            </a:r>
            <a:endParaRPr b="0" lang="cs-CZ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725760" y="0"/>
            <a:ext cx="7550640" cy="636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        </a:t>
            </a:r>
            <a:endParaRPr b="0" lang="cs-CZ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             </a:t>
            </a:r>
            <a:r>
              <a:rPr b="0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Dg  T1a   (n=40)</a:t>
            </a:r>
            <a:endParaRPr b="0" lang="cs-CZ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       </a:t>
            </a:r>
            <a:r>
              <a:rPr b="0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Histol   pT1a (n=34)</a:t>
            </a:r>
            <a:endParaRPr b="0" lang="cs-CZ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             </a:t>
            </a:r>
            <a:r>
              <a:rPr b="1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M</a:t>
            </a:r>
            <a:r>
              <a:rPr b="0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aligní  </a:t>
            </a:r>
            <a:r>
              <a:rPr b="0" lang="en-US" sz="4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34</a:t>
            </a:r>
            <a:endParaRPr b="0" lang="cs-CZ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    </a:t>
            </a:r>
            <a:r>
              <a:rPr b="0" lang="en-US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Plicní primum </a:t>
            </a:r>
            <a:r>
              <a:rPr b="1" lang="en-US" sz="32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18</a:t>
            </a:r>
            <a:r>
              <a:rPr b="0" lang="en-US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+ 4</a:t>
            </a:r>
            <a:r>
              <a:rPr b="1" lang="en-US" sz="28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metachronní plicní primum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	</a:t>
            </a:r>
            <a:r>
              <a:rPr b="0" lang="cs-CZ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  </a:t>
            </a:r>
            <a:r>
              <a:rPr b="0" lang="cs-CZ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S</a:t>
            </a:r>
            <a:r>
              <a:rPr b="0" lang="en-US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olitární plicní mts extrapulmonální rakoviny</a:t>
            </a:r>
            <a:r>
              <a:rPr b="0" lang="en-US" sz="22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12</a:t>
            </a:r>
            <a:r>
              <a:rPr b="0" lang="en-US" sz="28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	</a:t>
            </a:r>
            <a:r>
              <a:rPr b="0" lang="cs-CZ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  </a:t>
            </a:r>
            <a:r>
              <a:rPr b="0" lang="en-US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(5 GIT, 3 UROL, 2 MAMMA, 1 GYN, 1 MM)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	</a:t>
            </a:r>
            <a:r>
              <a:rPr b="0" lang="cs-CZ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                         </a:t>
            </a:r>
            <a:r>
              <a:rPr b="1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B</a:t>
            </a:r>
            <a:r>
              <a:rPr b="0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enigní </a:t>
            </a:r>
            <a:r>
              <a:rPr b="1" lang="en-US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2 </a:t>
            </a:r>
            <a:endParaRPr b="0" lang="cs-CZ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                               </a:t>
            </a:r>
            <a:r>
              <a:rPr b="0" lang="en-US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Chondrohamartom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              </a:t>
            </a:r>
            <a:r>
              <a:rPr b="1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O</a:t>
            </a:r>
            <a:r>
              <a:rPr b="0" lang="en-US" sz="4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statní </a:t>
            </a:r>
            <a:r>
              <a:rPr b="1" lang="en-US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4</a:t>
            </a:r>
            <a:endParaRPr b="0" lang="cs-CZ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            </a:t>
            </a:r>
            <a:r>
              <a:rPr b="0" lang="en-US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2 granulom,  1 plicní infarkt, 1 perif. lymphadenopatie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                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                         </a:t>
            </a:r>
            <a:r>
              <a:rPr b="0" lang="en-US" sz="20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(premaligní  AAH, DIPNECH)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360000" y="2257560"/>
            <a:ext cx="3734280" cy="35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595959"/>
                </a:solidFill>
                <a:latin typeface="Calibri"/>
                <a:ea typeface="DejaVu Sans"/>
              </a:rPr>
              <a:t>By daring amount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595959"/>
                </a:solidFill>
                <a:latin typeface="Calibri"/>
                <a:ea typeface="DejaVu Sans"/>
              </a:rPr>
              <a:t>of optimism would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595959"/>
                </a:solidFill>
                <a:latin typeface="Calibri"/>
                <a:ea typeface="DejaVu Sans"/>
              </a:rPr>
              <a:t>be anticipated the time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595959"/>
                </a:solidFill>
                <a:latin typeface="Calibri"/>
                <a:ea typeface="DejaVu Sans"/>
              </a:rPr>
              <a:t>of complete pulmonary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595959"/>
                </a:solidFill>
                <a:latin typeface="Calibri"/>
                <a:ea typeface="DejaVu Sans"/>
              </a:rPr>
              <a:t>resection due cancer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595959"/>
                </a:solidFill>
                <a:latin typeface="Calibri"/>
                <a:ea typeface="DejaVu Sans"/>
              </a:rPr>
              <a:t>joined careful lymphatic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595959"/>
                </a:solidFill>
                <a:latin typeface="Calibri"/>
                <a:ea typeface="DejaVu Sans"/>
              </a:rPr>
              <a:t>dissection.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595959"/>
                </a:solidFill>
                <a:latin typeface="Calibri"/>
                <a:ea typeface="DejaVu Sans"/>
              </a:rPr>
              <a:t>1932</a:t>
            </a:r>
            <a:endParaRPr b="0" lang="cs-CZ" sz="2800" spc="-1" strike="noStrike">
              <a:latin typeface="Arial"/>
            </a:endParaRPr>
          </a:p>
        </p:txBody>
      </p:sp>
      <p:grpSp>
        <p:nvGrpSpPr>
          <p:cNvPr id="52" name="Group 2"/>
          <p:cNvGrpSpPr/>
          <p:nvPr/>
        </p:nvGrpSpPr>
        <p:grpSpPr>
          <a:xfrm>
            <a:off x="5364000" y="1340640"/>
            <a:ext cx="3590280" cy="4776120"/>
            <a:chOff x="5364000" y="1340640"/>
            <a:chExt cx="3590280" cy="4776120"/>
          </a:xfrm>
        </p:grpSpPr>
        <p:sp>
          <p:nvSpPr>
            <p:cNvPr id="53" name="CustomShape 3"/>
            <p:cNvSpPr/>
            <p:nvPr/>
          </p:nvSpPr>
          <p:spPr>
            <a:xfrm>
              <a:off x="5364000" y="5661360"/>
              <a:ext cx="315828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0000ff"/>
                  </a:solidFill>
                  <a:latin typeface="Times New Roman"/>
                  <a:ea typeface="DejaVu Sans"/>
                </a:rPr>
                <a:t>Ed Churchill</a:t>
              </a:r>
              <a:endParaRPr b="0" lang="cs-CZ" sz="2400" spc="-1" strike="noStrike">
                <a:latin typeface="Arial"/>
              </a:endParaRPr>
            </a:p>
          </p:txBody>
        </p:sp>
        <p:pic>
          <p:nvPicPr>
            <p:cNvPr id="54" name="Picture 2" descr="Edward D. Churchill and the “rectangular” surgical residency - Surgery"/>
            <p:cNvPicPr/>
            <p:nvPr/>
          </p:nvPicPr>
          <p:blipFill>
            <a:blip r:embed="rId1"/>
            <a:stretch/>
          </p:blipFill>
          <p:spPr>
            <a:xfrm>
              <a:off x="5436000" y="1340640"/>
              <a:ext cx="3086280" cy="4321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5" name="Picture 4" descr="Massachusetts General Hospital - Wikipedia"/>
            <p:cNvPicPr/>
            <p:nvPr/>
          </p:nvPicPr>
          <p:blipFill>
            <a:blip r:embed="rId2"/>
            <a:stretch/>
          </p:blipFill>
          <p:spPr>
            <a:xfrm>
              <a:off x="7740360" y="4653000"/>
              <a:ext cx="1213920" cy="14180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395640" y="1108440"/>
            <a:ext cx="8415000" cy="411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</a:pPr>
            <a:r>
              <a:rPr b="1" lang="en-US" sz="4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 </a:t>
            </a:r>
            <a:r>
              <a:rPr b="1" lang="en-US" sz="4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Overholt SE n=26</a:t>
            </a:r>
            <a:endParaRPr b="0" lang="cs-CZ" sz="4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US" sz="4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 </a:t>
            </a:r>
            <a:r>
              <a:rPr b="1" lang="en-US" sz="4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LR 0 </a:t>
            </a:r>
            <a:endParaRPr b="0" lang="cs-CZ" sz="4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US" sz="4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</a:t>
            </a:r>
            <a:r>
              <a:rPr b="1" lang="en-US" sz="4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VATS SE n=8</a:t>
            </a:r>
            <a:endParaRPr b="0" lang="cs-CZ" sz="4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US" sz="4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     </a:t>
            </a:r>
            <a:r>
              <a:rPr b="1" lang="en-US" sz="44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LR 2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57" name="Picture 3" descr="E:\! th30MSPD extended\2012-05-03_Segment_Schema_2.png"/>
          <p:cNvPicPr/>
          <p:nvPr/>
        </p:nvPicPr>
        <p:blipFill>
          <a:blip r:embed="rId1"/>
          <a:stretch/>
        </p:blipFill>
        <p:spPr>
          <a:xfrm>
            <a:off x="360000" y="1800000"/>
            <a:ext cx="2445840" cy="377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3348000" y="260640"/>
            <a:ext cx="2879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VATS era </a:t>
            </a:r>
            <a:endParaRPr b="0" lang="cs-CZ" sz="3600" spc="-1" strike="noStrike">
              <a:latin typeface="Arial"/>
            </a:endParaRPr>
          </a:p>
        </p:txBody>
      </p:sp>
      <p:pic>
        <p:nvPicPr>
          <p:cNvPr id="59" name="Picture 2" descr="https://www.ctsnet.org/sites/default/files/styles/user_photo_profile_d/public/contact_profile/3270.jpg?itok=CM8RI09x&amp;timestamp=1377293507"/>
          <p:cNvPicPr/>
          <p:nvPr/>
        </p:nvPicPr>
        <p:blipFill>
          <a:blip r:embed="rId1"/>
          <a:stretch/>
        </p:blipFill>
        <p:spPr>
          <a:xfrm>
            <a:off x="395640" y="1196640"/>
            <a:ext cx="1349640" cy="191880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4" descr="Robert McKenna | Marshall B. Ketchum University"/>
          <p:cNvPicPr/>
          <p:nvPr/>
        </p:nvPicPr>
        <p:blipFill>
          <a:blip r:embed="rId2"/>
          <a:stretch/>
        </p:blipFill>
        <p:spPr>
          <a:xfrm>
            <a:off x="7020360" y="980640"/>
            <a:ext cx="1867680" cy="1867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6" descr="Thomas Anthony D'Amico | Duke Department of Surgery"/>
          <p:cNvPicPr/>
          <p:nvPr/>
        </p:nvPicPr>
        <p:blipFill>
          <a:blip r:embed="rId3"/>
          <a:stretch/>
        </p:blipFill>
        <p:spPr>
          <a:xfrm>
            <a:off x="313200" y="4509000"/>
            <a:ext cx="1327320" cy="186228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Alan D.L. Sihoe – Drainology"/>
          <p:cNvPicPr/>
          <p:nvPr/>
        </p:nvPicPr>
        <p:blipFill>
          <a:blip r:embed="rId4"/>
          <a:stretch/>
        </p:blipFill>
        <p:spPr>
          <a:xfrm>
            <a:off x="2051640" y="4509000"/>
            <a:ext cx="1862280" cy="186228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10" descr="González Rivas Diego - Hospital San Rafael"/>
          <p:cNvPicPr/>
          <p:nvPr/>
        </p:nvPicPr>
        <p:blipFill>
          <a:blip r:embed="rId5"/>
          <a:stretch/>
        </p:blipFill>
        <p:spPr>
          <a:xfrm>
            <a:off x="7464960" y="4444200"/>
            <a:ext cx="1475640" cy="190836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2" descr="Gaetano ROCCO | Head of Department | MD, FRCSEd, FETCS ,FCCP | Istituto  Nazionale Tumori &quot;Fondazione Pascale&quot;, Naples | IRCCS | S.C. Chirurgica  Oncologica Toracica | profile on ResearchGate"/>
          <p:cNvPicPr/>
          <p:nvPr/>
        </p:nvPicPr>
        <p:blipFill>
          <a:blip r:embed="rId6"/>
          <a:stretch/>
        </p:blipFill>
        <p:spPr>
          <a:xfrm>
            <a:off x="5354640" y="4447440"/>
            <a:ext cx="1799640" cy="1930320"/>
          </a:xfrm>
          <a:prstGeom prst="rect">
            <a:avLst/>
          </a:prstGeom>
          <a:ln w="0">
            <a:noFill/>
          </a:ln>
        </p:spPr>
      </p:pic>
      <p:pic>
        <p:nvPicPr>
          <p:cNvPr id="65" name="Obrázek 11" descr="trojice.png"/>
          <p:cNvPicPr/>
          <p:nvPr/>
        </p:nvPicPr>
        <p:blipFill>
          <a:blip r:embed="rId7"/>
          <a:stretch/>
        </p:blipFill>
        <p:spPr>
          <a:xfrm>
            <a:off x="2339640" y="764640"/>
            <a:ext cx="4238280" cy="4117320"/>
          </a:xfrm>
          <a:prstGeom prst="rect">
            <a:avLst/>
          </a:prstGeom>
          <a:ln w="0">
            <a:noFill/>
          </a:ln>
        </p:spPr>
      </p:pic>
      <p:sp>
        <p:nvSpPr>
          <p:cNvPr id="66" name="CustomShape 2"/>
          <p:cNvSpPr/>
          <p:nvPr/>
        </p:nvSpPr>
        <p:spPr>
          <a:xfrm>
            <a:off x="251640" y="3141000"/>
            <a:ext cx="1573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Giancarlo Roviaro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7166880" y="2918880"/>
            <a:ext cx="1573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Robert McKenna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68" name="CustomShape 4"/>
          <p:cNvSpPr/>
          <p:nvPr/>
        </p:nvSpPr>
        <p:spPr>
          <a:xfrm>
            <a:off x="179640" y="6361560"/>
            <a:ext cx="1573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Thomas D´Amico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69" name="CustomShape 5"/>
          <p:cNvSpPr/>
          <p:nvPr/>
        </p:nvSpPr>
        <p:spPr>
          <a:xfrm>
            <a:off x="2233080" y="6361560"/>
            <a:ext cx="1573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Alan DL Sihoe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70" name="CustomShape 6"/>
          <p:cNvSpPr/>
          <p:nvPr/>
        </p:nvSpPr>
        <p:spPr>
          <a:xfrm>
            <a:off x="5492880" y="6361560"/>
            <a:ext cx="1573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Gaetano Rocco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71" name="CustomShape 7"/>
          <p:cNvSpPr/>
          <p:nvPr/>
        </p:nvSpPr>
        <p:spPr>
          <a:xfrm>
            <a:off x="7380360" y="6361560"/>
            <a:ext cx="17161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Diego Gonzales Rivas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72" name="CustomShape 8"/>
          <p:cNvSpPr/>
          <p:nvPr/>
        </p:nvSpPr>
        <p:spPr>
          <a:xfrm>
            <a:off x="5508000" y="2401200"/>
            <a:ext cx="1573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Ya-Jung Cheng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73" name="CustomShape 9"/>
          <p:cNvSpPr/>
          <p:nvPr/>
        </p:nvSpPr>
        <p:spPr>
          <a:xfrm>
            <a:off x="1835640" y="2349000"/>
            <a:ext cx="1573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Ming-Hui Hung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74" name="CustomShape 10"/>
          <p:cNvSpPr/>
          <p:nvPr/>
        </p:nvSpPr>
        <p:spPr>
          <a:xfrm>
            <a:off x="5004000" y="908640"/>
            <a:ext cx="1573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Jin-Shing Chen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75" name="CustomShape 11"/>
          <p:cNvSpPr/>
          <p:nvPr/>
        </p:nvSpPr>
        <p:spPr>
          <a:xfrm>
            <a:off x="1763640" y="1196640"/>
            <a:ext cx="157392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Early 90´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Threeportal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76" name="CustomShape 12"/>
          <p:cNvSpPr/>
          <p:nvPr/>
        </p:nvSpPr>
        <p:spPr>
          <a:xfrm>
            <a:off x="6876360" y="1196640"/>
            <a:ext cx="1573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Late 90´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77" name="CustomShape 13"/>
          <p:cNvSpPr/>
          <p:nvPr/>
        </p:nvSpPr>
        <p:spPr>
          <a:xfrm>
            <a:off x="1043640" y="4149000"/>
            <a:ext cx="1934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   d 3M double port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78" name="CustomShape 14"/>
          <p:cNvSpPr/>
          <p:nvPr/>
        </p:nvSpPr>
        <p:spPr>
          <a:xfrm>
            <a:off x="1115640" y="4103640"/>
            <a:ext cx="34992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st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79" name="CustomShape 15"/>
          <p:cNvSpPr/>
          <p:nvPr/>
        </p:nvSpPr>
        <p:spPr>
          <a:xfrm>
            <a:off x="6973200" y="4149000"/>
            <a:ext cx="1573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2     d 3M uniportal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80" name="CustomShape 16"/>
          <p:cNvSpPr/>
          <p:nvPr/>
        </p:nvSpPr>
        <p:spPr>
          <a:xfrm>
            <a:off x="7092360" y="4077000"/>
            <a:ext cx="34992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nd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81" name="CustomShape 17"/>
          <p:cNvSpPr/>
          <p:nvPr/>
        </p:nvSpPr>
        <p:spPr>
          <a:xfrm>
            <a:off x="3636000" y="4658760"/>
            <a:ext cx="2006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NITS</a:t>
            </a:r>
            <a:endParaRPr b="0" lang="cs-CZ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" descr="E:\! th30MSPD extended\2010-05-26 LymfNodesSchema-A4ShortColour.jpg"/>
          <p:cNvPicPr/>
          <p:nvPr/>
        </p:nvPicPr>
        <p:blipFill>
          <a:blip r:embed="rId1"/>
          <a:stretch/>
        </p:blipFill>
        <p:spPr>
          <a:xfrm>
            <a:off x="505440" y="3006000"/>
            <a:ext cx="2012760" cy="203220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2_5" descr="E:\! th30MSPD extended\Schema Lymph Flow.jpg"/>
          <p:cNvPicPr/>
          <p:nvPr/>
        </p:nvPicPr>
        <p:blipFill>
          <a:blip r:embed="rId2"/>
          <a:stretch/>
        </p:blipFill>
        <p:spPr>
          <a:xfrm>
            <a:off x="2880000" y="2967840"/>
            <a:ext cx="2079720" cy="207036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2_6" descr=""/>
          <p:cNvPicPr/>
          <p:nvPr/>
        </p:nvPicPr>
        <p:blipFill>
          <a:blip r:embed="rId3"/>
          <a:stretch/>
        </p:blipFill>
        <p:spPr>
          <a:xfrm>
            <a:off x="5364360" y="2565000"/>
            <a:ext cx="3159360" cy="2858040"/>
          </a:xfrm>
          <a:prstGeom prst="rect">
            <a:avLst/>
          </a:prstGeom>
          <a:ln w="9525">
            <a:noFill/>
          </a:ln>
        </p:spPr>
      </p:pic>
      <p:pic>
        <p:nvPicPr>
          <p:cNvPr id="85" name="Picture 2_7" descr=""/>
          <p:cNvPicPr/>
          <p:nvPr/>
        </p:nvPicPr>
        <p:blipFill>
          <a:blip r:embed="rId4"/>
          <a:stretch/>
        </p:blipFill>
        <p:spPr>
          <a:xfrm>
            <a:off x="5400000" y="2565000"/>
            <a:ext cx="3159360" cy="2858040"/>
          </a:xfrm>
          <a:prstGeom prst="rect">
            <a:avLst/>
          </a:prstGeom>
          <a:ln w="9525"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328320" y="5093640"/>
            <a:ext cx="8489880" cy="187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BAC         –  Lokalized Bronchioloalveolar Lung Carcinoma: non-invasive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LBACak    –   LBAC focuses with collapsed alveolar structure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LBACfp    –   fibroblastic proliferation 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PapADL   –   papilar pulmonary adenocarcinoma 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TubADL   –   tubular pulmonary adenocarcinoma 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0" i="1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Noguchi M, Morikawa A, Kawasaki M, Matsuno Y, Yamada T, Hirohashi S, Kondo H, Shimosato Y. Small 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adenocarcinoma of the lung. Cancer 1995; 75:2844-2852. 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cs-CZ" sz="11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23640" y="714600"/>
            <a:ext cx="7913520" cy="23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MTS potential peripheral ADL</a:t>
            </a:r>
            <a:endParaRPr b="0" lang="cs-CZ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f15ff"/>
                </a:solidFill>
                <a:latin typeface="Times New Roman"/>
                <a:ea typeface="DejaVu Sans"/>
              </a:rPr>
              <a:t>% lymphatic MTS </a:t>
            </a:r>
            <a:endParaRPr b="0" lang="cs-CZ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LBAC 0%</a:t>
            </a:r>
            <a:r>
              <a:rPr b="1" lang="cs-CZ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  </a:t>
            </a:r>
            <a:r>
              <a:rPr b="1" lang="en-US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LBACka 0%</a:t>
            </a:r>
            <a:r>
              <a:rPr b="1" lang="cs-CZ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</a:t>
            </a:r>
            <a:r>
              <a:rPr b="1" lang="en-US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LBACfp 28%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papADL 25% </a:t>
            </a:r>
            <a:r>
              <a:rPr b="1" lang="cs-CZ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</a:t>
            </a:r>
            <a:r>
              <a:rPr b="1" lang="en-US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ADL G3 48% </a:t>
            </a:r>
            <a:r>
              <a:rPr b="1" lang="cs-CZ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</a:t>
            </a:r>
            <a:r>
              <a:rPr b="1" lang="en-US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tubADL 58% 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Application>LibreOffice/7.0.6.2$Windows_X86_64 LibreOffice_project/144abb84a525d8e30c9dbbefa69cbbf2d8d4ae3b</Application>
  <AppVersion>15.0000</AppVersion>
  <Words>491</Words>
  <Paragraphs>110</Paragraphs>
  <Company>HP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2022-04-14T09:27:22Z</dcterms:created>
  <dc:creator>libor hudak</dc:creator>
  <dc:description/>
  <dc:language>cs-CZ</dc:language>
  <cp:lastModifiedBy/>
  <dcterms:modified xsi:type="dcterms:W3CDTF">2023-01-19T17:39:27Z</dcterms:modified>
  <cp:revision>129</cp:revision>
  <dc:subject/>
  <dc:title>Snímek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Předvádění na obrazovce (4:3)</vt:lpwstr>
  </property>
  <property fmtid="{D5CDD505-2E9C-101B-9397-08002B2CF9AE}" pid="3" name="Slides">
    <vt:i4>13</vt:i4>
  </property>
</Properties>
</file>