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7" r:id="rId2"/>
    <p:sldId id="261" r:id="rId3"/>
    <p:sldId id="262" r:id="rId4"/>
    <p:sldId id="263" r:id="rId5"/>
    <p:sldId id="264" r:id="rId6"/>
    <p:sldId id="265" r:id="rId7"/>
    <p:sldId id="266" r:id="rId8"/>
  </p:sldIdLst>
  <p:sldSz cx="12192000" cy="6858000"/>
  <p:notesSz cx="6858000" cy="9144000"/>
  <p:defaultTextStyle>
    <a:defPPr>
      <a:defRPr lang="cs-CZ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8025" autoAdjust="0"/>
    <p:restoredTop sz="94660"/>
  </p:normalViewPr>
  <p:slideViewPr>
    <p:cSldViewPr snapToGrid="0">
      <p:cViewPr varScale="1">
        <p:scale>
          <a:sx n="119" d="100"/>
          <a:sy n="119" d="100"/>
        </p:scale>
        <p:origin x="96" y="40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Úvodní sníme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Podnadpis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cs-CZ" smtClean="0"/>
              <a:t>Klepnutím lze upravit styl předlohy podnadpisů.</a:t>
            </a:r>
            <a:endParaRPr lang="cs-CZ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A9BB332-29C9-466A-9854-663E34F7E2EE}" type="slidenum">
              <a:rPr lang="cs-CZ" altLang="cs-CZ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cs-CZ" altLang="cs-CZ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1464045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Nadpis a obsa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5418280-E27B-4643-8516-C606D57F72C0}" type="slidenum">
              <a:rPr lang="cs-CZ" altLang="cs-CZ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cs-CZ" altLang="cs-CZ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9434397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Záhlaví část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963084" y="4406901"/>
            <a:ext cx="103632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FEF0167-ED78-4584-B527-A447E48883F2}" type="slidenum">
              <a:rPr lang="cs-CZ" altLang="cs-CZ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cs-CZ" altLang="cs-CZ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6719180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a obsah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sz="half" idx="1"/>
          </p:nvPr>
        </p:nvSpPr>
        <p:spPr>
          <a:xfrm>
            <a:off x="914400" y="1981200"/>
            <a:ext cx="508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6197600" y="1981200"/>
            <a:ext cx="508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2CAF66D-111A-41EA-85BC-35DEBAE2E3F9}" type="slidenum">
              <a:rPr lang="cs-CZ" altLang="cs-CZ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cs-CZ" altLang="cs-CZ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7651791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Porovnání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5" name="Zástupný symbol pro text 4"/>
          <p:cNvSpPr>
            <a:spLocks noGrp="1"/>
          </p:cNvSpPr>
          <p:nvPr>
            <p:ph type="body" sz="quarter" idx="3"/>
          </p:nvPr>
        </p:nvSpPr>
        <p:spPr>
          <a:xfrm>
            <a:off x="6193368" y="1535113"/>
            <a:ext cx="538903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6" name="Zástupný symbol pro obsah 5"/>
          <p:cNvSpPr>
            <a:spLocks noGrp="1"/>
          </p:cNvSpPr>
          <p:nvPr>
            <p:ph sz="quarter" idx="4"/>
          </p:nvPr>
        </p:nvSpPr>
        <p:spPr>
          <a:xfrm>
            <a:off x="6193368" y="2174875"/>
            <a:ext cx="5389033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>
              <a:solidFill>
                <a:srgbClr val="000000"/>
              </a:solidFill>
            </a:endParaRPr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>
              <a:solidFill>
                <a:srgbClr val="000000"/>
              </a:solidFill>
            </a:endParaRPr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F64E1E3-5099-4D3D-A119-D1FCBADE5F76}" type="slidenum">
              <a:rPr lang="cs-CZ" altLang="cs-CZ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cs-CZ" altLang="cs-CZ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2213872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Pouze nad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>
              <a:solidFill>
                <a:srgbClr val="000000"/>
              </a:solidFill>
            </a:endParaRPr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>
              <a:solidFill>
                <a:srgbClr val="000000"/>
              </a:solidFill>
            </a:endParaRPr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80FFDB4-A019-4151-B39F-E19A0B5A2D9A}" type="slidenum">
              <a:rPr lang="cs-CZ" altLang="cs-CZ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cs-CZ" altLang="cs-CZ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6054004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rázdn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>
              <a:solidFill>
                <a:srgbClr val="000000"/>
              </a:solidFill>
            </a:endParaRPr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>
              <a:solidFill>
                <a:srgbClr val="000000"/>
              </a:solidFill>
            </a:endParaRPr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772F675-F9F1-40FE-8B64-C3747A96F941}" type="slidenum">
              <a:rPr lang="cs-CZ" altLang="cs-CZ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cs-CZ" altLang="cs-CZ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2883820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Obsah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609601" y="273050"/>
            <a:ext cx="4011084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4766733" y="273051"/>
            <a:ext cx="6815667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609601" y="1435101"/>
            <a:ext cx="4011084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7F8CD34-7C39-48AC-B5FA-C175F4A8F6F1}" type="slidenum">
              <a:rPr lang="cs-CZ" altLang="cs-CZ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cs-CZ" altLang="cs-CZ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5030340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Obrázek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rázek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cs-CZ" noProof="0" smtClean="0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>
              <a:solidFill>
                <a:srgbClr val="000000"/>
              </a:solidFill>
            </a:endParaRP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0AA45AD-D680-413C-91CA-9DC2749CE3CB}" type="slidenum">
              <a:rPr lang="cs-CZ" altLang="cs-CZ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cs-CZ" altLang="cs-CZ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6862233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dpis a svislý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4C0B3BDE-8DC5-4E6A-A9E5-790BC794C123}" type="slidenum">
              <a:rPr lang="cs-CZ" altLang="cs-CZ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cs-CZ" altLang="cs-CZ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9474415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Svislý nadpis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vislý nadpis 1"/>
          <p:cNvSpPr>
            <a:spLocks noGrp="1"/>
          </p:cNvSpPr>
          <p:nvPr>
            <p:ph type="title" orient="vert"/>
          </p:nvPr>
        </p:nvSpPr>
        <p:spPr>
          <a:xfrm>
            <a:off x="8686800" y="609600"/>
            <a:ext cx="2590800" cy="5486400"/>
          </a:xfrm>
        </p:spPr>
        <p:txBody>
          <a:bodyPr vert="eaVert"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>
          <a:xfrm>
            <a:off x="914400" y="609600"/>
            <a:ext cx="7569200" cy="5486400"/>
          </a:xfrm>
        </p:spPr>
        <p:txBody>
          <a:bodyPr vert="eaVert"/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>
              <a:solidFill>
                <a:srgbClr val="000000"/>
              </a:solidFill>
            </a:endParaRPr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>
              <a:solidFill>
                <a:srgbClr val="000000"/>
              </a:solidFill>
            </a:endParaRP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B402917-599F-4E45-9678-9ED0C9A2D69F}" type="slidenum">
              <a:rPr lang="cs-CZ" altLang="cs-CZ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cs-CZ" altLang="cs-CZ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3160517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0">
          <a:blip r:embed="rId13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914400" y="609600"/>
            <a:ext cx="103632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cs-CZ" altLang="cs-CZ" smtClean="0"/>
              <a:t>Klepnutím lze upravit styl předlohy nadpisů.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400" y="1981200"/>
            <a:ext cx="10363200" cy="411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cs-CZ" altLang="cs-CZ" smtClean="0"/>
              <a:t>Klepnutím lze upravit styly předlohy textu.</a:t>
            </a:r>
          </a:p>
          <a:p>
            <a:pPr lvl="1"/>
            <a:r>
              <a:rPr lang="cs-CZ" altLang="cs-CZ" smtClean="0"/>
              <a:t>Druhá úroveň</a:t>
            </a:r>
          </a:p>
          <a:p>
            <a:pPr lvl="2"/>
            <a:r>
              <a:rPr lang="cs-CZ" altLang="cs-CZ" smtClean="0"/>
              <a:t>Třetí úroveň</a:t>
            </a:r>
          </a:p>
          <a:p>
            <a:pPr lvl="3"/>
            <a:r>
              <a:rPr lang="cs-CZ" altLang="cs-CZ" smtClean="0"/>
              <a:t>Čtvrtá úroveň</a:t>
            </a:r>
          </a:p>
          <a:p>
            <a:pPr lvl="4"/>
            <a:r>
              <a:rPr lang="cs-CZ" altLang="cs-CZ" smtClean="0"/>
              <a:t>Pátá úroveň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914400" y="6248400"/>
            <a:ext cx="2540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l" eaLnBrk="1" hangingPunct="1">
              <a:defRPr sz="1400" b="0">
                <a:solidFill>
                  <a:schemeClr val="tx1"/>
                </a:solidFill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endParaRPr lang="cs-CZ">
              <a:solidFill>
                <a:srgbClr val="000000"/>
              </a:solidFill>
            </a:endParaRPr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4165600" y="6248400"/>
            <a:ext cx="3860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 eaLnBrk="1" hangingPunct="1">
              <a:defRPr sz="1400" b="0">
                <a:solidFill>
                  <a:schemeClr val="tx1"/>
                </a:solidFill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endParaRPr lang="cs-CZ">
              <a:solidFill>
                <a:srgbClr val="000000"/>
              </a:solidFill>
            </a:endParaRP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8737600" y="6248400"/>
            <a:ext cx="2540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sz="1400" b="0" smtClean="0">
                <a:solidFill>
                  <a:schemeClr val="tx1"/>
                </a:solidFill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61E8F2CA-BB36-4D7C-AD26-5BAE2092A7BF}" type="slidenum">
              <a:rPr lang="cs-CZ" altLang="cs-CZ">
                <a:solidFill>
                  <a:srgbClr val="000000"/>
                </a:solidFill>
              </a:rPr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cs-CZ" altLang="cs-CZ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2506179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cs-CZ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Nadpis 1"/>
          <p:cNvSpPr>
            <a:spLocks noGrp="1"/>
          </p:cNvSpPr>
          <p:nvPr>
            <p:ph type="ctrTitle"/>
          </p:nvPr>
        </p:nvSpPr>
        <p:spPr>
          <a:xfrm>
            <a:off x="914400" y="810126"/>
            <a:ext cx="10363200" cy="2606842"/>
          </a:xfrm>
        </p:spPr>
        <p:txBody>
          <a:bodyPr/>
          <a:lstStyle/>
          <a:p>
            <a:r>
              <a:rPr lang="cs-CZ" altLang="cs-CZ" sz="4800" b="1" dirty="0" smtClean="0"/>
              <a:t>NGS</a:t>
            </a:r>
            <a:br>
              <a:rPr lang="cs-CZ" altLang="cs-CZ" sz="4800" b="1" dirty="0" smtClean="0"/>
            </a:br>
            <a:r>
              <a:rPr lang="cs-CZ" altLang="cs-CZ" sz="4800" b="1" dirty="0" err="1" smtClean="0"/>
              <a:t>next</a:t>
            </a:r>
            <a:r>
              <a:rPr lang="cs-CZ" altLang="cs-CZ" sz="4800" b="1" dirty="0" smtClean="0"/>
              <a:t> </a:t>
            </a:r>
            <a:r>
              <a:rPr lang="cs-CZ" altLang="cs-CZ" sz="4800" b="1" dirty="0" err="1" smtClean="0"/>
              <a:t>generation</a:t>
            </a:r>
            <a:r>
              <a:rPr lang="cs-CZ" altLang="cs-CZ" sz="4800" b="1" dirty="0" smtClean="0"/>
              <a:t> </a:t>
            </a:r>
            <a:r>
              <a:rPr lang="cs-CZ" altLang="cs-CZ" sz="4800" b="1" dirty="0" err="1" smtClean="0"/>
              <a:t>sequencing</a:t>
            </a:r>
            <a:endParaRPr lang="cs-CZ" altLang="cs-CZ" sz="4800" b="1" dirty="0" smtClean="0"/>
          </a:p>
        </p:txBody>
      </p:sp>
      <p:sp>
        <p:nvSpPr>
          <p:cNvPr id="3075" name="Podnadpis 2"/>
          <p:cNvSpPr>
            <a:spLocks noGrp="1"/>
          </p:cNvSpPr>
          <p:nvPr>
            <p:ph type="subTitle" idx="1"/>
          </p:nvPr>
        </p:nvSpPr>
        <p:spPr>
          <a:xfrm>
            <a:off x="1828800" y="4186988"/>
            <a:ext cx="8534400" cy="1451811"/>
          </a:xfrm>
        </p:spPr>
        <p:txBody>
          <a:bodyPr/>
          <a:lstStyle/>
          <a:p>
            <a:r>
              <a:rPr lang="cs-CZ" b="1" dirty="0" smtClean="0"/>
              <a:t>II</a:t>
            </a:r>
            <a:r>
              <a:rPr lang="cs-CZ" b="1" dirty="0"/>
              <a:t>. konference OPTIMALIZACE PÉČE O PACIENTA K RESEKCI </a:t>
            </a:r>
            <a:r>
              <a:rPr lang="cs-CZ" b="1" dirty="0" smtClean="0"/>
              <a:t>PLIC</a:t>
            </a:r>
          </a:p>
          <a:p>
            <a:r>
              <a:rPr lang="cs-CZ" altLang="cs-CZ" b="1" dirty="0" smtClean="0"/>
              <a:t>Brno</a:t>
            </a:r>
          </a:p>
          <a:p>
            <a:r>
              <a:rPr lang="cs-CZ" altLang="cs-CZ" dirty="0"/>
              <a:t>20. 1. 2023</a:t>
            </a:r>
          </a:p>
          <a:p>
            <a:endParaRPr lang="cs-CZ" altLang="cs-CZ" dirty="0" smtClean="0"/>
          </a:p>
        </p:txBody>
      </p:sp>
    </p:spTree>
    <p:extLst>
      <p:ext uri="{BB962C8B-B14F-4D97-AF65-F5344CB8AC3E}">
        <p14:creationId xmlns:p14="http://schemas.microsoft.com/office/powerpoint/2010/main" val="37823041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914400" y="72189"/>
            <a:ext cx="10363200" cy="1143000"/>
          </a:xfrm>
        </p:spPr>
        <p:txBody>
          <a:bodyPr/>
          <a:lstStyle/>
          <a:p>
            <a:r>
              <a:rPr lang="cs-CZ" dirty="0" smtClean="0"/>
              <a:t>Koncept personalizované medicíny</a:t>
            </a:r>
            <a:endParaRPr lang="cs-CZ" dirty="0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914400" y="1556084"/>
            <a:ext cx="10363200" cy="4539916"/>
          </a:xfrm>
        </p:spPr>
        <p:txBody>
          <a:bodyPr/>
          <a:lstStyle/>
          <a:p>
            <a:r>
              <a:rPr lang="cs-CZ" dirty="0" smtClean="0"/>
              <a:t>V onkologii zejména molekulární predikce terapie</a:t>
            </a:r>
          </a:p>
          <a:p>
            <a:r>
              <a:rPr lang="cs-CZ" dirty="0" smtClean="0"/>
              <a:t>Standard NSCLC</a:t>
            </a:r>
          </a:p>
          <a:p>
            <a:pPr lvl="1"/>
            <a:r>
              <a:rPr lang="cs-CZ" dirty="0" smtClean="0"/>
              <a:t>EGFR mutace</a:t>
            </a:r>
          </a:p>
          <a:p>
            <a:pPr lvl="1"/>
            <a:r>
              <a:rPr lang="cs-CZ" dirty="0" smtClean="0"/>
              <a:t>ALK, ROS-1 fúze</a:t>
            </a:r>
          </a:p>
          <a:p>
            <a:pPr lvl="1"/>
            <a:r>
              <a:rPr lang="cs-CZ" dirty="0" smtClean="0"/>
              <a:t>PD-L1 exprese</a:t>
            </a:r>
          </a:p>
          <a:p>
            <a:endParaRPr lang="cs-CZ" dirty="0" smtClean="0"/>
          </a:p>
          <a:p>
            <a:pPr marL="0" indent="0">
              <a:buNone/>
            </a:pPr>
            <a:endParaRPr lang="cs-CZ" dirty="0"/>
          </a:p>
        </p:txBody>
      </p:sp>
      <p:pic>
        <p:nvPicPr>
          <p:cNvPr id="5" name="Obrázek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756484" y="2373929"/>
            <a:ext cx="6890084" cy="35868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7775727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914400" y="152400"/>
            <a:ext cx="10363200" cy="1143000"/>
          </a:xfrm>
        </p:spPr>
        <p:txBody>
          <a:bodyPr/>
          <a:lstStyle/>
          <a:p>
            <a:r>
              <a:rPr lang="cs-CZ" sz="4000" dirty="0" smtClean="0"/>
              <a:t>Potenciální cílové struktury rychle přibývají</a:t>
            </a:r>
            <a:endParaRPr lang="cs-CZ" sz="4000" dirty="0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914400" y="1981200"/>
            <a:ext cx="6408821" cy="4114800"/>
          </a:xfrm>
        </p:spPr>
        <p:txBody>
          <a:bodyPr/>
          <a:lstStyle/>
          <a:p>
            <a:r>
              <a:rPr lang="cs-CZ" dirty="0"/>
              <a:t>Nový </a:t>
            </a:r>
            <a:r>
              <a:rPr lang="cs-CZ" dirty="0" smtClean="0"/>
              <a:t>standard vyšetření = </a:t>
            </a:r>
          </a:p>
          <a:p>
            <a:r>
              <a:rPr lang="cs-CZ" dirty="0" smtClean="0"/>
              <a:t>Koncept vyšetřování mutací „jedna po druhé“  je neživotný. </a:t>
            </a:r>
          </a:p>
          <a:p>
            <a:r>
              <a:rPr lang="cs-CZ" dirty="0" smtClean="0"/>
              <a:t>NGS je obecná metodická platforma, na níž lze vyšetřit z jednoho (i malého) vzorku velké množství genetických změn</a:t>
            </a:r>
            <a:endParaRPr lang="cs-CZ" dirty="0"/>
          </a:p>
          <a:p>
            <a:endParaRPr lang="cs-CZ" dirty="0"/>
          </a:p>
          <a:p>
            <a:endParaRPr lang="cs-CZ" dirty="0"/>
          </a:p>
        </p:txBody>
      </p:sp>
      <p:pic>
        <p:nvPicPr>
          <p:cNvPr id="4" name="Obrázek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838595" y="1471863"/>
            <a:ext cx="3439005" cy="48298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0498577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042736" y="64168"/>
            <a:ext cx="10948737" cy="1143000"/>
          </a:xfrm>
        </p:spPr>
        <p:txBody>
          <a:bodyPr/>
          <a:lstStyle/>
          <a:p>
            <a:r>
              <a:rPr lang="cs-CZ" dirty="0" smtClean="0"/>
              <a:t>NGS není náhradou standardu, ale doplňkem</a:t>
            </a:r>
            <a:endParaRPr lang="cs-CZ" dirty="0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818148" y="1443789"/>
            <a:ext cx="10363200" cy="4114800"/>
          </a:xfrm>
        </p:spPr>
        <p:txBody>
          <a:bodyPr/>
          <a:lstStyle/>
          <a:p>
            <a:r>
              <a:rPr lang="cs-CZ" dirty="0" smtClean="0"/>
              <a:t>Standard je stále plně hrazen, indikuje ho „automaticky“ patolog, který diagnostikuje NSCLC</a:t>
            </a:r>
          </a:p>
          <a:p>
            <a:endParaRPr lang="cs-CZ" dirty="0" smtClean="0"/>
          </a:p>
          <a:p>
            <a:r>
              <a:rPr lang="cs-CZ" dirty="0" smtClean="0"/>
              <a:t>NGS může následovat i po „Standardu“, indikuje ho </a:t>
            </a:r>
            <a:r>
              <a:rPr lang="cs-CZ" b="1" dirty="0" smtClean="0"/>
              <a:t>výhradně multidisciplinární tým KOC!! </a:t>
            </a:r>
            <a:r>
              <a:rPr lang="cs-CZ" dirty="0" smtClean="0"/>
              <a:t>Bez dodržení této podmínky není výkon laboratoři uhrazen. </a:t>
            </a:r>
          </a:p>
          <a:p>
            <a:endParaRPr lang="cs-CZ" dirty="0" smtClean="0"/>
          </a:p>
          <a:p>
            <a:r>
              <a:rPr lang="cs-CZ" dirty="0" smtClean="0"/>
              <a:t>U NSCLC lze indikovat i v situaci lokalizovaného onemocnění!</a:t>
            </a:r>
          </a:p>
          <a:p>
            <a:endParaRPr lang="cs-CZ" dirty="0" smtClean="0"/>
          </a:p>
          <a:p>
            <a:endParaRPr lang="cs-CZ" dirty="0" smtClean="0"/>
          </a:p>
          <a:p>
            <a:endParaRPr lang="cs-CZ" dirty="0"/>
          </a:p>
        </p:txBody>
      </p:sp>
    </p:spTree>
    <p:extLst>
      <p:ext uri="{BB962C8B-B14F-4D97-AF65-F5344CB8AC3E}">
        <p14:creationId xmlns:p14="http://schemas.microsoft.com/office/powerpoint/2010/main" val="239546724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914400" y="120316"/>
            <a:ext cx="10363200" cy="1143000"/>
          </a:xfrm>
        </p:spPr>
        <p:txBody>
          <a:bodyPr/>
          <a:lstStyle/>
          <a:p>
            <a:r>
              <a:rPr lang="cs-CZ" dirty="0" smtClean="0"/>
              <a:t>Kdo provádí? </a:t>
            </a:r>
            <a:endParaRPr lang="cs-CZ" dirty="0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770021" y="1387642"/>
            <a:ext cx="10018295" cy="4114800"/>
          </a:xfrm>
        </p:spPr>
        <p:txBody>
          <a:bodyPr/>
          <a:lstStyle/>
          <a:p>
            <a:r>
              <a:rPr lang="cs-CZ" dirty="0" smtClean="0"/>
              <a:t>Tzv. referenční laboratoře prediktivní patologie</a:t>
            </a:r>
          </a:p>
          <a:p>
            <a:r>
              <a:rPr lang="cs-CZ" dirty="0" smtClean="0"/>
              <a:t>Výsledek zahrnuje minimálně 39 genů, většinou ale cca 300 – 500 genů, pak detekuje i tzv. mutační nálož (imunoterapie).</a:t>
            </a:r>
          </a:p>
          <a:p>
            <a:endParaRPr lang="cs-CZ" dirty="0" smtClean="0"/>
          </a:p>
          <a:p>
            <a:endParaRPr lang="cs-CZ" dirty="0"/>
          </a:p>
        </p:txBody>
      </p:sp>
      <p:pic>
        <p:nvPicPr>
          <p:cNvPr id="4" name="Obrázek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801978" y="3052746"/>
            <a:ext cx="5422232" cy="380525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40526059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970547" y="56147"/>
            <a:ext cx="10363200" cy="1143000"/>
          </a:xfrm>
        </p:spPr>
        <p:txBody>
          <a:bodyPr/>
          <a:lstStyle/>
          <a:p>
            <a:r>
              <a:rPr lang="cs-CZ" dirty="0" smtClean="0"/>
              <a:t>Zhodnocení výsledků</a:t>
            </a:r>
            <a:endParaRPr lang="cs-CZ" dirty="0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818147" y="1475874"/>
            <a:ext cx="10363200" cy="4114800"/>
          </a:xfrm>
        </p:spPr>
        <p:txBody>
          <a:bodyPr/>
          <a:lstStyle/>
          <a:p>
            <a:r>
              <a:rPr lang="cs-CZ" dirty="0" smtClean="0"/>
              <a:t>Specializovaný multidisciplinární tým KOC – „</a:t>
            </a:r>
            <a:r>
              <a:rPr lang="cs-CZ" dirty="0" err="1" smtClean="0"/>
              <a:t>molecular</a:t>
            </a:r>
            <a:r>
              <a:rPr lang="cs-CZ" dirty="0" smtClean="0"/>
              <a:t> tumor </a:t>
            </a:r>
            <a:r>
              <a:rPr lang="cs-CZ" dirty="0" err="1" smtClean="0"/>
              <a:t>board</a:t>
            </a:r>
            <a:r>
              <a:rPr lang="cs-CZ" dirty="0" smtClean="0"/>
              <a:t>“  </a:t>
            </a:r>
          </a:p>
          <a:p>
            <a:pPr lvl="1"/>
            <a:r>
              <a:rPr lang="cs-CZ" dirty="0"/>
              <a:t>onkologové, patologové, molekulární biologové, genetici, kliničtí </a:t>
            </a:r>
            <a:r>
              <a:rPr lang="cs-CZ" dirty="0" smtClean="0"/>
              <a:t>farmaceuti </a:t>
            </a:r>
            <a:r>
              <a:rPr lang="cs-CZ" dirty="0" err="1" smtClean="0"/>
              <a:t>etc</a:t>
            </a:r>
            <a:r>
              <a:rPr lang="cs-CZ" dirty="0" smtClean="0"/>
              <a:t>. </a:t>
            </a:r>
          </a:p>
          <a:p>
            <a:r>
              <a:rPr lang="cs-CZ" dirty="0" smtClean="0"/>
              <a:t>Na základě indikace MTB lze žádat úhradu léčby, která je registrovaná, ale není hrazená (</a:t>
            </a:r>
            <a:r>
              <a:rPr lang="cs-CZ" dirty="0"/>
              <a:t>§</a:t>
            </a:r>
            <a:r>
              <a:rPr lang="cs-CZ" dirty="0" smtClean="0"/>
              <a:t>16). </a:t>
            </a:r>
          </a:p>
          <a:p>
            <a:endParaRPr lang="cs-CZ" dirty="0"/>
          </a:p>
          <a:p>
            <a:r>
              <a:rPr lang="cs-CZ" dirty="0" err="1" smtClean="0"/>
              <a:t>Side</a:t>
            </a:r>
            <a:r>
              <a:rPr lang="cs-CZ" dirty="0" smtClean="0"/>
              <a:t> </a:t>
            </a:r>
            <a:r>
              <a:rPr lang="cs-CZ" dirty="0" err="1" smtClean="0"/>
              <a:t>effect</a:t>
            </a:r>
            <a:r>
              <a:rPr lang="cs-CZ" dirty="0" smtClean="0"/>
              <a:t> – indikace ke genetickému testování (hereditární nádorové syndromy)</a:t>
            </a:r>
            <a:endParaRPr lang="cs-CZ" dirty="0"/>
          </a:p>
        </p:txBody>
      </p:sp>
    </p:spTree>
    <p:extLst>
      <p:ext uri="{BB962C8B-B14F-4D97-AF65-F5344CB8AC3E}">
        <p14:creationId xmlns:p14="http://schemas.microsoft.com/office/powerpoint/2010/main" val="63895909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713874" y="2422358"/>
            <a:ext cx="10363200" cy="1143000"/>
          </a:xfrm>
        </p:spPr>
        <p:txBody>
          <a:bodyPr/>
          <a:lstStyle/>
          <a:p>
            <a:r>
              <a:rPr lang="cs-CZ" dirty="0"/>
              <a:t>Děkuji za pozornost</a:t>
            </a:r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914400" y="5494420"/>
            <a:ext cx="10363200" cy="601579"/>
          </a:xfrm>
        </p:spPr>
        <p:txBody>
          <a:bodyPr/>
          <a:lstStyle/>
          <a:p>
            <a:endParaRPr lang="cs-CZ" dirty="0"/>
          </a:p>
        </p:txBody>
      </p:sp>
    </p:spTree>
    <p:extLst>
      <p:ext uri="{BB962C8B-B14F-4D97-AF65-F5344CB8AC3E}">
        <p14:creationId xmlns:p14="http://schemas.microsoft.com/office/powerpoint/2010/main" val="1825291309"/>
      </p:ext>
    </p:extLst>
  </p:cSld>
  <p:clrMapOvr>
    <a:masterClrMapping/>
  </p:clrMapOvr>
</p:sld>
</file>

<file path=ppt/theme/theme1.xml><?xml version="1.0" encoding="utf-8"?>
<a:theme xmlns:a="http://schemas.openxmlformats.org/drawingml/2006/main" name="Default Design">
  <a:themeElements>
    <a:clrScheme name="">
      <a:dk1>
        <a:srgbClr val="000000"/>
      </a:dk1>
      <a:lt1>
        <a:srgbClr val="FFFFFF"/>
      </a:lt1>
      <a:dk2>
        <a:srgbClr val="000000"/>
      </a:dk2>
      <a:lt2>
        <a:srgbClr val="FFFF0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Default Design">
      <a:majorFont>
        <a:latin typeface="Times New Roman"/>
        <a:ea typeface=""/>
        <a:cs typeface=""/>
      </a:majorFont>
      <a:minorFont>
        <a:latin typeface="Times New Roman"/>
        <a:ea typeface=""/>
        <a:cs typeface=""/>
      </a:minorFont>
    </a:fontScheme>
    <a:fmtScheme name="Kancelář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 w="9525" cap="flat" cmpd="sng" algn="ctr">
          <a:noFill/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ctr" anchorCtr="0" compatLnSpc="1">
        <a:prstTxWarp prst="textNoShape">
          <a:avLst/>
        </a:prstTxWarp>
      </a:bodyPr>
      <a:lstStyle>
        <a:defPPr marL="0" marR="0" indent="0" algn="ctr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cs-CZ" sz="4400" b="1" i="0" u="none" strike="noStrike" cap="none" normalizeH="0" baseline="0" smtClean="0">
            <a:ln>
              <a:noFill/>
            </a:ln>
            <a:solidFill>
              <a:schemeClr val="tx2"/>
            </a:solidFill>
            <a:effectLst/>
            <a:latin typeface="Times New Roman" pitchFamily="18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 w="9525" cap="flat" cmpd="sng" algn="ctr">
          <a:noFill/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ctr" anchorCtr="0" compatLnSpc="1">
        <a:prstTxWarp prst="textNoShape">
          <a:avLst/>
        </a:prstTxWarp>
      </a:bodyPr>
      <a:lstStyle>
        <a:defPPr marL="0" marR="0" indent="0" algn="ctr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cs-CZ" sz="4400" b="1" i="0" u="none" strike="noStrike" cap="none" normalizeH="0" baseline="0" smtClean="0">
            <a:ln>
              <a:noFill/>
            </a:ln>
            <a:solidFill>
              <a:schemeClr val="tx2"/>
            </a:solidFill>
            <a:effectLst/>
            <a:latin typeface="Times New Roman" pitchFamily="18" charset="0"/>
          </a:defRPr>
        </a:defPPr>
      </a:lstStyle>
    </a:lnDef>
  </a:objectDefaults>
  <a:extraClrSchemeLst>
    <a:extraClrScheme>
      <a:clrScheme name="Default Design 1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53</TotalTime>
  <Words>226</Words>
  <Application>Microsoft Office PowerPoint</Application>
  <PresentationFormat>Širokoúhlá obrazovka</PresentationFormat>
  <Paragraphs>31</Paragraphs>
  <Slides>7</Slides>
  <Notes>0</Notes>
  <HiddenSlides>0</HiddenSlides>
  <MMClips>0</MMClips>
  <ScaleCrop>false</ScaleCrop>
  <HeadingPairs>
    <vt:vector size="6" baseType="variant">
      <vt:variant>
        <vt:lpstr>Použitá písma</vt:lpstr>
      </vt:variant>
      <vt:variant>
        <vt:i4>1</vt:i4>
      </vt:variant>
      <vt:variant>
        <vt:lpstr>Motiv</vt:lpstr>
      </vt:variant>
      <vt:variant>
        <vt:i4>1</vt:i4>
      </vt:variant>
      <vt:variant>
        <vt:lpstr>Nadpisy snímků</vt:lpstr>
      </vt:variant>
      <vt:variant>
        <vt:i4>7</vt:i4>
      </vt:variant>
    </vt:vector>
  </HeadingPairs>
  <TitlesOfParts>
    <vt:vector size="9" baseType="lpstr">
      <vt:lpstr>Times New Roman</vt:lpstr>
      <vt:lpstr>Default Design</vt:lpstr>
      <vt:lpstr>NGS next generation sequencing</vt:lpstr>
      <vt:lpstr>Koncept personalizované medicíny</vt:lpstr>
      <vt:lpstr>Potenciální cílové struktury rychle přibývají</vt:lpstr>
      <vt:lpstr>NGS není náhradou standardu, ale doplňkem</vt:lpstr>
      <vt:lpstr>Kdo provádí? </vt:lpstr>
      <vt:lpstr>Zhodnocení výsledků</vt:lpstr>
      <vt:lpstr>Děkuji za pozornost</vt:lpstr>
    </vt:vector>
  </TitlesOfParts>
  <Company>Masaryk Memorial Cancer Institute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Přehled EHK zaštítěného SČP</dc:title>
  <dc:creator>MUDr. Pavel Fabian, Ph.D.</dc:creator>
  <cp:lastModifiedBy>MUDr. Pavel Fabian, Ph.D.</cp:lastModifiedBy>
  <cp:revision>21</cp:revision>
  <dcterms:created xsi:type="dcterms:W3CDTF">2022-11-01T14:14:27Z</dcterms:created>
  <dcterms:modified xsi:type="dcterms:W3CDTF">2023-01-19T15:36:51Z</dcterms:modified>
</cp:coreProperties>
</file>