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sldIdLst>
    <p:sldId id="256" r:id="rId2"/>
    <p:sldId id="263" r:id="rId3"/>
    <p:sldId id="265" r:id="rId4"/>
    <p:sldId id="268" r:id="rId5"/>
    <p:sldId id="271" r:id="rId6"/>
    <p:sldId id="269" r:id="rId7"/>
    <p:sldId id="270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20F-0EE3-4AC7-A71B-5126E7892E9E}" type="datetimeFigureOut">
              <a:rPr lang="cs-CZ" smtClean="0"/>
              <a:t>19. 1. 2023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2793-8D60-45CE-B0B6-9ABED6EC1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49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20F-0EE3-4AC7-A71B-5126E7892E9E}" type="datetimeFigureOut">
              <a:rPr lang="cs-CZ" smtClean="0"/>
              <a:t>19. 1. 2023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2793-8D60-45CE-B0B6-9ABED6EC1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99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20F-0EE3-4AC7-A71B-5126E7892E9E}" type="datetimeFigureOut">
              <a:rPr lang="cs-CZ" smtClean="0"/>
              <a:t>19. 1. 2023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2793-8D60-45CE-B0B6-9ABED6EC1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20F-0EE3-4AC7-A71B-5126E7892E9E}" type="datetimeFigureOut">
              <a:rPr lang="cs-CZ" smtClean="0"/>
              <a:t>19. 1. 2023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2793-8D60-45CE-B0B6-9ABED6EC1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13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20F-0EE3-4AC7-A71B-5126E7892E9E}" type="datetimeFigureOut">
              <a:rPr lang="cs-CZ" smtClean="0"/>
              <a:t>19. 1. 2023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2793-8D60-45CE-B0B6-9ABED6EC1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04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20F-0EE3-4AC7-A71B-5126E7892E9E}" type="datetimeFigureOut">
              <a:rPr lang="cs-CZ" smtClean="0"/>
              <a:t>19. 1. 2023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2793-8D60-45CE-B0B6-9ABED6EC1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34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20F-0EE3-4AC7-A71B-5126E7892E9E}" type="datetimeFigureOut">
              <a:rPr lang="cs-CZ" smtClean="0"/>
              <a:t>19. 1. 2023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2793-8D60-45CE-B0B6-9ABED6EC11C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7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20F-0EE3-4AC7-A71B-5126E7892E9E}" type="datetimeFigureOut">
              <a:rPr lang="cs-CZ" smtClean="0"/>
              <a:t>19. 1. 2023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2793-8D60-45CE-B0B6-9ABED6EC1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29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20F-0EE3-4AC7-A71B-5126E7892E9E}" type="datetimeFigureOut">
              <a:rPr lang="cs-CZ" smtClean="0"/>
              <a:t>19. 1. 2023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2793-8D60-45CE-B0B6-9ABED6EC1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29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20F-0EE3-4AC7-A71B-5126E7892E9E}" type="datetimeFigureOut">
              <a:rPr lang="cs-CZ" smtClean="0"/>
              <a:t>19. 1. 2023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2793-8D60-45CE-B0B6-9ABED6EC1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36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A53F20F-0EE3-4AC7-A71B-5126E7892E9E}" type="datetimeFigureOut">
              <a:rPr lang="cs-CZ" smtClean="0"/>
              <a:t>19. 1. 2023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2793-8D60-45CE-B0B6-9ABED6EC1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4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A53F20F-0EE3-4AC7-A71B-5126E7892E9E}" type="datetimeFigureOut">
              <a:rPr lang="cs-CZ" smtClean="0"/>
              <a:t>19. 1. 2023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6CC2793-8D60-45CE-B0B6-9ABED6EC1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25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F03BB-40FB-497A-BF28-2AC26E754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Regulace dýchání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74122A-7E30-4F86-B9BB-A9E1B909A4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Jan Ledvina</a:t>
            </a:r>
          </a:p>
          <a:p>
            <a:r>
              <a:rPr lang="cs-CZ" dirty="0"/>
              <a:t>Tomáš Ledvina</a:t>
            </a:r>
          </a:p>
        </p:txBody>
      </p:sp>
      <p:pic>
        <p:nvPicPr>
          <p:cNvPr id="4" name="obrázky2">
            <a:extLst>
              <a:ext uri="{FF2B5EF4-FFF2-40B4-BE49-F238E27FC236}">
                <a16:creationId xmlns:a16="http://schemas.microsoft.com/office/drawing/2014/main" id="{217FFB14-5FC4-470B-B4E6-B6173947F7E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600199" y="575747"/>
            <a:ext cx="681678" cy="540000"/>
          </a:xfrm>
          <a:prstGeom prst="rect">
            <a:avLst/>
          </a:prstGeom>
        </p:spPr>
      </p:pic>
      <p:pic>
        <p:nvPicPr>
          <p:cNvPr id="5" name="Obrázek2">
            <a:extLst>
              <a:ext uri="{FF2B5EF4-FFF2-40B4-BE49-F238E27FC236}">
                <a16:creationId xmlns:a16="http://schemas.microsoft.com/office/drawing/2014/main" id="{1E194FBF-2FB9-44E7-806F-B66AC0FB736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06986" y="591070"/>
            <a:ext cx="763904" cy="54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E82261-F78A-4DF6-9CD3-AA3F0B04EC1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96000" y="575747"/>
            <a:ext cx="205425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ky4">
            <a:extLst>
              <a:ext uri="{FF2B5EF4-FFF2-40B4-BE49-F238E27FC236}">
                <a16:creationId xmlns:a16="http://schemas.microsoft.com/office/drawing/2014/main" id="{13B767D2-4849-4419-BC39-4F36B4F6D90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191388" y="575747"/>
            <a:ext cx="140041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268E6A86-83F4-4EBA-B794-191A7198BE5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97" y="257679"/>
            <a:ext cx="6291405" cy="6086957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A791B3B-DE99-439B-90CB-94F107208AC1}"/>
              </a:ext>
            </a:extLst>
          </p:cNvPr>
          <p:cNvSpPr txBox="1"/>
          <p:nvPr/>
        </p:nvSpPr>
        <p:spPr>
          <a:xfrm>
            <a:off x="2288719" y="6427113"/>
            <a:ext cx="7614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Tento obrázek byl převzat z</a:t>
            </a:r>
            <a:r>
              <a:rPr lang="en-US" sz="1100" dirty="0"/>
              <a:t> Webster LR, Karan S. The Physiology and Maintenance of Respiration: A Narrative Review. Pain </a:t>
            </a:r>
            <a:r>
              <a:rPr lang="en-US" sz="1100" dirty="0" err="1"/>
              <a:t>Ther</a:t>
            </a:r>
            <a:r>
              <a:rPr lang="en-US" sz="1100" dirty="0"/>
              <a:t>. 2020</a:t>
            </a:r>
            <a:r>
              <a:rPr lang="cs-CZ" sz="1100" dirty="0"/>
              <a:t> pod podmínkami</a:t>
            </a:r>
            <a:r>
              <a:rPr lang="en-US" sz="1100" dirty="0"/>
              <a:t> Creative Commons Attribution 4.0 International License</a:t>
            </a:r>
            <a:r>
              <a:rPr lang="cs-CZ" sz="1100" dirty="0"/>
              <a:t> </a:t>
            </a:r>
            <a:r>
              <a:rPr lang="en-US" sz="1100" dirty="0"/>
              <a:t>(</a:t>
            </a:r>
            <a:r>
              <a:rPr lang="en-US" sz="1100" dirty="0">
                <a:hlinkClick r:id="rId3"/>
              </a:rPr>
              <a:t>https://creativecommons.org/licenses/by/4.0/</a:t>
            </a:r>
            <a:r>
              <a:rPr lang="en-US" sz="1100" dirty="0"/>
              <a:t>).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47029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F8E9C-4C37-47F3-B041-6561AA47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739" y="364620"/>
            <a:ext cx="8850521" cy="773715"/>
          </a:xfrm>
        </p:spPr>
        <p:txBody>
          <a:bodyPr>
            <a:noAutofit/>
          </a:bodyPr>
          <a:lstStyle/>
          <a:p>
            <a:r>
              <a:rPr lang="cs-CZ" sz="2400" dirty="0"/>
              <a:t>Respirační deprese vyvolaná </a:t>
            </a:r>
            <a:r>
              <a:rPr lang="cs-CZ" sz="2400" dirty="0" err="1"/>
              <a:t>opioidy</a:t>
            </a:r>
            <a:r>
              <a:rPr lang="cs-CZ" sz="2400" dirty="0"/>
              <a:t> (OIRD)</a:t>
            </a:r>
            <a:endParaRPr lang="cs-CZ" sz="3600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00E5D9BB-D44D-4C9C-B1C1-E16841CEE5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14" y="1442966"/>
            <a:ext cx="7789770" cy="4679515"/>
          </a:xfr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3A1FE8C-738F-4F00-8054-7A73C1B414F7}"/>
              </a:ext>
            </a:extLst>
          </p:cNvPr>
          <p:cNvSpPr txBox="1"/>
          <p:nvPr/>
        </p:nvSpPr>
        <p:spPr>
          <a:xfrm>
            <a:off x="2505818" y="6427113"/>
            <a:ext cx="7180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Tento graf byl upraven z</a:t>
            </a:r>
            <a:r>
              <a:rPr lang="en-US" sz="1100" dirty="0"/>
              <a:t> Benner A, Sharma S. Physiology, carbon dioxide response curve. Treasure Island: </a:t>
            </a:r>
            <a:r>
              <a:rPr lang="en-US" sz="1100" dirty="0" err="1"/>
              <a:t>StatPearls</a:t>
            </a:r>
            <a:r>
              <a:rPr lang="en-US" sz="1100" dirty="0"/>
              <a:t>; 2020</a:t>
            </a:r>
            <a:r>
              <a:rPr lang="cs-CZ" sz="1100" dirty="0"/>
              <a:t> pod podmínkami</a:t>
            </a:r>
            <a:r>
              <a:rPr lang="en-US" sz="1100" dirty="0"/>
              <a:t> Creative Commons Attribution 4.0 International License</a:t>
            </a:r>
            <a:r>
              <a:rPr lang="cs-CZ" sz="1100" dirty="0"/>
              <a:t> </a:t>
            </a:r>
            <a:r>
              <a:rPr lang="en-US" sz="1100" dirty="0"/>
              <a:t>(</a:t>
            </a:r>
            <a:r>
              <a:rPr lang="en-US" sz="1100" dirty="0">
                <a:hlinkClick r:id="rId3"/>
              </a:rPr>
              <a:t>https://creativecommons.org/licenses/by/4.0/</a:t>
            </a:r>
            <a:r>
              <a:rPr lang="en-US" sz="1100" dirty="0"/>
              <a:t>).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13098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16209-FD97-35B1-DA3C-A8B8D17C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4" y="414185"/>
            <a:ext cx="7729728" cy="798795"/>
          </a:xfrm>
        </p:spPr>
        <p:txBody>
          <a:bodyPr>
            <a:normAutofit/>
          </a:bodyPr>
          <a:lstStyle/>
          <a:p>
            <a:r>
              <a:rPr lang="cs-CZ" sz="2400" dirty="0"/>
              <a:t>Výskyt mu-</a:t>
            </a:r>
            <a:r>
              <a:rPr lang="cs-CZ" sz="2400" dirty="0" err="1"/>
              <a:t>opioidních</a:t>
            </a:r>
            <a:r>
              <a:rPr lang="cs-CZ" sz="2400" dirty="0"/>
              <a:t> receptorů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A02CE1B-58A3-AF83-D68C-281A61A9E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239" y="1682299"/>
            <a:ext cx="6419509" cy="4275494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8CB38AF-3245-A195-802A-7D7747693B8B}"/>
              </a:ext>
            </a:extLst>
          </p:cNvPr>
          <p:cNvSpPr txBox="1"/>
          <p:nvPr/>
        </p:nvSpPr>
        <p:spPr>
          <a:xfrm>
            <a:off x="2231130" y="6427113"/>
            <a:ext cx="7729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Tento obrázek byl převzat z</a:t>
            </a:r>
            <a:r>
              <a:rPr lang="en-US" sz="1100" dirty="0"/>
              <a:t> Webster LR, Karan S. The Physiology and Maintenance of Respiration: A Narrative Review. Pain </a:t>
            </a:r>
            <a:r>
              <a:rPr lang="en-US" sz="1100" dirty="0" err="1"/>
              <a:t>Ther</a:t>
            </a:r>
            <a:r>
              <a:rPr lang="en-US" sz="1100" dirty="0"/>
              <a:t>. 2020</a:t>
            </a:r>
            <a:r>
              <a:rPr lang="cs-CZ" sz="1100" dirty="0"/>
              <a:t> pod podmínkami</a:t>
            </a:r>
            <a:r>
              <a:rPr lang="en-US" sz="1100" dirty="0"/>
              <a:t> Creative Commons Attribution 4.0 International License</a:t>
            </a:r>
            <a:r>
              <a:rPr lang="cs-CZ" sz="1100" dirty="0"/>
              <a:t> </a:t>
            </a:r>
            <a:r>
              <a:rPr lang="en-US" sz="1100" dirty="0"/>
              <a:t>(</a:t>
            </a:r>
            <a:r>
              <a:rPr lang="en-US" sz="1100" dirty="0">
                <a:hlinkClick r:id="rId3"/>
              </a:rPr>
              <a:t>https://creativecommons.org/licenses/by/4.0/</a:t>
            </a:r>
            <a:r>
              <a:rPr lang="en-US" sz="1100" dirty="0"/>
              <a:t>).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89822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16209-FD97-35B1-DA3C-A8B8D17C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4" y="414185"/>
            <a:ext cx="7729728" cy="798795"/>
          </a:xfrm>
        </p:spPr>
        <p:txBody>
          <a:bodyPr>
            <a:normAutofit/>
          </a:bodyPr>
          <a:lstStyle/>
          <a:p>
            <a:r>
              <a:rPr lang="cs-CZ" sz="2400" dirty="0"/>
              <a:t>Výskyt mu-</a:t>
            </a:r>
            <a:r>
              <a:rPr lang="cs-CZ" sz="2400" dirty="0" err="1"/>
              <a:t>opioidních</a:t>
            </a:r>
            <a:r>
              <a:rPr lang="cs-CZ" sz="2400" dirty="0"/>
              <a:t> receptorů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A02CE1B-58A3-AF83-D68C-281A61A9E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239" y="1682299"/>
            <a:ext cx="6419509" cy="4275494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8CB38AF-3245-A195-802A-7D7747693B8B}"/>
              </a:ext>
            </a:extLst>
          </p:cNvPr>
          <p:cNvSpPr txBox="1"/>
          <p:nvPr/>
        </p:nvSpPr>
        <p:spPr>
          <a:xfrm>
            <a:off x="2231130" y="6427113"/>
            <a:ext cx="7729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Tento obrázek byl převzat z</a:t>
            </a:r>
            <a:r>
              <a:rPr lang="en-US" sz="1100" dirty="0"/>
              <a:t> Webster LR, Karan S. The Physiology and Maintenance of Respiration: A Narrative Review. Pain </a:t>
            </a:r>
            <a:r>
              <a:rPr lang="en-US" sz="1100" dirty="0" err="1"/>
              <a:t>Ther</a:t>
            </a:r>
            <a:r>
              <a:rPr lang="en-US" sz="1100" dirty="0"/>
              <a:t>. 2020</a:t>
            </a:r>
            <a:r>
              <a:rPr lang="cs-CZ" sz="1100" dirty="0"/>
              <a:t> pod podmínkami</a:t>
            </a:r>
            <a:r>
              <a:rPr lang="en-US" sz="1100" dirty="0"/>
              <a:t> Creative Commons Attribution 4.0 International License</a:t>
            </a:r>
            <a:r>
              <a:rPr lang="cs-CZ" sz="1100" dirty="0"/>
              <a:t> </a:t>
            </a:r>
            <a:r>
              <a:rPr lang="en-US" sz="1100" dirty="0"/>
              <a:t>(</a:t>
            </a:r>
            <a:r>
              <a:rPr lang="en-US" sz="1100" dirty="0">
                <a:hlinkClick r:id="rId3"/>
              </a:rPr>
              <a:t>https://creativecommons.org/licenses/by/4.0/</a:t>
            </a:r>
            <a:r>
              <a:rPr lang="en-US" sz="1100" dirty="0"/>
              <a:t>).</a:t>
            </a:r>
            <a:endParaRPr lang="cs-CZ" sz="1100" dirty="0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A9BF0B59-69B2-D9D4-33FC-066B3E8AFD7C}"/>
              </a:ext>
            </a:extLst>
          </p:cNvPr>
          <p:cNvSpPr/>
          <p:nvPr/>
        </p:nvSpPr>
        <p:spPr>
          <a:xfrm>
            <a:off x="3881535" y="1996751"/>
            <a:ext cx="1455575" cy="6624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59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FAF6B34-D971-210F-42ED-86F2FE717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2931" y="1664534"/>
            <a:ext cx="4270248" cy="3541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Globální </a:t>
            </a:r>
            <a:r>
              <a:rPr lang="cs-CZ" i="1" dirty="0"/>
              <a:t>Oprm1 </a:t>
            </a:r>
            <a:r>
              <a:rPr lang="cs-CZ" i="1" dirty="0" err="1"/>
              <a:t>knock</a:t>
            </a:r>
            <a:r>
              <a:rPr lang="cs-CZ" i="1" dirty="0"/>
              <a:t> out</a:t>
            </a:r>
            <a:endParaRPr lang="cs-CZ" dirty="0"/>
          </a:p>
        </p:txBody>
      </p:sp>
      <p:graphicFrame>
        <p:nvGraphicFramePr>
          <p:cNvPr id="11" name="Tabulka 11">
            <a:extLst>
              <a:ext uri="{FF2B5EF4-FFF2-40B4-BE49-F238E27FC236}">
                <a16:creationId xmlns:a16="http://schemas.microsoft.com/office/drawing/2014/main" id="{0582DFA0-2AB6-FEBF-3EEC-ABA1810409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0403730"/>
              </p:ext>
            </p:extLst>
          </p:nvPr>
        </p:nvGraphicFramePr>
        <p:xfrm>
          <a:off x="1032807" y="2239046"/>
          <a:ext cx="427037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417">
                  <a:extLst>
                    <a:ext uri="{9D8B030D-6E8A-4147-A177-3AD203B41FA5}">
                      <a16:colId xmlns:a16="http://schemas.microsoft.com/office/drawing/2014/main" val="1807145134"/>
                    </a:ext>
                  </a:extLst>
                </a:gridCol>
                <a:gridCol w="1007706">
                  <a:extLst>
                    <a:ext uri="{9D8B030D-6E8A-4147-A177-3AD203B41FA5}">
                      <a16:colId xmlns:a16="http://schemas.microsoft.com/office/drawing/2014/main" val="2979163121"/>
                    </a:ext>
                  </a:extLst>
                </a:gridCol>
                <a:gridCol w="1007706">
                  <a:extLst>
                    <a:ext uri="{9D8B030D-6E8A-4147-A177-3AD203B41FA5}">
                      <a16:colId xmlns:a16="http://schemas.microsoft.com/office/drawing/2014/main" val="2101598081"/>
                    </a:ext>
                  </a:extLst>
                </a:gridCol>
                <a:gridCol w="1048543">
                  <a:extLst>
                    <a:ext uri="{9D8B030D-6E8A-4147-A177-3AD203B41FA5}">
                      <a16:colId xmlns:a16="http://schemas.microsoft.com/office/drawing/2014/main" val="2913735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[BPM]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+/+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37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NaCl</a:t>
                      </a:r>
                      <a:r>
                        <a:rPr lang="cs-CZ" dirty="0"/>
                        <a:t> 0,9%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384,2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370,6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968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Morfin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337,9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754316"/>
                  </a:ext>
                </a:extLst>
              </a:tr>
            </a:tbl>
          </a:graphicData>
        </a:graphic>
      </p:graphicFrame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C6868A62-7059-9023-795A-95884576F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8111" y="1664534"/>
            <a:ext cx="4270248" cy="3541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PBL cílený </a:t>
            </a:r>
            <a:r>
              <a:rPr lang="cs-CZ" i="1" dirty="0"/>
              <a:t>Oprm1 </a:t>
            </a:r>
            <a:r>
              <a:rPr lang="cs-CZ" i="1" dirty="0" err="1"/>
              <a:t>knock</a:t>
            </a:r>
            <a:r>
              <a:rPr lang="cs-CZ" i="1" dirty="0"/>
              <a:t> out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27E3FF2-B360-8D16-F00C-9844114B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1179"/>
            <a:ext cx="7729728" cy="1188720"/>
          </a:xfrm>
        </p:spPr>
        <p:txBody>
          <a:bodyPr/>
          <a:lstStyle/>
          <a:p>
            <a:r>
              <a:rPr lang="cs-CZ" dirty="0"/>
              <a:t>Úloha genu </a:t>
            </a:r>
            <a:r>
              <a:rPr lang="cs-CZ" i="1" dirty="0"/>
              <a:t>Oprm1 V </a:t>
            </a:r>
            <a:r>
              <a:rPr lang="cs-CZ" dirty="0"/>
              <a:t>OIRD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A2E462F-4C26-88B7-7482-A85B119280FA}"/>
              </a:ext>
            </a:extLst>
          </p:cNvPr>
          <p:cNvSpPr txBox="1"/>
          <p:nvPr/>
        </p:nvSpPr>
        <p:spPr>
          <a:xfrm>
            <a:off x="2231135" y="6347448"/>
            <a:ext cx="772972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Da</a:t>
            </a:r>
            <a:r>
              <a:rPr lang="cs-CZ" sz="1100" dirty="0"/>
              <a:t>ta z LIU, </a:t>
            </a:r>
            <a:r>
              <a:rPr lang="cs-CZ" sz="1100" dirty="0" err="1"/>
              <a:t>Shijia</a:t>
            </a:r>
            <a:r>
              <a:rPr lang="cs-CZ" sz="1100" dirty="0"/>
              <a:t>, </a:t>
            </a:r>
            <a:r>
              <a:rPr lang="cs-CZ" sz="1100" dirty="0" err="1"/>
              <a:t>Dong-Il</a:t>
            </a:r>
            <a:r>
              <a:rPr lang="cs-CZ" sz="1100" dirty="0"/>
              <a:t> KIM, </a:t>
            </a:r>
            <a:r>
              <a:rPr lang="cs-CZ" sz="1100" dirty="0" err="1"/>
              <a:t>Tae</a:t>
            </a:r>
            <a:r>
              <a:rPr lang="cs-CZ" sz="1100" dirty="0"/>
              <a:t> </a:t>
            </a:r>
            <a:r>
              <a:rPr lang="cs-CZ" sz="1100" dirty="0" err="1"/>
              <a:t>Gyu</a:t>
            </a:r>
            <a:r>
              <a:rPr lang="cs-CZ" sz="1100" dirty="0"/>
              <a:t> OH, et al. </a:t>
            </a:r>
            <a:r>
              <a:rPr lang="cs-CZ" sz="1100" dirty="0" err="1"/>
              <a:t>Neural</a:t>
            </a:r>
            <a:r>
              <a:rPr lang="cs-CZ" sz="1100" dirty="0"/>
              <a:t> </a:t>
            </a:r>
            <a:r>
              <a:rPr lang="cs-CZ" sz="1100" dirty="0" err="1"/>
              <a:t>basis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opioid-induced</a:t>
            </a:r>
            <a:r>
              <a:rPr lang="cs-CZ" sz="1100" dirty="0"/>
              <a:t> </a:t>
            </a:r>
            <a:r>
              <a:rPr lang="cs-CZ" sz="1100" dirty="0" err="1"/>
              <a:t>respiratory</a:t>
            </a:r>
            <a:r>
              <a:rPr lang="cs-CZ" sz="1100" dirty="0"/>
              <a:t> </a:t>
            </a:r>
            <a:r>
              <a:rPr lang="cs-CZ" sz="1100" dirty="0" err="1"/>
              <a:t>depression</a:t>
            </a:r>
            <a:r>
              <a:rPr lang="cs-CZ" sz="1100" dirty="0"/>
              <a:t> and </a:t>
            </a:r>
            <a:r>
              <a:rPr lang="cs-CZ" sz="1100" dirty="0" err="1"/>
              <a:t>its</a:t>
            </a:r>
            <a:r>
              <a:rPr lang="cs-CZ" sz="1100" dirty="0"/>
              <a:t> </a:t>
            </a:r>
            <a:r>
              <a:rPr lang="cs-CZ" sz="1100" dirty="0" err="1"/>
              <a:t>rescue</a:t>
            </a:r>
            <a:r>
              <a:rPr lang="cs-CZ" sz="1100" dirty="0"/>
              <a:t>. </a:t>
            </a:r>
            <a:r>
              <a:rPr lang="cs-CZ" sz="1100" i="1" dirty="0" err="1"/>
              <a:t>Proceedings</a:t>
            </a:r>
            <a:r>
              <a:rPr lang="cs-CZ" sz="1100" i="1" dirty="0"/>
              <a:t> </a:t>
            </a:r>
            <a:r>
              <a:rPr lang="cs-CZ" sz="1100" i="1" dirty="0" err="1"/>
              <a:t>of</a:t>
            </a:r>
            <a:r>
              <a:rPr lang="cs-CZ" sz="1100" i="1" dirty="0"/>
              <a:t> </a:t>
            </a:r>
            <a:r>
              <a:rPr lang="cs-CZ" sz="1100" i="1" dirty="0" err="1"/>
              <a:t>the</a:t>
            </a:r>
            <a:r>
              <a:rPr lang="cs-CZ" sz="1100" i="1" dirty="0"/>
              <a:t> </a:t>
            </a:r>
            <a:r>
              <a:rPr lang="cs-CZ" sz="1100" i="1" dirty="0" err="1"/>
              <a:t>National</a:t>
            </a:r>
            <a:r>
              <a:rPr lang="cs-CZ" sz="1100" i="1" dirty="0"/>
              <a:t> </a:t>
            </a:r>
            <a:r>
              <a:rPr lang="cs-CZ" sz="1100" i="1" dirty="0" err="1"/>
              <a:t>Academy</a:t>
            </a:r>
            <a:r>
              <a:rPr lang="cs-CZ" sz="1100" i="1" dirty="0"/>
              <a:t> </a:t>
            </a:r>
            <a:r>
              <a:rPr lang="cs-CZ" sz="1100" i="1" dirty="0" err="1"/>
              <a:t>of</a:t>
            </a:r>
            <a:r>
              <a:rPr lang="cs-CZ" sz="1100" i="1" dirty="0"/>
              <a:t> </a:t>
            </a:r>
            <a:r>
              <a:rPr lang="cs-CZ" sz="1100" i="1" dirty="0" err="1"/>
              <a:t>Sciences</a:t>
            </a:r>
            <a:r>
              <a:rPr lang="cs-CZ" sz="1100" dirty="0"/>
              <a:t> [online]. 2021, </a:t>
            </a:r>
            <a:r>
              <a:rPr lang="cs-CZ" sz="1100" b="1" dirty="0"/>
              <a:t>118</a:t>
            </a:r>
            <a:r>
              <a:rPr lang="cs-CZ" sz="1100" dirty="0"/>
              <a:t>(23). ISSN 0027-8424. Dostupné z: doi:10.1073/pnas.2022134118</a:t>
            </a:r>
          </a:p>
          <a:p>
            <a:pPr algn="ctr"/>
            <a:endParaRPr lang="cs-CZ" sz="1100" dirty="0"/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23A946D0-25F4-6D58-5B0E-6CBB55E79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185084"/>
              </p:ext>
            </p:extLst>
          </p:nvPr>
        </p:nvGraphicFramePr>
        <p:xfrm>
          <a:off x="6888111" y="2239046"/>
          <a:ext cx="427037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417">
                  <a:extLst>
                    <a:ext uri="{9D8B030D-6E8A-4147-A177-3AD203B41FA5}">
                      <a16:colId xmlns:a16="http://schemas.microsoft.com/office/drawing/2014/main" val="2313566451"/>
                    </a:ext>
                  </a:extLst>
                </a:gridCol>
                <a:gridCol w="1007706">
                  <a:extLst>
                    <a:ext uri="{9D8B030D-6E8A-4147-A177-3AD203B41FA5}">
                      <a16:colId xmlns:a16="http://schemas.microsoft.com/office/drawing/2014/main" val="3223255791"/>
                    </a:ext>
                  </a:extLst>
                </a:gridCol>
                <a:gridCol w="1007706">
                  <a:extLst>
                    <a:ext uri="{9D8B030D-6E8A-4147-A177-3AD203B41FA5}">
                      <a16:colId xmlns:a16="http://schemas.microsoft.com/office/drawing/2014/main" val="4272102120"/>
                    </a:ext>
                  </a:extLst>
                </a:gridCol>
                <a:gridCol w="1048543">
                  <a:extLst>
                    <a:ext uri="{9D8B030D-6E8A-4147-A177-3AD203B41FA5}">
                      <a16:colId xmlns:a16="http://schemas.microsoft.com/office/drawing/2014/main" val="555070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[BPM]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+/+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69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NaCl</a:t>
                      </a:r>
                      <a:r>
                        <a:rPr lang="cs-CZ" dirty="0"/>
                        <a:t> 0,9%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68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Morfin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213,4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71408"/>
                  </a:ext>
                </a:extLst>
              </a:tr>
            </a:tbl>
          </a:graphicData>
        </a:graphic>
      </p:graphicFrame>
      <p:pic>
        <p:nvPicPr>
          <p:cNvPr id="17" name="Obrázek 16">
            <a:extLst>
              <a:ext uri="{FF2B5EF4-FFF2-40B4-BE49-F238E27FC236}">
                <a16:creationId xmlns:a16="http://schemas.microsoft.com/office/drawing/2014/main" id="{B04784E5-3995-4BBA-4DEE-8F8EC8E40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" y="3566144"/>
            <a:ext cx="4739775" cy="230257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567288F-2D58-07A7-271A-B486B1C3FA3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35" y="3563806"/>
            <a:ext cx="47412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1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238E3D6-3131-6F9D-9C12-79B5E46F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271156"/>
            <a:ext cx="7729728" cy="894640"/>
          </a:xfrm>
        </p:spPr>
        <p:txBody>
          <a:bodyPr>
            <a:normAutofit/>
          </a:bodyPr>
          <a:lstStyle/>
          <a:p>
            <a:r>
              <a:rPr lang="cs-CZ" sz="2400" dirty="0"/>
              <a:t>S-</a:t>
            </a:r>
            <a:r>
              <a:rPr lang="cs-CZ" sz="2400" dirty="0" err="1"/>
              <a:t>nitroso</a:t>
            </a:r>
            <a:r>
              <a:rPr lang="cs-CZ" sz="2400" dirty="0"/>
              <a:t>-L-cystein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07D2BED-66FF-67D0-4A17-68B1FADE10E6}"/>
              </a:ext>
            </a:extLst>
          </p:cNvPr>
          <p:cNvSpPr txBox="1"/>
          <p:nvPr/>
        </p:nvSpPr>
        <p:spPr>
          <a:xfrm>
            <a:off x="68423" y="6427113"/>
            <a:ext cx="12055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Tyto grafy byly převzaty z GETSY, Paulina M., Alex P. YOUNG, James N. BATES, et al. S-</a:t>
            </a:r>
            <a:r>
              <a:rPr lang="cs-CZ" sz="1100" dirty="0" err="1"/>
              <a:t>nitroso</a:t>
            </a:r>
            <a:r>
              <a:rPr lang="cs-CZ" sz="1100" dirty="0"/>
              <a:t>-L-cysteine </a:t>
            </a:r>
            <a:r>
              <a:rPr lang="cs-CZ" sz="1100" dirty="0" err="1"/>
              <a:t>stereoselectively</a:t>
            </a:r>
            <a:r>
              <a:rPr lang="cs-CZ" sz="1100" dirty="0"/>
              <a:t> </a:t>
            </a:r>
            <a:r>
              <a:rPr lang="cs-CZ" sz="1100" dirty="0" err="1"/>
              <a:t>blunts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adverse</a:t>
            </a:r>
            <a:r>
              <a:rPr lang="cs-CZ" sz="1100" dirty="0"/>
              <a:t> </a:t>
            </a:r>
            <a:r>
              <a:rPr lang="cs-CZ" sz="1100" dirty="0" err="1"/>
              <a:t>effects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morphine</a:t>
            </a:r>
            <a:r>
              <a:rPr lang="cs-CZ" sz="1100" dirty="0"/>
              <a:t> on </a:t>
            </a:r>
            <a:r>
              <a:rPr lang="cs-CZ" sz="1100" dirty="0" err="1"/>
              <a:t>breathing</a:t>
            </a:r>
            <a:r>
              <a:rPr lang="cs-CZ" sz="1100" dirty="0"/>
              <a:t> and </a:t>
            </a:r>
            <a:r>
              <a:rPr lang="cs-CZ" sz="1100" dirty="0" err="1"/>
              <a:t>arterial</a:t>
            </a:r>
            <a:r>
              <a:rPr lang="cs-CZ" sz="1100" dirty="0"/>
              <a:t> </a:t>
            </a:r>
            <a:r>
              <a:rPr lang="cs-CZ" sz="1100" dirty="0" err="1"/>
              <a:t>blood</a:t>
            </a:r>
            <a:r>
              <a:rPr lang="cs-CZ" sz="1100" dirty="0"/>
              <a:t> </a:t>
            </a:r>
            <a:r>
              <a:rPr lang="cs-CZ" sz="1100" dirty="0" err="1"/>
              <a:t>gas</a:t>
            </a:r>
            <a:r>
              <a:rPr lang="cs-CZ" sz="1100" dirty="0"/>
              <a:t> </a:t>
            </a:r>
            <a:r>
              <a:rPr lang="cs-CZ" sz="1100" dirty="0" err="1"/>
              <a:t>chemistry</a:t>
            </a:r>
            <a:r>
              <a:rPr lang="cs-CZ" sz="1100" dirty="0"/>
              <a:t> </a:t>
            </a:r>
            <a:r>
              <a:rPr lang="cs-CZ" sz="1100" dirty="0" err="1"/>
              <a:t>while</a:t>
            </a:r>
            <a:r>
              <a:rPr lang="cs-CZ" sz="1100" dirty="0"/>
              <a:t> </a:t>
            </a:r>
            <a:r>
              <a:rPr lang="cs-CZ" sz="1100" dirty="0" err="1"/>
              <a:t>promoting</a:t>
            </a:r>
            <a:r>
              <a:rPr lang="cs-CZ" sz="1100" dirty="0"/>
              <a:t> </a:t>
            </a:r>
            <a:r>
              <a:rPr lang="cs-CZ" sz="1100" dirty="0" err="1"/>
              <a:t>analgesia</a:t>
            </a:r>
            <a:r>
              <a:rPr lang="cs-CZ" sz="1100" dirty="0"/>
              <a:t>. </a:t>
            </a:r>
            <a:r>
              <a:rPr lang="cs-CZ" sz="1100" i="1" dirty="0" err="1"/>
              <a:t>Biomedicine</a:t>
            </a:r>
            <a:r>
              <a:rPr lang="cs-CZ" sz="1100" i="1" dirty="0"/>
              <a:t> &amp; </a:t>
            </a:r>
            <a:r>
              <a:rPr lang="cs-CZ" sz="1100" i="1" dirty="0" err="1"/>
              <a:t>Pharmacotherapy</a:t>
            </a:r>
            <a:r>
              <a:rPr lang="cs-CZ" sz="1100" dirty="0"/>
              <a:t> [online]. 2022, </a:t>
            </a:r>
            <a:r>
              <a:rPr lang="cs-CZ" sz="1100" b="1" dirty="0"/>
              <a:t>153</a:t>
            </a:r>
            <a:r>
              <a:rPr lang="cs-CZ" sz="1100" dirty="0"/>
              <a:t>.</a:t>
            </a:r>
            <a:r>
              <a:rPr lang="en-US" sz="1100" dirty="0"/>
              <a:t> </a:t>
            </a:r>
            <a:r>
              <a:rPr lang="cs-CZ" sz="1100" dirty="0"/>
              <a:t>pod podmínkami</a:t>
            </a:r>
            <a:r>
              <a:rPr lang="en-US" sz="1100" dirty="0"/>
              <a:t> Creative Commons Attribution 4.0 International License</a:t>
            </a:r>
            <a:r>
              <a:rPr lang="cs-CZ" sz="1100" dirty="0"/>
              <a:t> </a:t>
            </a:r>
            <a:r>
              <a:rPr lang="en-US" sz="1100" dirty="0"/>
              <a:t>(</a:t>
            </a:r>
            <a:r>
              <a:rPr lang="en-US" sz="1100" dirty="0">
                <a:hlinkClick r:id="rId2"/>
              </a:rPr>
              <a:t>https://creativecommons.org/licenses/by/4.0/</a:t>
            </a:r>
            <a:r>
              <a:rPr lang="en-US" sz="1100" dirty="0"/>
              <a:t>).</a:t>
            </a:r>
            <a:endParaRPr lang="cs-CZ" sz="11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0FDE4B7-56D5-9B5C-0117-CF96B4481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443" y="1239855"/>
            <a:ext cx="6413109" cy="512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4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89DCEE6B-EC7B-4C7D-97DA-B0AE290BB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78008"/>
            <a:ext cx="7729728" cy="319784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600" dirty="0"/>
              <a:t>WEBSTER, Lynn R. a Suzanne KARAN. The Physiology and Maintenance of Respiration: A Narrative Review. </a:t>
            </a:r>
            <a:r>
              <a:rPr lang="en-US" sz="1600" i="1" dirty="0"/>
              <a:t>Pain and Therapy</a:t>
            </a:r>
            <a:r>
              <a:rPr lang="en-US" sz="1600" dirty="0"/>
              <a:t> [online]. 2020, </a:t>
            </a:r>
            <a:r>
              <a:rPr lang="en-US" sz="1600" b="1" dirty="0"/>
              <a:t>9</a:t>
            </a:r>
            <a:r>
              <a:rPr lang="en-US" sz="1600" dirty="0"/>
              <a:t>(2), 467-486. ISSN 2193-8237. </a:t>
            </a:r>
            <a:r>
              <a:rPr lang="en-US" sz="1600" dirty="0" err="1"/>
              <a:t>Dostupné</a:t>
            </a:r>
            <a:r>
              <a:rPr lang="en-US" sz="1600" dirty="0"/>
              <a:t> z: doi:10.1007/s40122-020-00203-2</a:t>
            </a:r>
            <a:endParaRPr lang="cs-CZ" sz="1600" dirty="0"/>
          </a:p>
          <a:p>
            <a:pPr algn="just"/>
            <a:r>
              <a:rPr lang="cs-CZ" sz="1600" dirty="0" err="1"/>
              <a:t>Benner</a:t>
            </a:r>
            <a:r>
              <a:rPr lang="cs-CZ" sz="1600" dirty="0"/>
              <a:t> A, </a:t>
            </a:r>
            <a:r>
              <a:rPr lang="cs-CZ" sz="1600" dirty="0" err="1"/>
              <a:t>Lewallen</a:t>
            </a:r>
            <a:r>
              <a:rPr lang="cs-CZ" sz="1600" dirty="0"/>
              <a:t> NF, </a:t>
            </a:r>
            <a:r>
              <a:rPr lang="cs-CZ" sz="1600" dirty="0" err="1"/>
              <a:t>Sharma</a:t>
            </a:r>
            <a:r>
              <a:rPr lang="cs-CZ" sz="1600" dirty="0"/>
              <a:t> S. </a:t>
            </a:r>
            <a:r>
              <a:rPr lang="cs-CZ" sz="1600" dirty="0" err="1"/>
              <a:t>Physiology</a:t>
            </a:r>
            <a:r>
              <a:rPr lang="cs-CZ" sz="1600" dirty="0"/>
              <a:t>, </a:t>
            </a:r>
            <a:r>
              <a:rPr lang="cs-CZ" sz="1600" dirty="0" err="1"/>
              <a:t>Carbon</a:t>
            </a:r>
            <a:r>
              <a:rPr lang="cs-CZ" sz="1600" dirty="0"/>
              <a:t> Dioxide Response </a:t>
            </a:r>
            <a:r>
              <a:rPr lang="cs-CZ" sz="1600" dirty="0" err="1"/>
              <a:t>Curve</a:t>
            </a:r>
            <a:r>
              <a:rPr lang="cs-CZ" sz="1600" dirty="0"/>
              <a:t>. 2022 Jul 19. In: </a:t>
            </a:r>
            <a:r>
              <a:rPr lang="cs-CZ" sz="1600" dirty="0" err="1"/>
              <a:t>StatPearls</a:t>
            </a:r>
            <a:r>
              <a:rPr lang="cs-CZ" sz="1600" dirty="0"/>
              <a:t> [online]. </a:t>
            </a:r>
            <a:r>
              <a:rPr lang="cs-CZ" sz="1600" dirty="0" err="1"/>
              <a:t>Treasure</a:t>
            </a:r>
            <a:r>
              <a:rPr lang="cs-CZ" sz="1600" dirty="0"/>
              <a:t> Island (FL): </a:t>
            </a:r>
            <a:r>
              <a:rPr lang="cs-CZ" sz="1600" dirty="0" err="1"/>
              <a:t>StatPearls</a:t>
            </a:r>
            <a:r>
              <a:rPr lang="cs-CZ" sz="1600" dirty="0"/>
              <a:t> </a:t>
            </a:r>
            <a:r>
              <a:rPr lang="cs-CZ" sz="1600" dirty="0" err="1"/>
              <a:t>Publishing</a:t>
            </a:r>
            <a:r>
              <a:rPr lang="cs-CZ" sz="1600" dirty="0"/>
              <a:t>; 2022 Jan–. PMID: 30844173.</a:t>
            </a:r>
          </a:p>
          <a:p>
            <a:pPr algn="just"/>
            <a:r>
              <a:rPr lang="cs-CZ" sz="1600" dirty="0"/>
              <a:t>LIU, </a:t>
            </a:r>
            <a:r>
              <a:rPr lang="cs-CZ" sz="1600" dirty="0" err="1"/>
              <a:t>Shijia</a:t>
            </a:r>
            <a:r>
              <a:rPr lang="cs-CZ" sz="1600" dirty="0"/>
              <a:t>, </a:t>
            </a:r>
            <a:r>
              <a:rPr lang="cs-CZ" sz="1600" dirty="0" err="1"/>
              <a:t>Dong-Il</a:t>
            </a:r>
            <a:r>
              <a:rPr lang="cs-CZ" sz="1600" dirty="0"/>
              <a:t> KIM, </a:t>
            </a:r>
            <a:r>
              <a:rPr lang="cs-CZ" sz="1600" dirty="0" err="1"/>
              <a:t>Tae</a:t>
            </a:r>
            <a:r>
              <a:rPr lang="cs-CZ" sz="1600" dirty="0"/>
              <a:t> </a:t>
            </a:r>
            <a:r>
              <a:rPr lang="cs-CZ" sz="1600" dirty="0" err="1"/>
              <a:t>Gyu</a:t>
            </a:r>
            <a:r>
              <a:rPr lang="cs-CZ" sz="1600" dirty="0"/>
              <a:t> OH, et al. </a:t>
            </a:r>
            <a:r>
              <a:rPr lang="cs-CZ" sz="1600" dirty="0" err="1"/>
              <a:t>Neural</a:t>
            </a:r>
            <a:r>
              <a:rPr lang="cs-CZ" sz="1600" dirty="0"/>
              <a:t> </a:t>
            </a:r>
            <a:r>
              <a:rPr lang="cs-CZ" sz="1600" dirty="0" err="1"/>
              <a:t>basis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opioid-induced</a:t>
            </a:r>
            <a:r>
              <a:rPr lang="cs-CZ" sz="1600" dirty="0"/>
              <a:t> </a:t>
            </a:r>
            <a:r>
              <a:rPr lang="cs-CZ" sz="1600" dirty="0" err="1"/>
              <a:t>respiratory</a:t>
            </a:r>
            <a:r>
              <a:rPr lang="cs-CZ" sz="1600" dirty="0"/>
              <a:t> </a:t>
            </a:r>
            <a:r>
              <a:rPr lang="cs-CZ" sz="1600" dirty="0" err="1"/>
              <a:t>depression</a:t>
            </a:r>
            <a:r>
              <a:rPr lang="cs-CZ" sz="1600" dirty="0"/>
              <a:t> and </a:t>
            </a:r>
            <a:r>
              <a:rPr lang="cs-CZ" sz="1600" dirty="0" err="1"/>
              <a:t>its</a:t>
            </a:r>
            <a:r>
              <a:rPr lang="cs-CZ" sz="1600" dirty="0"/>
              <a:t> </a:t>
            </a:r>
            <a:r>
              <a:rPr lang="cs-CZ" sz="1600" dirty="0" err="1"/>
              <a:t>rescue</a:t>
            </a:r>
            <a:r>
              <a:rPr lang="cs-CZ" sz="1600" dirty="0"/>
              <a:t>. </a:t>
            </a:r>
            <a:r>
              <a:rPr lang="cs-CZ" sz="1600" i="1" dirty="0" err="1"/>
              <a:t>Proceedings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National</a:t>
            </a:r>
            <a:r>
              <a:rPr lang="cs-CZ" sz="1600" i="1" dirty="0"/>
              <a:t> </a:t>
            </a:r>
            <a:r>
              <a:rPr lang="cs-CZ" sz="1600" i="1" dirty="0" err="1"/>
              <a:t>Academy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Sciences</a:t>
            </a:r>
            <a:r>
              <a:rPr lang="cs-CZ" sz="1600" dirty="0"/>
              <a:t> [online]. 2021, </a:t>
            </a:r>
            <a:r>
              <a:rPr lang="cs-CZ" sz="1600" b="1" dirty="0"/>
              <a:t>118</a:t>
            </a:r>
            <a:r>
              <a:rPr lang="cs-CZ" sz="1600" dirty="0"/>
              <a:t>(23) [cit. 2023-01-15]. ISSN 0027-8424. Dostupné z: doi:10.1073/pnas.2022134118</a:t>
            </a:r>
          </a:p>
          <a:p>
            <a:pPr algn="just"/>
            <a:r>
              <a:rPr lang="cs-CZ" sz="1600" dirty="0"/>
              <a:t>GETSY, Paulina M., Alex P. YOUNG, James N. BATES, et al. S-</a:t>
            </a:r>
            <a:r>
              <a:rPr lang="cs-CZ" sz="1600" dirty="0" err="1"/>
              <a:t>nitroso</a:t>
            </a:r>
            <a:r>
              <a:rPr lang="cs-CZ" sz="1600" dirty="0"/>
              <a:t>-L-cysteine </a:t>
            </a:r>
            <a:r>
              <a:rPr lang="cs-CZ" sz="1600" dirty="0" err="1"/>
              <a:t>stereoselectively</a:t>
            </a:r>
            <a:r>
              <a:rPr lang="cs-CZ" sz="1600" dirty="0"/>
              <a:t> </a:t>
            </a:r>
            <a:r>
              <a:rPr lang="cs-CZ" sz="1600" dirty="0" err="1"/>
              <a:t>blunts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adverse</a:t>
            </a:r>
            <a:r>
              <a:rPr lang="cs-CZ" sz="1600" dirty="0"/>
              <a:t> </a:t>
            </a:r>
            <a:r>
              <a:rPr lang="cs-CZ" sz="1600" dirty="0" err="1"/>
              <a:t>effects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morphine</a:t>
            </a:r>
            <a:r>
              <a:rPr lang="cs-CZ" sz="1600" dirty="0"/>
              <a:t> on </a:t>
            </a:r>
            <a:r>
              <a:rPr lang="cs-CZ" sz="1600" dirty="0" err="1"/>
              <a:t>breathing</a:t>
            </a:r>
            <a:r>
              <a:rPr lang="cs-CZ" sz="1600" dirty="0"/>
              <a:t> and </a:t>
            </a:r>
            <a:r>
              <a:rPr lang="cs-CZ" sz="1600" dirty="0" err="1"/>
              <a:t>arterial</a:t>
            </a:r>
            <a:r>
              <a:rPr lang="cs-CZ" sz="1600" dirty="0"/>
              <a:t> </a:t>
            </a:r>
            <a:r>
              <a:rPr lang="cs-CZ" sz="1600" dirty="0" err="1"/>
              <a:t>blood</a:t>
            </a:r>
            <a:r>
              <a:rPr lang="cs-CZ" sz="1600" dirty="0"/>
              <a:t> </a:t>
            </a:r>
            <a:r>
              <a:rPr lang="cs-CZ" sz="1600" dirty="0" err="1"/>
              <a:t>gas</a:t>
            </a:r>
            <a:r>
              <a:rPr lang="cs-CZ" sz="1600" dirty="0"/>
              <a:t> </a:t>
            </a:r>
            <a:r>
              <a:rPr lang="cs-CZ" sz="1600" dirty="0" err="1"/>
              <a:t>chemistry</a:t>
            </a:r>
            <a:r>
              <a:rPr lang="cs-CZ" sz="1600" dirty="0"/>
              <a:t> </a:t>
            </a:r>
            <a:r>
              <a:rPr lang="cs-CZ" sz="1600" dirty="0" err="1"/>
              <a:t>while</a:t>
            </a:r>
            <a:r>
              <a:rPr lang="cs-CZ" sz="1600" dirty="0"/>
              <a:t> </a:t>
            </a:r>
            <a:r>
              <a:rPr lang="cs-CZ" sz="1600" dirty="0" err="1"/>
              <a:t>promoting</a:t>
            </a:r>
            <a:r>
              <a:rPr lang="cs-CZ" sz="1600" dirty="0"/>
              <a:t> </a:t>
            </a:r>
            <a:r>
              <a:rPr lang="cs-CZ" sz="1600" dirty="0" err="1"/>
              <a:t>analgesia</a:t>
            </a:r>
            <a:r>
              <a:rPr lang="cs-CZ" sz="1600" dirty="0"/>
              <a:t>. </a:t>
            </a:r>
            <a:r>
              <a:rPr lang="cs-CZ" sz="1600" i="1" dirty="0" err="1"/>
              <a:t>Biomedicine</a:t>
            </a:r>
            <a:r>
              <a:rPr lang="cs-CZ" sz="1600" i="1" dirty="0"/>
              <a:t> &amp; </a:t>
            </a:r>
            <a:r>
              <a:rPr lang="cs-CZ" sz="1600" i="1" dirty="0" err="1"/>
              <a:t>Pharmacotherapy</a:t>
            </a:r>
            <a:r>
              <a:rPr lang="cs-CZ" sz="1600" dirty="0"/>
              <a:t> [online]. 2022, </a:t>
            </a:r>
            <a:r>
              <a:rPr lang="cs-CZ" sz="1600" b="1" dirty="0"/>
              <a:t>153</a:t>
            </a:r>
            <a:r>
              <a:rPr lang="cs-CZ" sz="1600" dirty="0"/>
              <a:t>. ISSN 07533322. Dostupné z: doi:10.1016/j.biopha.2022.113436</a:t>
            </a:r>
          </a:p>
        </p:txBody>
      </p:sp>
    </p:spTree>
    <p:extLst>
      <p:ext uri="{BB962C8B-B14F-4D97-AF65-F5344CB8AC3E}">
        <p14:creationId xmlns:p14="http://schemas.microsoft.com/office/powerpoint/2010/main" val="2650874818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5033</TotalTime>
  <Words>581</Words>
  <Application>Microsoft Office PowerPoint</Application>
  <PresentationFormat>Širokoúhlá obrazovka</PresentationFormat>
  <Paragraphs>44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Balík</vt:lpstr>
      <vt:lpstr>Regulace dýchání</vt:lpstr>
      <vt:lpstr>Prezentace aplikace PowerPoint</vt:lpstr>
      <vt:lpstr>Respirační deprese vyvolaná opioidy (OIRD)</vt:lpstr>
      <vt:lpstr>Výskyt mu-opioidních receptorů</vt:lpstr>
      <vt:lpstr>Výskyt mu-opioidních receptorů</vt:lpstr>
      <vt:lpstr>Úloha genu Oprm1 V OIRD</vt:lpstr>
      <vt:lpstr>S-nitroso-L-cystein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Regulace dýchání</dc:title>
  <dc:creator>Magdaléna Zacpalová</dc:creator>
  <cp:lastModifiedBy>Magdaléna Zacpalová</cp:lastModifiedBy>
  <cp:revision>17</cp:revision>
  <dcterms:created xsi:type="dcterms:W3CDTF">2022-08-16T14:01:55Z</dcterms:created>
  <dcterms:modified xsi:type="dcterms:W3CDTF">2023-01-19T20:16:01Z</dcterms:modified>
</cp:coreProperties>
</file>