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 bookmarkIdSeed="3">
  <p:sldMasterIdLst>
    <p:sldMasterId id="2147483648" r:id="rId4"/>
  </p:sldMasterIdLst>
  <p:notesMasterIdLst>
    <p:notesMasterId r:id="rId32"/>
  </p:notesMasterIdLst>
  <p:sldIdLst>
    <p:sldId id="263" r:id="rId5"/>
    <p:sldId id="288" r:id="rId6"/>
    <p:sldId id="283" r:id="rId7"/>
    <p:sldId id="290" r:id="rId8"/>
    <p:sldId id="291" r:id="rId9"/>
    <p:sldId id="292" r:id="rId10"/>
    <p:sldId id="293" r:id="rId11"/>
    <p:sldId id="289" r:id="rId12"/>
    <p:sldId id="294" r:id="rId13"/>
    <p:sldId id="267" r:id="rId14"/>
    <p:sldId id="295" r:id="rId15"/>
    <p:sldId id="262" r:id="rId16"/>
    <p:sldId id="271" r:id="rId17"/>
    <p:sldId id="265" r:id="rId18"/>
    <p:sldId id="284" r:id="rId19"/>
    <p:sldId id="285" r:id="rId20"/>
    <p:sldId id="286" r:id="rId21"/>
    <p:sldId id="273" r:id="rId22"/>
    <p:sldId id="275" r:id="rId23"/>
    <p:sldId id="279" r:id="rId24"/>
    <p:sldId id="280" r:id="rId25"/>
    <p:sldId id="278" r:id="rId26"/>
    <p:sldId id="287" r:id="rId27"/>
    <p:sldId id="270" r:id="rId28"/>
    <p:sldId id="268" r:id="rId29"/>
    <p:sldId id="269" r:id="rId30"/>
    <p:sldId id="272" r:id="rId3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F2"/>
          </a:solidFill>
        </a:fill>
      </a:tcStyle>
    </a:wholeTbl>
    <a:band2H>
      <a:tcTxStyle/>
      <a:tcStyle>
        <a:tcBdr/>
        <a:fill>
          <a:solidFill>
            <a:srgbClr val="E6E6F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3CD"/>
          </a:solidFill>
        </a:fill>
      </a:tcStyle>
    </a:wholeTbl>
    <a:band2H>
      <a:tcTxStyle/>
      <a:tcStyle>
        <a:tcBdr/>
        <a:fill>
          <a:solidFill>
            <a:srgbClr val="E6F2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6CAD4"/>
          </a:solidFill>
        </a:fill>
      </a:tcStyle>
    </a:wholeTbl>
    <a:band2H>
      <a:tcTxStyle/>
      <a:tcStyle>
        <a:tcBdr/>
        <a:fill>
          <a:solidFill>
            <a:srgbClr val="F3E6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89" autoAdjust="0"/>
    <p:restoredTop sz="87444" autoAdjust="0"/>
  </p:normalViewPr>
  <p:slideViewPr>
    <p:cSldViewPr snapToGrid="0" snapToObjects="1">
      <p:cViewPr varScale="1">
        <p:scale>
          <a:sx n="100" d="100"/>
          <a:sy n="100" d="100"/>
        </p:scale>
        <p:origin x="96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7" d="100"/>
          <a:sy n="137" d="100"/>
        </p:scale>
        <p:origin x="353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5.emf"/><Relationship Id="rId7" Type="http://schemas.openxmlformats.org/officeDocument/2006/relationships/image" Target="../media/image42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Relationship Id="rId4" Type="http://schemas.openxmlformats.org/officeDocument/2006/relationships/image" Target="../media/image42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6567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Oxocarbon</a:t>
            </a:r>
            <a:r>
              <a:rPr lang="en-US" dirty="0" smtClean="0"/>
              <a:t> acids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5590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5904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305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0164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6944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1735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OPRAVA: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chybn</a:t>
            </a:r>
            <a:r>
              <a:rPr lang="cs-CZ" baseline="0" dirty="0" smtClean="0"/>
              <a:t>é popisy osy y ve spektrech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So those are the first pieces of the mechanistic puzzle. But a lot remained to be explored…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200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</a:t>
            </a:r>
            <a:r>
              <a:rPr lang="en-US" baseline="0" dirty="0" smtClean="0"/>
              <a:t> and any relevant calculations should go here…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8075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there are more </a:t>
            </a:r>
            <a:r>
              <a:rPr lang="en-US" dirty="0" err="1" smtClean="0"/>
              <a:t>tautomers</a:t>
            </a:r>
            <a:r>
              <a:rPr lang="en-US" baseline="0" dirty="0" smtClean="0"/>
              <a:t> than just these two…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6462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particular we are interested in three directions: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Preparation of non-symmetric </a:t>
            </a:r>
            <a:r>
              <a:rPr lang="en-US" baseline="0" dirty="0" err="1" smtClean="0"/>
              <a:t>croconaine</a:t>
            </a:r>
            <a:r>
              <a:rPr lang="en-US" baseline="0" dirty="0" smtClean="0"/>
              <a:t> dyes by secondary condensation of </a:t>
            </a:r>
            <a:r>
              <a:rPr lang="en-US" baseline="0" dirty="0" err="1" smtClean="0"/>
              <a:t>hemicroconaines</a:t>
            </a:r>
            <a:endParaRPr lang="en-US" baseline="0" dirty="0" smtClean="0"/>
          </a:p>
          <a:p>
            <a:pPr marL="228600" indent="-228600">
              <a:buAutoNum type="arabicParenR"/>
            </a:pPr>
            <a:r>
              <a:rPr lang="en-US" baseline="0" dirty="0" smtClean="0"/>
              <a:t>Late-stage functionalization of the </a:t>
            </a:r>
            <a:r>
              <a:rPr lang="en-US" baseline="0" dirty="0" err="1" smtClean="0"/>
              <a:t>auxochromes</a:t>
            </a:r>
            <a:r>
              <a:rPr lang="en-US" baseline="0" dirty="0" smtClean="0"/>
              <a:t>, where we already tested </a:t>
            </a:r>
            <a:r>
              <a:rPr lang="en-US" baseline="0" dirty="0" err="1" smtClean="0"/>
              <a:t>Stille</a:t>
            </a:r>
            <a:r>
              <a:rPr lang="en-US" baseline="0" dirty="0" smtClean="0"/>
              <a:t> coupling, but so far without success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Expand the scope of </a:t>
            </a:r>
            <a:r>
              <a:rPr lang="en-US" baseline="0" dirty="0" err="1" smtClean="0"/>
              <a:t>cyanines</a:t>
            </a:r>
            <a:r>
              <a:rPr lang="en-US" baseline="0" dirty="0" smtClean="0"/>
              <a:t> with embedded </a:t>
            </a:r>
            <a:r>
              <a:rPr lang="en-US" baseline="0" dirty="0" err="1" smtClean="0"/>
              <a:t>polycarbonyls</a:t>
            </a:r>
            <a:r>
              <a:rPr lang="en-US" baseline="0" dirty="0" smtClean="0"/>
              <a:t> to position </a:t>
            </a:r>
            <a:r>
              <a:rPr lang="en-US" baseline="0" dirty="0" err="1" smtClean="0"/>
              <a:t>rhodizonate</a:t>
            </a:r>
            <a:r>
              <a:rPr lang="en-US" baseline="0" dirty="0" smtClean="0"/>
              <a:t> as central unit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1195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interested</a:t>
            </a:r>
            <a:r>
              <a:rPr lang="en-US" baseline="0" dirty="0" smtClean="0"/>
              <a:t> in the structure-property relationships of the fluorescent dyes to…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93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interested</a:t>
            </a:r>
            <a:r>
              <a:rPr lang="en-US" baseline="0" dirty="0" smtClean="0"/>
              <a:t> in the structure-property relationships of the fluorescent dyes to…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5405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interested</a:t>
            </a:r>
            <a:r>
              <a:rPr lang="en-US" baseline="0" dirty="0" smtClean="0"/>
              <a:t> in the structure-property relationships of the fluorescent dyes to…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0471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Mnoho z těchto procesů má velmi</a:t>
            </a:r>
            <a:r>
              <a:rPr lang="cs-CZ" baseline="0" dirty="0" smtClean="0"/>
              <a:t> široké technologické uplatněné nebo význam v přírodě. Přenos elektronu z excitovaného stavu je klíčovým krokem ve fotosyntéze zelených rostlin a řas a každý rok promění zhruba 100 </a:t>
            </a:r>
            <a:r>
              <a:rPr lang="cs-CZ" baseline="0" dirty="0" err="1" smtClean="0"/>
              <a:t>Gt</a:t>
            </a:r>
            <a:r>
              <a:rPr lang="cs-CZ" baseline="0" dirty="0" smtClean="0"/>
              <a:t> uhlíků z CO2 na biomasu při záchytu asi 130 TW energie (což je asi osminásobek aktuální energetické spotřeby celého lidstva!). </a:t>
            </a:r>
            <a:r>
              <a:rPr lang="cs-CZ" baseline="0" dirty="0" err="1" smtClean="0"/>
              <a:t>Fotovoltaika</a:t>
            </a:r>
            <a:r>
              <a:rPr lang="cs-CZ" baseline="0" dirty="0" smtClean="0"/>
              <a:t> využívá stejný princip, kdy se elektron z excitovaného stavu oddělí od díry a dále přenesen jako elektrický proud. O produkci vitamínu D3, nebo léčbě novorozenecké žloutenky se zmiňovat nebudu, ale například termální disipace excitační energie se dá měřit ve formě </a:t>
            </a:r>
            <a:r>
              <a:rPr lang="cs-CZ" baseline="0" dirty="0" err="1" smtClean="0"/>
              <a:t>fotoakustického</a:t>
            </a:r>
            <a:r>
              <a:rPr lang="cs-CZ" baseline="0" dirty="0" smtClean="0"/>
              <a:t> jevu a diagnosticky se v humánní medicíně využívá jako </a:t>
            </a:r>
            <a:r>
              <a:rPr lang="cs-CZ" baseline="0" dirty="0" err="1" smtClean="0"/>
              <a:t>fotoakustická</a:t>
            </a:r>
            <a:r>
              <a:rPr lang="cs-CZ" baseline="0" dirty="0" smtClean="0"/>
              <a:t> tomografie za využití velmi citlivých detektorů ultrazvuku.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895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interested</a:t>
            </a:r>
            <a:r>
              <a:rPr lang="en-US" baseline="0" dirty="0" smtClean="0"/>
              <a:t> in the structure-property relationships of the fluorescent dyes to…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0182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Levý</a:t>
            </a:r>
            <a:r>
              <a:rPr lang="cs-CZ" baseline="0" dirty="0" smtClean="0"/>
              <a:t> panel: potkany inokulovány DMBA-4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metastatick</a:t>
            </a:r>
            <a:r>
              <a:rPr lang="cs-CZ" baseline="0" dirty="0" smtClean="0"/>
              <a:t>á buněčná linie rakoviny prsu, </a:t>
            </a:r>
            <a:r>
              <a:rPr lang="cs-CZ" baseline="0" dirty="0" err="1" smtClean="0"/>
              <a:t>treatment</a:t>
            </a:r>
            <a:r>
              <a:rPr lang="cs-CZ" baseline="0" dirty="0" smtClean="0"/>
              <a:t> kombinací SWCNT a </a:t>
            </a:r>
            <a:r>
              <a:rPr lang="cs-CZ" baseline="0" dirty="0" err="1" smtClean="0"/>
              <a:t>inmunoadjuvans</a:t>
            </a:r>
            <a:r>
              <a:rPr lang="cs-CZ" baseline="0" dirty="0" smtClean="0"/>
              <a:t>, konkrétně </a:t>
            </a:r>
            <a:r>
              <a:rPr lang="cs-CZ" baseline="0" dirty="0" err="1" smtClean="0"/>
              <a:t>glykosylovaného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chitosanu</a:t>
            </a:r>
            <a:r>
              <a:rPr lang="cs-CZ" baseline="0" dirty="0" smtClean="0"/>
              <a:t>, ozařování v NIR oblasti. </a:t>
            </a:r>
          </a:p>
          <a:p>
            <a:r>
              <a:rPr lang="cs-CZ" baseline="0" dirty="0" smtClean="0"/>
              <a:t>Pravý panel: myši inokulovány buněčnou linií karcinomu močového měchýře MB49, </a:t>
            </a:r>
            <a:r>
              <a:rPr lang="cs-CZ" baseline="0" dirty="0" err="1" smtClean="0"/>
              <a:t>treatment</a:t>
            </a:r>
            <a:r>
              <a:rPr lang="cs-CZ" baseline="0" dirty="0" smtClean="0"/>
              <a:t> SWCNT konjugovanými s </a:t>
            </a:r>
            <a:r>
              <a:rPr lang="cs-CZ" baseline="0" dirty="0" err="1" smtClean="0"/>
              <a:t>annexinem</a:t>
            </a:r>
            <a:r>
              <a:rPr lang="cs-CZ" baseline="0" dirty="0" smtClean="0"/>
              <a:t> V (AV), který je naváže na </a:t>
            </a:r>
            <a:r>
              <a:rPr lang="cs-CZ" baseline="0" dirty="0" err="1" smtClean="0"/>
              <a:t>fosfattidyserin</a:t>
            </a:r>
            <a:r>
              <a:rPr lang="cs-CZ" baseline="0" dirty="0" smtClean="0"/>
              <a:t> na povrchu </a:t>
            </a:r>
            <a:r>
              <a:rPr lang="cs-CZ" baseline="0" dirty="0" err="1" smtClean="0"/>
              <a:t>rakoviných</a:t>
            </a:r>
            <a:r>
              <a:rPr lang="cs-CZ" baseline="0" dirty="0" smtClean="0"/>
              <a:t> buněk, a následné ozařování v NIR oblasti.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1888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0272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5289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2B7B6D-E6ED-D94F-B425-41C63E7B28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411" y="-49059"/>
            <a:ext cx="6071871" cy="1338680"/>
          </a:xfrm>
          <a:prstGeom prst="rect">
            <a:avLst/>
          </a:prstGeom>
        </p:spPr>
      </p:pic>
      <p:sp>
        <p:nvSpPr>
          <p:cNvPr id="1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" name="Text názvu"/>
          <p:cNvSpPr txBox="1">
            <a:spLocks noGrp="1"/>
          </p:cNvSpPr>
          <p:nvPr>
            <p:ph type="title"/>
          </p:nvPr>
        </p:nvSpPr>
        <p:spPr>
          <a:xfrm>
            <a:off x="398502" y="2900365"/>
            <a:ext cx="11361601" cy="1171581"/>
          </a:xfrm>
          <a:prstGeom prst="rect">
            <a:avLst/>
          </a:prstGeom>
        </p:spPr>
        <p:txBody>
          <a:bodyPr/>
          <a:lstStyle>
            <a:lvl1pPr>
              <a:lnSpc>
                <a:spcPts val="4400"/>
              </a:lnSpc>
              <a:defRPr sz="4400"/>
            </a:lvl1pPr>
          </a:lstStyle>
          <a:p>
            <a:r>
              <a:t>Text názvu</a:t>
            </a:r>
          </a:p>
        </p:txBody>
      </p:sp>
      <p:sp>
        <p:nvSpPr>
          <p:cNvPr id="14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398502" y="4116401"/>
            <a:ext cx="11361601" cy="6984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400"/>
            </a:lvl1pPr>
            <a:lvl2pPr marL="0" indent="457200">
              <a:lnSpc>
                <a:spcPct val="100000"/>
              </a:lnSpc>
              <a:buClrTx/>
              <a:buSzTx/>
              <a:buFontTx/>
              <a:buNone/>
              <a:defRPr sz="2400"/>
            </a:lvl2pPr>
            <a:lvl3pPr>
              <a:lnSpc>
                <a:spcPct val="100000"/>
              </a:lnSpc>
              <a:buClrTx/>
              <a:buFontTx/>
              <a:defRPr sz="2400"/>
            </a:lvl3pPr>
            <a:lvl4pPr>
              <a:lnSpc>
                <a:spcPct val="100000"/>
              </a:lnSpc>
              <a:buClrTx/>
              <a:buFontTx/>
              <a:defRPr sz="2400"/>
            </a:lvl4pPr>
            <a:lvl5pPr>
              <a:lnSpc>
                <a:spcPct val="100000"/>
              </a:lnSpc>
              <a:buClrTx/>
              <a:buFontTx/>
              <a:defRPr sz="24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1AE80D4-0B9C-CB42-AB38-3831EF5505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65"/>
          <a:stretch/>
        </p:blipFill>
        <p:spPr>
          <a:xfrm>
            <a:off x="8603927" y="0"/>
            <a:ext cx="3588073" cy="6858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F3D845E-FD4D-564F-A905-6B4B50B10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UNI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21B7CBA-B16B-9641-A884-A72F1C52E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MUNI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3AF767-96CB-924B-BC68-2314DA48ED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2214250"/>
            <a:ext cx="11252316" cy="246144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2B7B6D-E6ED-D94F-B425-41C63E7B28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411" y="-49059"/>
            <a:ext cx="6071871" cy="1338680"/>
          </a:xfrm>
          <a:prstGeom prst="rect">
            <a:avLst/>
          </a:prstGeom>
        </p:spPr>
      </p:pic>
      <p:sp>
        <p:nvSpPr>
          <p:cNvPr id="1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" name="Text názvu"/>
          <p:cNvSpPr txBox="1">
            <a:spLocks noGrp="1"/>
          </p:cNvSpPr>
          <p:nvPr>
            <p:ph type="title"/>
          </p:nvPr>
        </p:nvSpPr>
        <p:spPr>
          <a:xfrm>
            <a:off x="398502" y="2900365"/>
            <a:ext cx="11361601" cy="1171581"/>
          </a:xfrm>
          <a:prstGeom prst="rect">
            <a:avLst/>
          </a:prstGeom>
        </p:spPr>
        <p:txBody>
          <a:bodyPr/>
          <a:lstStyle>
            <a:lvl1pPr>
              <a:lnSpc>
                <a:spcPts val="4400"/>
              </a:lnSpc>
              <a:defRPr sz="4400"/>
            </a:lvl1pPr>
          </a:lstStyle>
          <a:p>
            <a:r>
              <a:t>Text názvu</a:t>
            </a:r>
          </a:p>
        </p:txBody>
      </p:sp>
      <p:sp>
        <p:nvSpPr>
          <p:cNvPr id="14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398502" y="4116401"/>
            <a:ext cx="11361601" cy="6984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400"/>
            </a:lvl1pPr>
            <a:lvl2pPr marL="0" indent="457200">
              <a:lnSpc>
                <a:spcPct val="100000"/>
              </a:lnSpc>
              <a:buClrTx/>
              <a:buSzTx/>
              <a:buFontTx/>
              <a:buNone/>
              <a:defRPr sz="2400"/>
            </a:lvl2pPr>
            <a:lvl3pPr>
              <a:lnSpc>
                <a:spcPct val="100000"/>
              </a:lnSpc>
              <a:buClrTx/>
              <a:buFontTx/>
              <a:defRPr sz="2400"/>
            </a:lvl3pPr>
            <a:lvl4pPr>
              <a:lnSpc>
                <a:spcPct val="100000"/>
              </a:lnSpc>
              <a:buClrTx/>
              <a:buFontTx/>
              <a:defRPr sz="2400"/>
            </a:lvl4pPr>
            <a:lvl5pPr>
              <a:lnSpc>
                <a:spcPct val="100000"/>
              </a:lnSpc>
              <a:buClrTx/>
              <a:buFontTx/>
              <a:defRPr sz="24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1AE80D4-0B9C-CB42-AB38-3831EF5505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65"/>
          <a:stretch/>
        </p:blipFill>
        <p:spPr>
          <a:xfrm>
            <a:off x="8603927" y="0"/>
            <a:ext cx="3588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9183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645DF294-A250-094F-A0EA-1E61022780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  <p:sp>
        <p:nvSpPr>
          <p:cNvPr id="42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720724" y="1296001"/>
            <a:ext cx="10752140" cy="27157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2300"/>
              </a:lnSpc>
              <a:buClrTx/>
              <a:buSzTx/>
              <a:buFontTx/>
              <a:buNone/>
              <a:defRPr sz="20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45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E02F0435-D568-3F44-A2D9-3E9033791E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  <p:sp>
        <p:nvSpPr>
          <p:cNvPr id="5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720725" y="1296001"/>
            <a:ext cx="5220000" cy="27157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00"/>
              </a:lnSpc>
              <a:buClrTx/>
              <a:buSzTx/>
              <a:buFontTx/>
              <a:buNone/>
              <a:defRPr sz="2000">
                <a:solidFill>
                  <a:schemeClr val="accent1"/>
                </a:solidFill>
              </a:defRPr>
            </a:lvl1pPr>
            <a:lvl2pPr marL="0" indent="0">
              <a:lnSpc>
                <a:spcPts val="2300"/>
              </a:lnSpc>
              <a:buClrTx/>
              <a:buSzTx/>
              <a:buFontTx/>
              <a:buNone/>
              <a:defRPr sz="2000">
                <a:solidFill>
                  <a:schemeClr val="accent1"/>
                </a:solidFill>
              </a:defRPr>
            </a:lvl2pPr>
            <a:lvl3pPr>
              <a:lnSpc>
                <a:spcPts val="2300"/>
              </a:lnSpc>
              <a:buClrTx/>
              <a:buFontTx/>
              <a:defRPr sz="2000">
                <a:solidFill>
                  <a:schemeClr val="accent1"/>
                </a:solidFill>
              </a:defRPr>
            </a:lvl3pPr>
            <a:lvl4pPr>
              <a:lnSpc>
                <a:spcPts val="2300"/>
              </a:lnSpc>
              <a:buClrTx/>
              <a:buFontTx/>
              <a:defRPr sz="2000">
                <a:solidFill>
                  <a:schemeClr val="accent1"/>
                </a:solidFill>
              </a:defRPr>
            </a:lvl4pPr>
            <a:lvl5pPr>
              <a:lnSpc>
                <a:spcPts val="2300"/>
              </a:lnSpc>
              <a:buClrTx/>
              <a:buFontTx/>
              <a:defRPr sz="2000">
                <a:solidFill>
                  <a:schemeClr val="accent1"/>
                </a:solidFill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5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6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6251278" y="1290515"/>
            <a:ext cx="5220001" cy="27157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2300"/>
              </a:lnSpc>
              <a:buClrTx/>
              <a:buSzTx/>
              <a:buFontTx/>
              <a:buNone/>
              <a:defRPr sz="2000">
                <a:solidFill>
                  <a:schemeClr val="accent1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101D6005-1197-344A-8E64-8266344930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  <p:sp>
        <p:nvSpPr>
          <p:cNvPr id="64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719137" y="1695074"/>
            <a:ext cx="5218413" cy="38967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</a:lvl1pPr>
            <a:lvl2pPr marL="0" indent="0">
              <a:lnSpc>
                <a:spcPct val="100000"/>
              </a:lnSpc>
              <a:buClrTx/>
              <a:buSzTx/>
              <a:buFontTx/>
              <a:buNone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6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67" name="Zástupný symbol pro text 13"/>
          <p:cNvSpPr>
            <a:spLocks noGrp="1"/>
          </p:cNvSpPr>
          <p:nvPr>
            <p:ph type="body" sz="quarter" idx="13"/>
          </p:nvPr>
        </p:nvSpPr>
        <p:spPr>
          <a:xfrm>
            <a:off x="720724" y="5599669"/>
            <a:ext cx="5218414" cy="216001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10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4439999" y="1692001"/>
            <a:ext cx="3311526" cy="22307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</a:lvl1pPr>
            <a:lvl2pPr marL="0" indent="0">
              <a:lnSpc>
                <a:spcPct val="100000"/>
              </a:lnSpc>
              <a:buClrTx/>
              <a:buSzTx/>
              <a:buFontTx/>
              <a:buNone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7" name="Zástupný symbol pro text 5"/>
          <p:cNvSpPr>
            <a:spLocks noGrp="1"/>
          </p:cNvSpPr>
          <p:nvPr>
            <p:ph type="body" sz="quarter" idx="13"/>
          </p:nvPr>
        </p:nvSpPr>
        <p:spPr>
          <a:xfrm>
            <a:off x="719998" y="4414270"/>
            <a:ext cx="3312002" cy="142773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ClrTx/>
              <a:buSzTx/>
              <a:buFontTx/>
              <a:buNone/>
              <a:defRPr sz="1500"/>
            </a:pPr>
            <a:endParaRPr/>
          </a:p>
        </p:txBody>
      </p:sp>
      <p:sp>
        <p:nvSpPr>
          <p:cNvPr id="78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4439999" y="4414270"/>
            <a:ext cx="3312001" cy="142773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ClrTx/>
              <a:buSzTx/>
              <a:buFontTx/>
              <a:buNone/>
              <a:defRPr sz="1500"/>
            </a:pPr>
            <a:endParaRPr/>
          </a:p>
        </p:txBody>
      </p:sp>
      <p:sp>
        <p:nvSpPr>
          <p:cNvPr id="79" name="Zástupný symbol pro text 5"/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1" cy="142773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ClrTx/>
              <a:buSzTx/>
              <a:buFontTx/>
              <a:buNone/>
              <a:defRPr sz="1500"/>
            </a:pPr>
            <a:endParaRPr/>
          </a:p>
        </p:txBody>
      </p:sp>
      <p:sp>
        <p:nvSpPr>
          <p:cNvPr id="80" name="Zástupný symbol pro text 13"/>
          <p:cNvSpPr>
            <a:spLocks noGrp="1"/>
          </p:cNvSpPr>
          <p:nvPr>
            <p:ph type="body" sz="quarter" idx="16"/>
          </p:nvPr>
        </p:nvSpPr>
        <p:spPr>
          <a:xfrm>
            <a:off x="720725" y="4025136"/>
            <a:ext cx="3311525" cy="216001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1000"/>
            </a:pPr>
            <a:endParaRPr/>
          </a:p>
        </p:txBody>
      </p:sp>
      <p:sp>
        <p:nvSpPr>
          <p:cNvPr id="81" name="Zástupný symbol pro text 13"/>
          <p:cNvSpPr>
            <a:spLocks noGrp="1"/>
          </p:cNvSpPr>
          <p:nvPr>
            <p:ph type="body" sz="quarter" idx="17"/>
          </p:nvPr>
        </p:nvSpPr>
        <p:spPr>
          <a:xfrm>
            <a:off x="4440475" y="4025136"/>
            <a:ext cx="3311526" cy="216001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1000"/>
            </a:pPr>
            <a:endParaRPr/>
          </a:p>
        </p:txBody>
      </p:sp>
      <p:sp>
        <p:nvSpPr>
          <p:cNvPr id="82" name="Zástupný symbol pro text 13"/>
          <p:cNvSpPr>
            <a:spLocks noGrp="1"/>
          </p:cNvSpPr>
          <p:nvPr>
            <p:ph type="body" sz="quarter" idx="18"/>
          </p:nvPr>
        </p:nvSpPr>
        <p:spPr>
          <a:xfrm>
            <a:off x="8161435" y="4025136"/>
            <a:ext cx="3311526" cy="216001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1000"/>
            </a:pPr>
            <a:endParaRPr/>
          </a:p>
        </p:txBody>
      </p:sp>
      <p:sp>
        <p:nvSpPr>
          <p:cNvPr id="83" name="Zástupný symbol pro text 7"/>
          <p:cNvSpPr>
            <a:spLocks noGrp="1"/>
          </p:cNvSpPr>
          <p:nvPr>
            <p:ph type="body" sz="quarter" idx="19"/>
          </p:nvPr>
        </p:nvSpPr>
        <p:spPr>
          <a:xfrm>
            <a:off x="720724" y="1296001"/>
            <a:ext cx="10752140" cy="27157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2300"/>
              </a:lnSpc>
              <a:buClrTx/>
              <a:buSzTx/>
              <a:buFontTx/>
              <a:buNone/>
              <a:defRPr sz="20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84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39831DC-533C-D64F-85DF-A662DA258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3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6272212" y="692150"/>
            <a:ext cx="5200988" cy="5139850"/>
          </a:xfrm>
          <a:prstGeom prst="rect">
            <a:avLst/>
          </a:prstGeom>
        </p:spPr>
        <p:txBody>
          <a:bodyPr/>
          <a:lstStyle>
            <a:lvl1pPr marL="252000" indent="-180000">
              <a:defRPr sz="2000"/>
            </a:lvl1pPr>
            <a:lvl2pPr marL="549000" indent="-225000"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94" name="Zástupný symbol pro text 13"/>
          <p:cNvSpPr>
            <a:spLocks noGrp="1"/>
          </p:cNvSpPr>
          <p:nvPr>
            <p:ph type="body" sz="quarter" idx="13"/>
          </p:nvPr>
        </p:nvSpPr>
        <p:spPr>
          <a:xfrm>
            <a:off x="720724" y="5599669"/>
            <a:ext cx="5218414" cy="216001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1000"/>
            </a:pPr>
            <a:endParaRPr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B7ABD3D-18F3-6242-A971-B5BAF21E42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3" name="Text úrovně 1…"/>
          <p:cNvSpPr txBox="1">
            <a:spLocks noGrp="1"/>
          </p:cNvSpPr>
          <p:nvPr>
            <p:ph type="body" idx="1"/>
          </p:nvPr>
        </p:nvSpPr>
        <p:spPr>
          <a:xfrm>
            <a:off x="719999" y="692150"/>
            <a:ext cx="10753202" cy="5139850"/>
          </a:xfrm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E8C0E76-4AB7-D147-A04B-83BF48923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719996" y="718711"/>
            <a:ext cx="5220003" cy="320400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</a:lvl1pPr>
            <a:lvl2pPr marL="0" indent="0">
              <a:lnSpc>
                <a:spcPct val="100000"/>
              </a:lnSpc>
              <a:buClrTx/>
              <a:buSzTx/>
              <a:buFontTx/>
              <a:buNone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1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3" name="Zástupný symbol pro text 5"/>
          <p:cNvSpPr>
            <a:spLocks noGrp="1"/>
          </p:cNvSpPr>
          <p:nvPr>
            <p:ph type="body" sz="quarter" idx="13"/>
          </p:nvPr>
        </p:nvSpPr>
        <p:spPr>
          <a:xfrm>
            <a:off x="719998" y="4500000"/>
            <a:ext cx="5220001" cy="133199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ClrTx/>
              <a:buSzTx/>
              <a:buFontTx/>
              <a:buNone/>
              <a:defRPr sz="1500"/>
            </a:pPr>
            <a:endParaRPr/>
          </a:p>
        </p:txBody>
      </p:sp>
      <p:sp>
        <p:nvSpPr>
          <p:cNvPr id="1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720723" y="4068000"/>
            <a:ext cx="5220001" cy="3600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900" b="1"/>
            </a:pPr>
            <a:endParaRPr/>
          </a:p>
        </p:txBody>
      </p:sp>
      <p:sp>
        <p:nvSpPr>
          <p:cNvPr id="115" name="Zástupný symbol pro text 5"/>
          <p:cNvSpPr>
            <a:spLocks noGrp="1"/>
          </p:cNvSpPr>
          <p:nvPr>
            <p:ph type="body" sz="quarter" idx="15"/>
          </p:nvPr>
        </p:nvSpPr>
        <p:spPr>
          <a:xfrm>
            <a:off x="6251278" y="4500000"/>
            <a:ext cx="5220001" cy="133199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ClrTx/>
              <a:buSzTx/>
              <a:buFontTx/>
              <a:buNone/>
              <a:defRPr sz="1500"/>
            </a:pPr>
            <a:endParaRPr/>
          </a:p>
        </p:txBody>
      </p:sp>
      <p:sp>
        <p:nvSpPr>
          <p:cNvPr id="116" name="Zástupný symbol pro text 13"/>
          <p:cNvSpPr>
            <a:spLocks noGrp="1"/>
          </p:cNvSpPr>
          <p:nvPr>
            <p:ph type="body" sz="quarter" idx="16"/>
          </p:nvPr>
        </p:nvSpPr>
        <p:spPr>
          <a:xfrm>
            <a:off x="6252002" y="4068000"/>
            <a:ext cx="5220001" cy="3600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900" b="1"/>
            </a:pPr>
            <a:endParaRPr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1E13AF7-BE9D-7742-9A65-31EAB8430C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F74E998-60D0-4A45-B977-A9DE2444E0E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  <p:sp>
        <p:nvSpPr>
          <p:cNvPr id="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414000" y="6267592"/>
            <a:ext cx="182216" cy="1728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ext názvu"/>
          <p:cNvSpPr txBox="1">
            <a:spLocks noGrp="1"/>
          </p:cNvSpPr>
          <p:nvPr>
            <p:ph type="title"/>
          </p:nvPr>
        </p:nvSpPr>
        <p:spPr>
          <a:xfrm>
            <a:off x="719999" y="719999"/>
            <a:ext cx="10753202" cy="451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Text názvu</a:t>
            </a:r>
          </a:p>
        </p:txBody>
      </p:sp>
      <p:sp>
        <p:nvSpPr>
          <p:cNvPr id="4" name="Text úrovně 1…"/>
          <p:cNvSpPr txBox="1">
            <a:spLocks noGrp="1"/>
          </p:cNvSpPr>
          <p:nvPr>
            <p:ph type="body" idx="1"/>
          </p:nvPr>
        </p:nvSpPr>
        <p:spPr>
          <a:xfrm>
            <a:off x="719999" y="1692001"/>
            <a:ext cx="10753202" cy="41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2" r:id="rId11"/>
    <p:sldLayoutId id="2147483663" r:id="rId12"/>
  </p:sldLayoutIdLst>
  <p:transition spd="med"/>
  <p:hf hdr="0" ftr="0" dt="0"/>
  <p:txStyles>
    <p:titleStyle>
      <a:lvl1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20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91440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37160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252000" marR="0" indent="-179999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Arial"/>
        <a:buChar char="̶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576000" marR="0" indent="-2520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Arial"/>
        <a:buChar char="̶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41600" marR="0" indent="-3556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Arial"/>
        <a:buBlip>
          <a:blip r:embed="rId15"/>
        </a:buBlip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ebej@recetox.muni.cz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1.emf"/><Relationship Id="rId10" Type="http://schemas.openxmlformats.org/officeDocument/2006/relationships/image" Target="../media/image17.jpg"/><Relationship Id="rId4" Type="http://schemas.openxmlformats.org/officeDocument/2006/relationships/oleObject" Target="../embeddings/oleObject6.bin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5.emf"/><Relationship Id="rId10" Type="http://schemas.openxmlformats.org/officeDocument/2006/relationships/image" Target="../media/image38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47.emf"/><Relationship Id="rId18" Type="http://schemas.openxmlformats.org/officeDocument/2006/relationships/oleObject" Target="../embeddings/oleObject21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4.emf"/><Relationship Id="rId12" Type="http://schemas.openxmlformats.org/officeDocument/2006/relationships/oleObject" Target="../embeddings/oleObject19.bin"/><Relationship Id="rId17" Type="http://schemas.openxmlformats.org/officeDocument/2006/relationships/image" Target="../media/image42.emf"/><Relationship Id="rId2" Type="http://schemas.openxmlformats.org/officeDocument/2006/relationships/slideLayout" Target="../slideLayouts/slideLayout3.xml"/><Relationship Id="rId16" Type="http://schemas.openxmlformats.org/officeDocument/2006/relationships/oleObject" Target="../embeddings/oleObject14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46.emf"/><Relationship Id="rId5" Type="http://schemas.openxmlformats.org/officeDocument/2006/relationships/image" Target="../media/image43.emf"/><Relationship Id="rId15" Type="http://schemas.openxmlformats.org/officeDocument/2006/relationships/image" Target="../media/image48.emf"/><Relationship Id="rId10" Type="http://schemas.openxmlformats.org/officeDocument/2006/relationships/oleObject" Target="../embeddings/oleObject18.bin"/><Relationship Id="rId19" Type="http://schemas.openxmlformats.org/officeDocument/2006/relationships/image" Target="../media/image49.e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45.emf"/><Relationship Id="rId14" Type="http://schemas.openxmlformats.org/officeDocument/2006/relationships/oleObject" Target="../embeddings/oleObject20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1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42.emf"/><Relationship Id="rId5" Type="http://schemas.openxmlformats.org/officeDocument/2006/relationships/image" Target="../media/image50.e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emf"/><Relationship Id="rId9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55.emf"/><Relationship Id="rId4" Type="http://schemas.openxmlformats.org/officeDocument/2006/relationships/image" Target="../media/image16.jpeg"/><Relationship Id="rId9" Type="http://schemas.openxmlformats.org/officeDocument/2006/relationships/oleObject" Target="../embeddings/oleObject27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0.tif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9.tif"/><Relationship Id="rId11" Type="http://schemas.openxmlformats.org/officeDocument/2006/relationships/image" Target="../media/image58.emf"/><Relationship Id="rId5" Type="http://schemas.openxmlformats.org/officeDocument/2006/relationships/image" Target="../media/image56.e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5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4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3.jpg"/><Relationship Id="rId11" Type="http://schemas.openxmlformats.org/officeDocument/2006/relationships/image" Target="../media/image46.emf"/><Relationship Id="rId5" Type="http://schemas.openxmlformats.org/officeDocument/2006/relationships/image" Target="../media/image62.jpg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61.jpg"/><Relationship Id="rId9" Type="http://schemas.openxmlformats.org/officeDocument/2006/relationships/image" Target="../media/image4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65.emf"/><Relationship Id="rId4" Type="http://schemas.openxmlformats.org/officeDocument/2006/relationships/oleObject" Target="../embeddings/oleObject31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7.jp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9.emf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283" y="5159457"/>
            <a:ext cx="528483" cy="38397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F64537A-A28E-4698-8569-F85756558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Interakce</a:t>
            </a:r>
            <a:r>
              <a:rPr lang="en-US" dirty="0" smtClean="0"/>
              <a:t> </a:t>
            </a:r>
            <a:r>
              <a:rPr lang="en-US" dirty="0" err="1"/>
              <a:t>světla</a:t>
            </a:r>
            <a:r>
              <a:rPr lang="en-US" dirty="0"/>
              <a:t> a </a:t>
            </a:r>
            <a:r>
              <a:rPr lang="en-US" dirty="0" err="1"/>
              <a:t>molekul</a:t>
            </a:r>
            <a:r>
              <a:rPr lang="en-US" dirty="0"/>
              <a:t> - </a:t>
            </a:r>
            <a:r>
              <a:rPr lang="en-US" dirty="0" err="1"/>
              <a:t>příklad</a:t>
            </a:r>
            <a:r>
              <a:rPr lang="en-US" dirty="0"/>
              <a:t> </a:t>
            </a:r>
            <a:r>
              <a:rPr lang="cs-CZ" dirty="0" smtClean="0"/>
              <a:t>(nejen) </a:t>
            </a:r>
            <a:r>
              <a:rPr lang="en-US" dirty="0" err="1" smtClean="0"/>
              <a:t>Indocyaninové</a:t>
            </a:r>
            <a:r>
              <a:rPr lang="en-US" dirty="0" smtClean="0"/>
              <a:t> </a:t>
            </a:r>
            <a:r>
              <a:rPr lang="en-US" dirty="0" err="1"/>
              <a:t>zeleně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CCAB892-E24A-49C9-B68A-3C53236526C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98502" y="4116400"/>
            <a:ext cx="11361601" cy="1541449"/>
          </a:xfrm>
        </p:spPr>
        <p:txBody>
          <a:bodyPr>
            <a:normAutofit/>
          </a:bodyPr>
          <a:lstStyle/>
          <a:p>
            <a:r>
              <a:rPr lang="cs-CZ" sz="3200" dirty="0" smtClean="0"/>
              <a:t>Peter Šebej</a:t>
            </a:r>
          </a:p>
          <a:p>
            <a:endParaRPr lang="cs-CZ" sz="2000" dirty="0"/>
          </a:p>
          <a:p>
            <a:r>
              <a:rPr lang="cs-CZ" sz="2000" dirty="0" smtClean="0"/>
              <a:t>RECETOX, </a:t>
            </a:r>
            <a:r>
              <a:rPr lang="en-US" sz="2000" dirty="0"/>
              <a:t>Faculty of Science, Masaryk University, </a:t>
            </a:r>
            <a:r>
              <a:rPr lang="en-US" sz="2000" dirty="0" err="1"/>
              <a:t>Kamenice</a:t>
            </a:r>
            <a:r>
              <a:rPr lang="en-US" sz="2000" dirty="0"/>
              <a:t> 5, 625 00 </a:t>
            </a:r>
            <a:r>
              <a:rPr lang="en-US" sz="2000" dirty="0" smtClean="0"/>
              <a:t>Brno</a:t>
            </a:r>
            <a:endParaRPr lang="cs-CZ" sz="2000" dirty="0" smtClean="0"/>
          </a:p>
          <a:p>
            <a:r>
              <a:rPr lang="en-US" sz="2000" dirty="0" smtClean="0">
                <a:hlinkClick r:id="rId4"/>
              </a:rPr>
              <a:t>sebej@recetox.muni.cz</a:t>
            </a:r>
            <a:r>
              <a:rPr lang="en-US" sz="2000" dirty="0" smtClean="0"/>
              <a:t>; </a:t>
            </a:r>
            <a:r>
              <a:rPr lang="cs-CZ" sz="2000" dirty="0" smtClean="0"/>
              <a:t>      @</a:t>
            </a:r>
            <a:r>
              <a:rPr lang="cs-CZ" sz="2000" dirty="0" err="1" smtClean="0"/>
              <a:t>PhysOrgChem_MU</a:t>
            </a:r>
            <a:endParaRPr lang="cs-CZ" sz="2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399904" y="6343766"/>
            <a:ext cx="900529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cs-CZ" sz="2000" dirty="0"/>
              <a:t>II. Konference </a:t>
            </a:r>
            <a:r>
              <a:rPr lang="cs-CZ" sz="2000" dirty="0" smtClean="0"/>
              <a:t>O</a:t>
            </a:r>
            <a:r>
              <a:rPr lang="en-US" sz="2000" dirty="0" err="1" smtClean="0"/>
              <a:t>ptimalizace</a:t>
            </a:r>
            <a:r>
              <a:rPr lang="cs-CZ" sz="2000" dirty="0" smtClean="0"/>
              <a:t> </a:t>
            </a:r>
            <a:r>
              <a:rPr lang="en-US" sz="2000" dirty="0" smtClean="0"/>
              <a:t>p</a:t>
            </a:r>
            <a:r>
              <a:rPr lang="cs-CZ" sz="2000" dirty="0" err="1" smtClean="0"/>
              <a:t>éče</a:t>
            </a:r>
            <a:r>
              <a:rPr lang="cs-CZ" sz="2000" dirty="0" smtClean="0"/>
              <a:t> o pacienta k resekci plic</a:t>
            </a:r>
            <a:r>
              <a:rPr kumimoji="0" lang="cs-CZ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, Brno 2</a:t>
            </a:r>
            <a:r>
              <a:rPr lang="en-US" sz="2000" dirty="0"/>
              <a:t>0</a:t>
            </a:r>
            <a:r>
              <a:rPr kumimoji="0" lang="cs-CZ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. 1. 202</a:t>
            </a: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3</a:t>
            </a:r>
            <a:endParaRPr kumimoji="0" lang="cs-CZ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1749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Ackowledgement</a:t>
            </a:r>
            <a:endParaRPr lang="cs-CZ" dirty="0"/>
          </a:p>
        </p:txBody>
      </p:sp>
      <p:sp>
        <p:nvSpPr>
          <p:cNvPr id="8" name="Zástupný symbol pro text 3"/>
          <p:cNvSpPr>
            <a:spLocks noGrp="1"/>
          </p:cNvSpPr>
          <p:nvPr>
            <p:ph type="body" idx="1"/>
          </p:nvPr>
        </p:nvSpPr>
        <p:spPr>
          <a:xfrm>
            <a:off x="719999" y="996676"/>
            <a:ext cx="10753202" cy="4927874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Our</a:t>
            </a:r>
            <a:r>
              <a:rPr lang="cs-CZ" dirty="0" smtClean="0"/>
              <a:t> </a:t>
            </a:r>
            <a:r>
              <a:rPr lang="cs-CZ" dirty="0" err="1" smtClean="0"/>
              <a:t>working</a:t>
            </a:r>
            <a:r>
              <a:rPr lang="cs-CZ" dirty="0" smtClean="0"/>
              <a:t> </a:t>
            </a:r>
            <a:r>
              <a:rPr lang="cs-CZ" dirty="0" err="1" smtClean="0"/>
              <a:t>groups</a:t>
            </a:r>
            <a:r>
              <a:rPr lang="cs-CZ" dirty="0" smtClean="0"/>
              <a:t>, </a:t>
            </a:r>
            <a:r>
              <a:rPr lang="cs-CZ" dirty="0" err="1" smtClean="0"/>
              <a:t>collaborators</a:t>
            </a:r>
            <a:r>
              <a:rPr lang="cs-CZ" dirty="0" smtClean="0"/>
              <a:t>, </a:t>
            </a:r>
            <a:r>
              <a:rPr lang="cs-CZ" dirty="0" err="1" smtClean="0"/>
              <a:t>colleagues</a:t>
            </a:r>
            <a:r>
              <a:rPr lang="cs-CZ" dirty="0" smtClean="0"/>
              <a:t>:</a:t>
            </a:r>
          </a:p>
          <a:p>
            <a:r>
              <a:rPr lang="cs-CZ" dirty="0" smtClean="0"/>
              <a:t>Rebecca </a:t>
            </a:r>
            <a:r>
              <a:rPr lang="cs-CZ" dirty="0" smtClean="0"/>
              <a:t>Strada, </a:t>
            </a:r>
            <a:r>
              <a:rPr lang="cs-CZ" dirty="0"/>
              <a:t>Michal </a:t>
            </a:r>
            <a:r>
              <a:rPr lang="cs-CZ" dirty="0" err="1"/>
              <a:t>Vorba</a:t>
            </a:r>
            <a:r>
              <a:rPr lang="cs-CZ" dirty="0"/>
              <a:t>, Zdeněk </a:t>
            </a:r>
            <a:r>
              <a:rPr lang="cs-CZ" dirty="0" smtClean="0"/>
              <a:t>Farka, Dorota </a:t>
            </a:r>
            <a:r>
              <a:rPr lang="cs-CZ" dirty="0" err="1" smtClean="0"/>
              <a:t>Sklenárová</a:t>
            </a:r>
            <a:r>
              <a:rPr lang="cs-CZ" dirty="0" smtClean="0"/>
              <a:t>, </a:t>
            </a:r>
            <a:r>
              <a:rPr lang="cs-CZ" dirty="0" err="1" smtClean="0"/>
              <a:t>Yekaterina</a:t>
            </a:r>
            <a:r>
              <a:rPr lang="cs-CZ" dirty="0" smtClean="0"/>
              <a:t> </a:t>
            </a:r>
            <a:r>
              <a:rPr lang="cs-CZ" dirty="0" err="1" smtClean="0"/>
              <a:t>Makhneva</a:t>
            </a:r>
            <a:r>
              <a:rPr lang="en-US" dirty="0" smtClean="0"/>
              <a:t>, Theodor H</a:t>
            </a:r>
            <a:r>
              <a:rPr lang="cs-CZ" dirty="0" err="1" smtClean="0"/>
              <a:t>orváth</a:t>
            </a:r>
            <a:endParaRPr lang="cs-CZ" dirty="0" smtClean="0"/>
          </a:p>
          <a:p>
            <a:r>
              <a:rPr lang="cs-CZ" dirty="0"/>
              <a:t>Tomáš </a:t>
            </a:r>
            <a:r>
              <a:rPr lang="cs-CZ" dirty="0" smtClean="0"/>
              <a:t>Slanina</a:t>
            </a:r>
            <a:r>
              <a:rPr lang="en-US" dirty="0" smtClean="0"/>
              <a:t>,</a:t>
            </a:r>
            <a:r>
              <a:rPr lang="cs-CZ" dirty="0" smtClean="0"/>
              <a:t> David </a:t>
            </a:r>
            <a:r>
              <a:rPr lang="cs-CZ" dirty="0" err="1" smtClean="0"/>
              <a:t>Dunlop</a:t>
            </a:r>
            <a:endParaRPr lang="cs-CZ" dirty="0" smtClean="0"/>
          </a:p>
          <a:p>
            <a:r>
              <a:rPr lang="cs-CZ" dirty="0" smtClean="0"/>
              <a:t>Petr Klán, Marek Martínek, Luboš Jílek, Lukáš Maier, </a:t>
            </a:r>
            <a:r>
              <a:rPr lang="cs-CZ" dirty="0" smtClean="0"/>
              <a:t>       Miroslava </a:t>
            </a:r>
            <a:r>
              <a:rPr lang="cs-CZ" dirty="0" smtClean="0"/>
              <a:t>Bittová </a:t>
            </a:r>
          </a:p>
          <a:p>
            <a:endParaRPr lang="cs-CZ" dirty="0"/>
          </a:p>
          <a:p>
            <a:r>
              <a:rPr lang="en-US" dirty="0"/>
              <a:t>Czech Science </a:t>
            </a:r>
            <a:r>
              <a:rPr lang="en-US" dirty="0" smtClean="0"/>
              <a:t>Foundation</a:t>
            </a:r>
            <a:r>
              <a:rPr lang="cs-CZ" dirty="0" smtClean="0"/>
              <a:t>, Ministry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Education</a:t>
            </a:r>
            <a:r>
              <a:rPr lang="cs-CZ" dirty="0" smtClean="0"/>
              <a:t>, RECETOX RI</a:t>
            </a:r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10</a:t>
            </a:fld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435" y="2200274"/>
            <a:ext cx="2108565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737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11</a:t>
            </a:fld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47500" lnSpcReduction="20000"/>
          </a:bodyPr>
          <a:lstStyle/>
          <a:p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1796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Fluorescent</a:t>
            </a:r>
            <a:r>
              <a:rPr lang="cs-CZ" dirty="0" smtClean="0"/>
              <a:t> </a:t>
            </a:r>
            <a:r>
              <a:rPr lang="cs-CZ" dirty="0" err="1" smtClean="0"/>
              <a:t>dyes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719999" y="996675"/>
            <a:ext cx="10753202" cy="5566050"/>
          </a:xfrm>
        </p:spPr>
        <p:txBody>
          <a:bodyPr>
            <a:normAutofit/>
          </a:bodyPr>
          <a:lstStyle/>
          <a:p>
            <a:r>
              <a:rPr lang="cs-CZ" dirty="0" err="1" smtClean="0"/>
              <a:t>Chemical</a:t>
            </a:r>
            <a:r>
              <a:rPr lang="cs-CZ" dirty="0" smtClean="0"/>
              <a:t> </a:t>
            </a:r>
            <a:r>
              <a:rPr lang="cs-CZ" dirty="0" err="1" smtClean="0"/>
              <a:t>space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fluorophore</a:t>
            </a:r>
            <a:r>
              <a:rPr lang="en-US" dirty="0" smtClean="0"/>
              <a:t>s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(</a:t>
            </a:r>
            <a:r>
              <a:rPr lang="cs-CZ" dirty="0" err="1" smtClean="0"/>
              <a:t>probably</a:t>
            </a:r>
            <a:r>
              <a:rPr lang="cs-CZ" dirty="0" smtClean="0"/>
              <a:t>) </a:t>
            </a:r>
            <a:r>
              <a:rPr lang="cs-CZ" dirty="0" err="1" smtClean="0"/>
              <a:t>small</a:t>
            </a:r>
            <a:endParaRPr lang="cs-CZ" dirty="0" smtClean="0"/>
          </a:p>
          <a:p>
            <a:pPr lvl="1"/>
            <a:r>
              <a:rPr lang="cs-CZ" dirty="0" err="1" smtClean="0"/>
              <a:t>Cyclic</a:t>
            </a:r>
            <a:r>
              <a:rPr lang="cs-CZ" dirty="0" smtClean="0"/>
              <a:t> vs. </a:t>
            </a:r>
            <a:r>
              <a:rPr lang="cs-CZ" dirty="0" err="1" smtClean="0"/>
              <a:t>linear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Chemical</a:t>
            </a:r>
            <a:r>
              <a:rPr lang="cs-CZ" dirty="0" smtClean="0"/>
              <a:t> </a:t>
            </a:r>
            <a:r>
              <a:rPr lang="cs-CZ" dirty="0" err="1" smtClean="0"/>
              <a:t>space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fluorophores</a:t>
            </a:r>
            <a:r>
              <a:rPr lang="cs-CZ" dirty="0" smtClean="0"/>
              <a:t> </a:t>
            </a:r>
            <a:r>
              <a:rPr lang="cs-CZ" dirty="0" err="1" smtClean="0"/>
              <a:t>modifications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large</a:t>
            </a:r>
            <a:endParaRPr lang="cs-CZ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377453"/>
              </p:ext>
            </p:extLst>
          </p:nvPr>
        </p:nvGraphicFramePr>
        <p:xfrm>
          <a:off x="4161488" y="1676468"/>
          <a:ext cx="7427047" cy="2125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2" name="CS ChemDraw Drawing" r:id="rId3" imgW="6347416" imgH="1816696" progId="ChemDraw.Document.6.0">
                  <p:embed/>
                </p:oleObj>
              </mc:Choice>
              <mc:Fallback>
                <p:oleObj name="CS ChemDraw Drawing" r:id="rId3" imgW="6347416" imgH="1816696" progId="ChemDraw.Document.6.0">
                  <p:embed/>
                  <p:pic>
                    <p:nvPicPr>
                      <p:cNvPr id="9" name="Objek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61488" y="1676468"/>
                        <a:ext cx="7427047" cy="21251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1864034"/>
              </p:ext>
            </p:extLst>
          </p:nvPr>
        </p:nvGraphicFramePr>
        <p:xfrm>
          <a:off x="9533854" y="4139940"/>
          <a:ext cx="2111167" cy="1169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" name="CS ChemDraw Drawing" r:id="rId5" imgW="1804416" imgH="999444" progId="ChemDraw.Document.6.0">
                  <p:embed/>
                </p:oleObj>
              </mc:Choice>
              <mc:Fallback>
                <p:oleObj name="CS ChemDraw Drawing" r:id="rId5" imgW="1804416" imgH="999444" progId="ChemDraw.Document.6.0">
                  <p:embed/>
                  <p:pic>
                    <p:nvPicPr>
                      <p:cNvPr id="13" name="Objekt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33854" y="4139940"/>
                        <a:ext cx="2111167" cy="11693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268" y="2872253"/>
            <a:ext cx="1629601" cy="1222201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9904818" y="1530513"/>
            <a:ext cx="1799051" cy="1222533"/>
          </a:xfrm>
          <a:prstGeom prst="ellipse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317" y="2328899"/>
            <a:ext cx="3271837" cy="3185377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12</a:t>
            </a:fld>
            <a:endParaRPr lang="cs-CZ"/>
          </a:p>
        </p:txBody>
      </p:sp>
      <p:sp>
        <p:nvSpPr>
          <p:cNvPr id="10" name="Obdĺžnik 4"/>
          <p:cNvSpPr>
            <a:spLocks noChangeArrowheads="1"/>
          </p:cNvSpPr>
          <p:nvPr/>
        </p:nvSpPr>
        <p:spPr bwMode="auto">
          <a:xfrm>
            <a:off x="847724" y="6246415"/>
            <a:ext cx="78581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667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67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67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67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67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Šolomek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Wirz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J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., Klán 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P.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000" b="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cs-CZ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Chem. </a:t>
            </a:r>
            <a:r>
              <a:rPr lang="cs-CZ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Res</a:t>
            </a:r>
            <a:r>
              <a:rPr lang="en-US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2), 3064</a:t>
            </a:r>
          </a:p>
        </p:txBody>
      </p:sp>
    </p:spTree>
    <p:extLst>
      <p:ext uri="{BB962C8B-B14F-4D97-AF65-F5344CB8AC3E}">
        <p14:creationId xmlns:p14="http://schemas.microsoft.com/office/powerpoint/2010/main" val="27122196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Polymethine</a:t>
            </a:r>
            <a:r>
              <a:rPr lang="cs-CZ" dirty="0" smtClean="0"/>
              <a:t> </a:t>
            </a:r>
            <a:r>
              <a:rPr lang="cs-CZ" dirty="0" err="1" smtClean="0"/>
              <a:t>dyes</a:t>
            </a:r>
            <a:r>
              <a:rPr lang="cs-CZ" dirty="0" smtClean="0"/>
              <a:t> - </a:t>
            </a:r>
            <a:r>
              <a:rPr lang="cs-CZ" dirty="0" err="1" smtClean="0"/>
              <a:t>Introduction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719999" y="996675"/>
            <a:ext cx="10753202" cy="5070749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ever</a:t>
            </a:r>
            <a:r>
              <a:rPr lang="cs-CZ" dirty="0" smtClean="0"/>
              <a:t> </a:t>
            </a:r>
            <a:r>
              <a:rPr lang="cs-CZ" dirty="0" err="1" smtClean="0"/>
              <a:t>synthetic</a:t>
            </a:r>
            <a:r>
              <a:rPr lang="cs-CZ" dirty="0" smtClean="0"/>
              <a:t> </a:t>
            </a:r>
            <a:r>
              <a:rPr lang="cs-CZ" dirty="0" err="1" smtClean="0"/>
              <a:t>fluorescent</a:t>
            </a:r>
            <a:r>
              <a:rPr lang="cs-CZ" dirty="0" smtClean="0"/>
              <a:t> </a:t>
            </a:r>
            <a:r>
              <a:rPr lang="cs-CZ" dirty="0" err="1" smtClean="0"/>
              <a:t>dye</a:t>
            </a:r>
            <a:r>
              <a:rPr lang="en-US" baseline="30000" dirty="0" smtClean="0"/>
              <a:t>1</a:t>
            </a:r>
            <a:r>
              <a:rPr lang="cs-CZ" dirty="0" smtClean="0"/>
              <a:t> (</a:t>
            </a:r>
            <a:r>
              <a:rPr lang="cs-CZ" dirty="0" err="1" smtClean="0"/>
              <a:t>Williams</a:t>
            </a:r>
            <a:r>
              <a:rPr lang="cs-CZ" dirty="0" smtClean="0"/>
              <a:t>, 1857)</a:t>
            </a:r>
            <a:r>
              <a:rPr lang="en-US" dirty="0" smtClean="0"/>
              <a:t>, predating even fluorescein</a:t>
            </a:r>
            <a:r>
              <a:rPr lang="en-US" baseline="30000" dirty="0" smtClean="0"/>
              <a:t>2,3</a:t>
            </a:r>
            <a:endParaRPr lang="cs-CZ" baseline="30000" dirty="0" smtClean="0"/>
          </a:p>
          <a:p>
            <a:pPr lvl="1"/>
            <a:r>
              <a:rPr lang="en-US" dirty="0" smtClean="0"/>
              <a:t>Originally tested as a fabrics dye, but rejected due to low stability</a:t>
            </a:r>
            <a:r>
              <a:rPr lang="en-US" baseline="30000" dirty="0"/>
              <a:t>4</a:t>
            </a:r>
            <a:endParaRPr lang="en-US" dirty="0" smtClean="0"/>
          </a:p>
          <a:p>
            <a:pPr lvl="1"/>
            <a:r>
              <a:rPr lang="en-US" dirty="0" smtClean="0"/>
              <a:t>Since then widely used in many application in (bio)-medical field and beyond</a:t>
            </a:r>
            <a:r>
              <a:rPr lang="cs-CZ" baseline="30000" dirty="0" smtClean="0"/>
              <a:t>5,6,7</a:t>
            </a:r>
            <a:r>
              <a:rPr lang="cs-CZ" dirty="0" smtClean="0"/>
              <a:t> </a:t>
            </a:r>
            <a:endParaRPr lang="cs-CZ" dirty="0"/>
          </a:p>
          <a:p>
            <a:r>
              <a:rPr lang="en-US" dirty="0" err="1" smtClean="0"/>
              <a:t>Polymethines</a:t>
            </a:r>
            <a:r>
              <a:rPr lang="en-US" dirty="0" smtClean="0"/>
              <a:t> are now known to play multiple roles</a:t>
            </a:r>
          </a:p>
          <a:p>
            <a:pPr lvl="1"/>
            <a:r>
              <a:rPr lang="en-US" dirty="0" smtClean="0"/>
              <a:t>Fluorescent dyes and photoactive compounds</a:t>
            </a:r>
            <a:r>
              <a:rPr lang="cs-CZ" baseline="30000" dirty="0" smtClean="0"/>
              <a:t>8</a:t>
            </a:r>
            <a:r>
              <a:rPr lang="en-US" baseline="30000" dirty="0" smtClean="0"/>
              <a:t>,</a:t>
            </a:r>
            <a:r>
              <a:rPr lang="cs-CZ" baseline="30000" dirty="0" smtClean="0"/>
              <a:t>9,10</a:t>
            </a:r>
            <a:endParaRPr lang="en-US" baseline="30000" dirty="0" smtClean="0"/>
          </a:p>
          <a:p>
            <a:endParaRPr lang="cs-CZ" dirty="0" smtClean="0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3135587"/>
              </p:ext>
            </p:extLst>
          </p:nvPr>
        </p:nvGraphicFramePr>
        <p:xfrm>
          <a:off x="10163175" y="1756013"/>
          <a:ext cx="1878515" cy="1282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2" name="CS ChemDraw Drawing" r:id="rId4" imgW="1502812" imgH="1026084" progId="ChemDraw.Document.6.0">
                  <p:embed/>
                </p:oleObj>
              </mc:Choice>
              <mc:Fallback>
                <p:oleObj name="CS ChemDraw Drawing" r:id="rId4" imgW="1502812" imgH="102608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163175" y="1756013"/>
                        <a:ext cx="1878515" cy="12826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bdĺžnik 4"/>
          <p:cNvSpPr>
            <a:spLocks noChangeArrowheads="1"/>
          </p:cNvSpPr>
          <p:nvPr/>
        </p:nvSpPr>
        <p:spPr bwMode="auto">
          <a:xfrm>
            <a:off x="596216" y="5759760"/>
            <a:ext cx="828108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667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67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67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67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67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de-DE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Williams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C.G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  <a:r>
              <a:rPr lang="en-US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Chem. </a:t>
            </a:r>
            <a:r>
              <a:rPr lang="cs-CZ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Trans</a:t>
            </a:r>
            <a:r>
              <a:rPr lang="en-US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 – R. Soc. Edinburgh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cs-CZ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3</a:t>
            </a:r>
            <a:r>
              <a:rPr lang="en-US" sz="1000" b="0" dirty="0" smtClean="0">
                <a:latin typeface="+mn-lt"/>
                <a:cs typeface="Arial" panose="020B0604020202020204" pitchFamily="34" charset="0"/>
              </a:rPr>
              <a:t>77</a:t>
            </a:r>
            <a:r>
              <a:rPr lang="en-US" sz="1000" b="0" dirty="0" smtClean="0">
                <a:latin typeface="+mn-lt"/>
                <a:cs typeface="Calibri" panose="020F0502020204030204" pitchFamily="34" charset="0"/>
              </a:rPr>
              <a:t>–401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; 2.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Baeyer A.: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Chem.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Ber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1871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(2),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555. 3.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Baeyer 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A.: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Chem.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Ber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1871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(2),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658; 4. Search on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Reaxys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®; 4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Strekowski</a:t>
            </a:r>
            <a:r>
              <a:rPr lang="cs-CZ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L.: </a:t>
            </a:r>
            <a:r>
              <a:rPr lang="cs-CZ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Heterocyclic</a:t>
            </a:r>
            <a:r>
              <a:rPr lang="cs-CZ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Polymethine</a:t>
            </a:r>
            <a:r>
              <a:rPr lang="cs-CZ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Dyes</a:t>
            </a:r>
            <a:r>
              <a:rPr lang="cs-CZ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Springer</a:t>
            </a:r>
            <a:r>
              <a:rPr lang="cs-CZ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2008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; 5. </a:t>
            </a:r>
            <a:r>
              <a:rPr lang="en-US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Sahl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S.J., Hell S.W., </a:t>
            </a:r>
            <a:r>
              <a:rPr lang="en-US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Jakob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S.: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Nat. Rev. Moll. Cell Biol.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685-701; 6. Zheng Q.,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Juette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M.F.,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Jockusch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S., Wasserman M.R., Zhou Z., Altman R.B., Blanchard S.C.: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Chem. Soc. Rev.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1044-1056; 7. Nguyen Q.T.,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Tsien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R.Y.: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Nat. Rev. Cancer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653-662; </a:t>
            </a:r>
            <a:r>
              <a:rPr lang="cs-CZ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Klán </a:t>
            </a:r>
            <a:r>
              <a:rPr lang="cs-CZ" sz="1000" b="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cs-CZ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Šolomek</a:t>
            </a:r>
            <a:r>
              <a:rPr lang="cs-CZ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T., </a:t>
            </a:r>
            <a:r>
              <a:rPr lang="cs-CZ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Bochet</a:t>
            </a:r>
            <a:r>
              <a:rPr lang="cs-CZ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C.G., </a:t>
            </a:r>
            <a:r>
              <a:rPr lang="cs-CZ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Blanc</a:t>
            </a:r>
            <a:r>
              <a:rPr lang="cs-CZ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A., </a:t>
            </a:r>
            <a:r>
              <a:rPr lang="cs-CZ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Givens</a:t>
            </a:r>
            <a:r>
              <a:rPr lang="cs-CZ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R.S., </a:t>
            </a:r>
            <a:r>
              <a:rPr lang="cs-CZ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Rubina</a:t>
            </a:r>
            <a:r>
              <a:rPr lang="cs-CZ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M., </a:t>
            </a:r>
            <a:r>
              <a:rPr lang="cs-CZ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Popik</a:t>
            </a:r>
            <a:r>
              <a:rPr lang="cs-CZ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V., </a:t>
            </a:r>
            <a:r>
              <a:rPr lang="cs-CZ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Kostikov</a:t>
            </a:r>
            <a:r>
              <a:rPr lang="cs-CZ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A., </a:t>
            </a:r>
            <a:r>
              <a:rPr lang="cs-CZ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Wirz</a:t>
            </a:r>
            <a:r>
              <a:rPr lang="cs-CZ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J.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000" b="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cs-CZ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000" b="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cs-CZ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1000" b="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r>
              <a:rPr lang="cs-CZ" sz="1000" b="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cs-CZ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113</a:t>
            </a:r>
            <a:r>
              <a:rPr lang="cs-CZ" sz="1000" b="0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cs-CZ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1), 119-191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cs-CZ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Weinstain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R., 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Slanina T., </a:t>
            </a: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Dnyaneshwahr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K., Klán P.: </a:t>
            </a:r>
            <a:r>
              <a:rPr lang="cs-CZ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cs-CZ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cs-CZ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(24), 13135-13272. 10. </a:t>
            </a: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Janeková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H., </a:t>
            </a: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Russo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M., Ziegler U., </a:t>
            </a: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Štacko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P.: </a:t>
            </a:r>
            <a:r>
              <a:rPr lang="cs-CZ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Angew</a:t>
            </a:r>
            <a:r>
              <a:rPr lang="cs-CZ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cs-CZ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cs-CZ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Ed.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(33), e202204391.</a:t>
            </a:r>
            <a:endParaRPr lang="en-US" sz="1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13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175" y="4631435"/>
            <a:ext cx="1878515" cy="136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79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Polymethin</a:t>
            </a:r>
            <a:r>
              <a:rPr lang="cs-CZ" dirty="0" smtClean="0"/>
              <a:t>e </a:t>
            </a:r>
            <a:r>
              <a:rPr lang="cs-CZ" dirty="0" err="1"/>
              <a:t>dyes</a:t>
            </a:r>
            <a:r>
              <a:rPr lang="cs-CZ" dirty="0"/>
              <a:t> - </a:t>
            </a:r>
            <a:r>
              <a:rPr lang="cs-CZ" dirty="0" err="1"/>
              <a:t>Introduction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719999" y="996675"/>
            <a:ext cx="10753202" cy="5689875"/>
          </a:xfrm>
        </p:spPr>
        <p:txBody>
          <a:bodyPr>
            <a:normAutofit/>
          </a:bodyPr>
          <a:lstStyle/>
          <a:p>
            <a:r>
              <a:rPr lang="en-US" dirty="0" err="1" smtClean="0"/>
              <a:t>Polymethines</a:t>
            </a:r>
            <a:r>
              <a:rPr lang="en-US" dirty="0" smtClean="0"/>
              <a:t> has three </a:t>
            </a:r>
            <a:r>
              <a:rPr lang="cs-CZ" dirty="0" err="1" smtClean="0"/>
              <a:t>key</a:t>
            </a:r>
            <a:r>
              <a:rPr lang="en-US" dirty="0" smtClean="0"/>
              <a:t> </a:t>
            </a:r>
            <a:r>
              <a:rPr lang="cs-CZ" dirty="0" err="1" smtClean="0"/>
              <a:t>structural</a:t>
            </a:r>
            <a:r>
              <a:rPr lang="cs-CZ" dirty="0" smtClean="0"/>
              <a:t> </a:t>
            </a:r>
            <a:r>
              <a:rPr lang="en-US" dirty="0" smtClean="0"/>
              <a:t>features </a:t>
            </a:r>
            <a:endParaRPr lang="cs-CZ" dirty="0" smtClean="0"/>
          </a:p>
          <a:p>
            <a:r>
              <a:rPr lang="cs-CZ" dirty="0" smtClean="0"/>
              <a:t>And </a:t>
            </a:r>
            <a:r>
              <a:rPr lang="cs-CZ" dirty="0" err="1" smtClean="0"/>
              <a:t>what</a:t>
            </a:r>
            <a:r>
              <a:rPr lang="cs-CZ" dirty="0" smtClean="0"/>
              <a:t> are </a:t>
            </a:r>
            <a:r>
              <a:rPr lang="cs-CZ" dirty="0" err="1" smtClean="0"/>
              <a:t>their</a:t>
            </a:r>
            <a:r>
              <a:rPr lang="cs-CZ" dirty="0" smtClean="0"/>
              <a:t> </a:t>
            </a:r>
            <a:r>
              <a:rPr lang="cs-CZ" dirty="0" err="1" smtClean="0"/>
              <a:t>roles</a:t>
            </a:r>
            <a:r>
              <a:rPr lang="cs-CZ" dirty="0" smtClean="0"/>
              <a:t>?</a:t>
            </a:r>
          </a:p>
          <a:p>
            <a:pPr lvl="1"/>
            <a:r>
              <a:rPr lang="cs-CZ" dirty="0" err="1" smtClean="0"/>
              <a:t>E.g</a:t>
            </a:r>
            <a:r>
              <a:rPr lang="cs-CZ" dirty="0" smtClean="0"/>
              <a:t>., </a:t>
            </a:r>
            <a:r>
              <a:rPr lang="cs-CZ" dirty="0" err="1" smtClean="0"/>
              <a:t>chain</a:t>
            </a:r>
            <a:r>
              <a:rPr lang="cs-CZ" dirty="0" smtClean="0"/>
              <a:t> </a:t>
            </a:r>
            <a:r>
              <a:rPr lang="cs-CZ" dirty="0" err="1" smtClean="0"/>
              <a:t>length</a:t>
            </a:r>
            <a:r>
              <a:rPr lang="en-US" dirty="0" smtClean="0"/>
              <a:t>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pPr lvl="1"/>
            <a:r>
              <a:rPr lang="cs-CZ" dirty="0" smtClean="0"/>
              <a:t>End-</a:t>
            </a:r>
            <a:r>
              <a:rPr lang="cs-CZ" dirty="0" err="1" smtClean="0"/>
              <a:t>groups</a:t>
            </a:r>
            <a:r>
              <a:rPr lang="en-US" dirty="0" smtClean="0"/>
              <a:t> - </a:t>
            </a:r>
            <a:r>
              <a:rPr lang="en-US" dirty="0" err="1" smtClean="0"/>
              <a:t>auxochromes</a:t>
            </a:r>
            <a:endParaRPr lang="en-US" dirty="0" smtClean="0"/>
          </a:p>
          <a:p>
            <a:pPr lvl="1"/>
            <a:r>
              <a:rPr lang="en-US" dirty="0" smtClean="0"/>
              <a:t>Substituents on the </a:t>
            </a:r>
            <a:r>
              <a:rPr lang="en-US" dirty="0" err="1" smtClean="0"/>
              <a:t>polymethine</a:t>
            </a:r>
            <a:endParaRPr lang="cs-CZ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14</a:t>
            </a:fld>
            <a:endParaRPr lang="cs-CZ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664086"/>
              </p:ext>
            </p:extLst>
          </p:nvPr>
        </p:nvGraphicFramePr>
        <p:xfrm>
          <a:off x="1278980" y="3002257"/>
          <a:ext cx="4817620" cy="1729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5" name="CS ChemDraw Drawing" r:id="rId4" imgW="4117624" imgH="1477786" progId="ChemDraw.Document.6.0">
                  <p:embed/>
                </p:oleObj>
              </mc:Choice>
              <mc:Fallback>
                <p:oleObj name="CS ChemDraw Drawing" r:id="rId4" imgW="4117624" imgH="147778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8980" y="3002257"/>
                        <a:ext cx="4817620" cy="1729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0341798"/>
              </p:ext>
            </p:extLst>
          </p:nvPr>
        </p:nvGraphicFramePr>
        <p:xfrm>
          <a:off x="6160095" y="1650571"/>
          <a:ext cx="2883396" cy="4231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6" name="CS ChemDraw Drawing" r:id="rId6" imgW="2464441" imgH="3616743" progId="ChemDraw.Document.6.0">
                  <p:embed/>
                </p:oleObj>
              </mc:Choice>
              <mc:Fallback>
                <p:oleObj name="CS ChemDraw Drawing" r:id="rId6" imgW="2464441" imgH="3616743" progId="ChemDraw.Document.6.0">
                  <p:embed/>
                  <p:pic>
                    <p:nvPicPr>
                      <p:cNvPr id="82" name="Objekt 8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60095" y="1650571"/>
                        <a:ext cx="2883396" cy="423158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1"/>
          <a:stretch/>
        </p:blipFill>
        <p:spPr>
          <a:xfrm>
            <a:off x="9106986" y="948037"/>
            <a:ext cx="3105673" cy="2271463"/>
          </a:xfrm>
          <a:prstGeom prst="rect">
            <a:avLst/>
          </a:prstGeom>
        </p:spPr>
      </p:pic>
      <p:sp>
        <p:nvSpPr>
          <p:cNvPr id="9" name="Zaoblený obdélník 8"/>
          <p:cNvSpPr/>
          <p:nvPr/>
        </p:nvSpPr>
        <p:spPr>
          <a:xfrm>
            <a:off x="6091254" y="4533386"/>
            <a:ext cx="3015731" cy="1348773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8326275" y="3453960"/>
            <a:ext cx="3876675" cy="3232590"/>
            <a:chOff x="15778863" y="18608013"/>
            <a:chExt cx="4962526" cy="4138034"/>
          </a:xfrm>
        </p:grpSpPr>
        <p:pic>
          <p:nvPicPr>
            <p:cNvPr id="13" name="Obrázek 12"/>
            <p:cNvPicPr>
              <a:picLocks noChangeAspect="1"/>
            </p:cNvPicPr>
            <p:nvPr/>
          </p:nvPicPr>
          <p:blipFill rotWithShape="1">
            <a:blip r:embed="rId9"/>
            <a:srcRect b="49339"/>
            <a:stretch/>
          </p:blipFill>
          <p:spPr>
            <a:xfrm>
              <a:off x="15778864" y="18608013"/>
              <a:ext cx="4962525" cy="3532204"/>
            </a:xfrm>
            <a:prstGeom prst="rect">
              <a:avLst/>
            </a:prstGeom>
          </p:spPr>
        </p:pic>
        <p:pic>
          <p:nvPicPr>
            <p:cNvPr id="14" name="Obrázek 13"/>
            <p:cNvPicPr>
              <a:picLocks noChangeAspect="1"/>
            </p:cNvPicPr>
            <p:nvPr/>
          </p:nvPicPr>
          <p:blipFill rotWithShape="1">
            <a:blip r:embed="rId9"/>
            <a:srcRect t="91311"/>
            <a:stretch/>
          </p:blipFill>
          <p:spPr>
            <a:xfrm>
              <a:off x="15778863" y="22140217"/>
              <a:ext cx="4962525" cy="605830"/>
            </a:xfrm>
            <a:prstGeom prst="rect">
              <a:avLst/>
            </a:prstGeom>
          </p:spPr>
        </p:pic>
      </p:grp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9" t="18137" r="8696" b="17966"/>
          <a:stretch/>
        </p:blipFill>
        <p:spPr>
          <a:xfrm rot="5400000">
            <a:off x="10271786" y="4395991"/>
            <a:ext cx="2314774" cy="1206017"/>
          </a:xfrm>
          <a:prstGeom prst="rect">
            <a:avLst/>
          </a:prstGeom>
        </p:spPr>
      </p:pic>
      <p:sp>
        <p:nvSpPr>
          <p:cNvPr id="15" name="Obdĺžnik 4"/>
          <p:cNvSpPr>
            <a:spLocks noChangeArrowheads="1"/>
          </p:cNvSpPr>
          <p:nvPr/>
        </p:nvSpPr>
        <p:spPr bwMode="auto">
          <a:xfrm>
            <a:off x="1278980" y="6213282"/>
            <a:ext cx="44005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667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67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67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67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67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→  Poster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P106</a:t>
            </a:r>
          </a:p>
        </p:txBody>
      </p:sp>
    </p:spTree>
    <p:extLst>
      <p:ext uri="{BB962C8B-B14F-4D97-AF65-F5344CB8AC3E}">
        <p14:creationId xmlns:p14="http://schemas.microsoft.com/office/powerpoint/2010/main" val="23703258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Polymethin</a:t>
            </a:r>
            <a:r>
              <a:rPr lang="cs-CZ" dirty="0" smtClean="0"/>
              <a:t>e </a:t>
            </a:r>
            <a:r>
              <a:rPr lang="cs-CZ" dirty="0" err="1"/>
              <a:t>dyes</a:t>
            </a:r>
            <a:r>
              <a:rPr lang="cs-CZ" dirty="0"/>
              <a:t> - </a:t>
            </a:r>
            <a:r>
              <a:rPr lang="cs-CZ" dirty="0" err="1"/>
              <a:t>Introduction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719999" y="996675"/>
            <a:ext cx="10753202" cy="5689875"/>
          </a:xfrm>
        </p:spPr>
        <p:txBody>
          <a:bodyPr>
            <a:normAutofit/>
          </a:bodyPr>
          <a:lstStyle/>
          <a:p>
            <a:r>
              <a:rPr lang="en-US" dirty="0" err="1"/>
              <a:t>Polymethines</a:t>
            </a:r>
            <a:r>
              <a:rPr lang="en-US" dirty="0"/>
              <a:t> has three </a:t>
            </a:r>
            <a:r>
              <a:rPr lang="cs-CZ" dirty="0" err="1"/>
              <a:t>key</a:t>
            </a:r>
            <a:r>
              <a:rPr lang="en-US" dirty="0"/>
              <a:t> </a:t>
            </a:r>
            <a:r>
              <a:rPr lang="cs-CZ" dirty="0" err="1"/>
              <a:t>structural</a:t>
            </a:r>
            <a:r>
              <a:rPr lang="cs-CZ" dirty="0"/>
              <a:t> </a:t>
            </a:r>
            <a:r>
              <a:rPr lang="en-US" dirty="0"/>
              <a:t>features </a:t>
            </a:r>
            <a:endParaRPr lang="cs-CZ" dirty="0"/>
          </a:p>
          <a:p>
            <a:pPr lvl="1"/>
            <a:r>
              <a:rPr lang="cs-CZ" dirty="0" err="1" smtClean="0"/>
              <a:t>Polymethine</a:t>
            </a:r>
            <a:r>
              <a:rPr lang="cs-CZ" dirty="0" smtClean="0"/>
              <a:t> </a:t>
            </a:r>
            <a:r>
              <a:rPr lang="cs-CZ" dirty="0" err="1" smtClean="0"/>
              <a:t>chain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typically</a:t>
            </a:r>
            <a:r>
              <a:rPr lang="cs-CZ" dirty="0" smtClean="0"/>
              <a:t> </a:t>
            </a:r>
            <a:r>
              <a:rPr lang="cs-CZ" dirty="0" err="1" smtClean="0"/>
              <a:t>left</a:t>
            </a:r>
            <a:r>
              <a:rPr lang="cs-CZ" dirty="0" smtClean="0"/>
              <a:t> free, but </a:t>
            </a:r>
            <a:r>
              <a:rPr lang="cs-CZ" dirty="0" err="1" smtClean="0"/>
              <a:t>what</a:t>
            </a:r>
            <a:r>
              <a:rPr lang="cs-CZ" dirty="0" smtClean="0"/>
              <a:t> are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options</a:t>
            </a:r>
            <a:r>
              <a:rPr lang="cs-CZ" dirty="0" smtClean="0"/>
              <a:t>?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10199075" y="612326"/>
            <a:ext cx="994789" cy="768697"/>
          </a:xfrm>
          <a:prstGeom prst="round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15</a:t>
            </a:fld>
            <a:endParaRPr lang="cs-CZ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8388015"/>
              </p:ext>
            </p:extLst>
          </p:nvPr>
        </p:nvGraphicFramePr>
        <p:xfrm>
          <a:off x="9230406" y="228583"/>
          <a:ext cx="2751037" cy="1137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20" name="CS ChemDraw Drawing" r:id="rId4" imgW="2351314" imgH="971903" progId="ChemDraw.Document.6.0">
                  <p:embed/>
                </p:oleObj>
              </mc:Choice>
              <mc:Fallback>
                <p:oleObj name="CS ChemDraw Drawing" r:id="rId4" imgW="2351314" imgH="97190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30406" y="228583"/>
                        <a:ext cx="2751037" cy="1137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bdĺžnik 4"/>
          <p:cNvSpPr>
            <a:spLocks noChangeArrowheads="1"/>
          </p:cNvSpPr>
          <p:nvPr/>
        </p:nvSpPr>
        <p:spPr bwMode="auto">
          <a:xfrm>
            <a:off x="847724" y="6277677"/>
            <a:ext cx="78581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667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67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67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67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67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Matikonda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S.S., </a:t>
            </a: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Hammersley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G., </a:t>
            </a: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Kumari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N., </a:t>
            </a: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Grabenhorst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L., </a:t>
            </a: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Glembockyte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V., </a:t>
            </a: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Tinnefeld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P., </a:t>
            </a: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Ivanic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J., </a:t>
            </a: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Levitus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M., </a:t>
            </a: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Schnermann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M.J.: </a:t>
            </a:r>
            <a:r>
              <a:rPr lang="cs-CZ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cs-CZ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</a:t>
            </a:r>
            <a:r>
              <a:rPr lang="cs-CZ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cs-CZ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(9), 5907-5915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Štacková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L., </a:t>
            </a: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Štacko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P., Klán P.: </a:t>
            </a:r>
            <a:r>
              <a:rPr lang="cs-CZ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cs-CZ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cs-CZ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cs-CZ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., Soc.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141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(17), 7155-7162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Betterman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H., </a:t>
            </a: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Dasting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I., </a:t>
            </a: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Wolff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U.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000" b="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Spectrochim</a:t>
            </a:r>
            <a:r>
              <a:rPr lang="cs-CZ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Acta A. Mol. </a:t>
            </a:r>
            <a:r>
              <a:rPr lang="cs-CZ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Biomol</a:t>
            </a:r>
            <a:r>
              <a:rPr lang="cs-CZ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Spectrosc</a:t>
            </a:r>
            <a:r>
              <a:rPr lang="cs-CZ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1997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232-245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cs-CZ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455914"/>
              </p:ext>
            </p:extLst>
          </p:nvPr>
        </p:nvGraphicFramePr>
        <p:xfrm>
          <a:off x="414000" y="2565434"/>
          <a:ext cx="7363776" cy="3414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21" name="CS ChemDraw Drawing" r:id="rId6" imgW="6293826" imgH="2918178" progId="ChemDraw.Document.6.0">
                  <p:embed/>
                </p:oleObj>
              </mc:Choice>
              <mc:Fallback>
                <p:oleObj name="CS ChemDraw Drawing" r:id="rId6" imgW="6293826" imgH="291817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4000" y="2565434"/>
                        <a:ext cx="7363776" cy="34142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5290016"/>
              </p:ext>
            </p:extLst>
          </p:nvPr>
        </p:nvGraphicFramePr>
        <p:xfrm>
          <a:off x="6850817" y="4530234"/>
          <a:ext cx="4928383" cy="152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22" name="CS ChemDraw Drawing" r:id="rId8" imgW="4248606" imgH="1311628" progId="ChemDraw.Document.6.0">
                  <p:embed/>
                </p:oleObj>
              </mc:Choice>
              <mc:Fallback>
                <p:oleObj name="CS ChemDraw Drawing" r:id="rId8" imgW="4248606" imgH="131162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50817" y="4530234"/>
                        <a:ext cx="4928383" cy="15214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aoblený obdélník 10"/>
          <p:cNvSpPr/>
          <p:nvPr/>
        </p:nvSpPr>
        <p:spPr>
          <a:xfrm>
            <a:off x="8633750" y="4569734"/>
            <a:ext cx="1007555" cy="1481987"/>
          </a:xfrm>
          <a:prstGeom prst="roundRect">
            <a:avLst/>
          </a:prstGeom>
          <a:noFill/>
          <a:ln w="25400" cap="flat">
            <a:solidFill>
              <a:schemeClr val="accent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9696" y="1211925"/>
            <a:ext cx="6943725" cy="5619750"/>
          </a:xfrm>
          <a:prstGeom prst="rect">
            <a:avLst/>
          </a:prstGeom>
          <a:ln w="15875" cap="rnd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305481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Synthesis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en-US" dirty="0" smtClean="0"/>
              <a:t>c</a:t>
            </a:r>
            <a:r>
              <a:rPr lang="cs-CZ" dirty="0" err="1" smtClean="0"/>
              <a:t>roconaine</a:t>
            </a:r>
            <a:r>
              <a:rPr lang="cs-CZ" dirty="0" smtClean="0"/>
              <a:t> </a:t>
            </a:r>
            <a:r>
              <a:rPr lang="cs-CZ" dirty="0" err="1" smtClean="0"/>
              <a:t>dyes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719999" y="996675"/>
            <a:ext cx="11348176" cy="5689875"/>
          </a:xfrm>
        </p:spPr>
        <p:txBody>
          <a:bodyPr>
            <a:normAutofit/>
          </a:bodyPr>
          <a:lstStyle/>
          <a:p>
            <a:r>
              <a:rPr lang="en-US" dirty="0" smtClean="0"/>
              <a:t>Condensation of end-group heterocycle with </a:t>
            </a:r>
            <a:r>
              <a:rPr lang="en-US" dirty="0" err="1" smtClean="0"/>
              <a:t>croconic</a:t>
            </a:r>
            <a:r>
              <a:rPr lang="en-US" dirty="0" smtClean="0"/>
              <a:t> acid</a:t>
            </a:r>
            <a:endParaRPr lang="cs-CZ" dirty="0" smtClean="0"/>
          </a:p>
          <a:p>
            <a:pPr lvl="1"/>
            <a:r>
              <a:rPr lang="en-US" dirty="0" smtClean="0"/>
              <a:t>Conditions dictate product distribution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dirty="0" smtClean="0"/>
              <a:t>E.g. at 110</a:t>
            </a:r>
            <a:r>
              <a:rPr lang="cs-CZ" dirty="0" smtClean="0"/>
              <a:t>°C in toluene: </a:t>
            </a:r>
            <a:r>
              <a:rPr lang="cs-CZ" dirty="0" err="1" smtClean="0"/>
              <a:t>only</a:t>
            </a:r>
            <a:r>
              <a:rPr lang="cs-CZ" dirty="0" smtClean="0"/>
              <a:t> </a:t>
            </a:r>
            <a:r>
              <a:rPr lang="cs-CZ" b="1" dirty="0" smtClean="0"/>
              <a:t>3</a:t>
            </a:r>
          </a:p>
          <a:p>
            <a:pPr marL="72001" indent="0">
              <a:buNone/>
            </a:pPr>
            <a:r>
              <a:rPr lang="cs-CZ" dirty="0"/>
              <a:t>	</a:t>
            </a:r>
            <a:r>
              <a:rPr lang="cs-CZ" dirty="0" smtClean="0"/>
              <a:t>    </a:t>
            </a:r>
            <a:r>
              <a:rPr lang="cs-CZ" dirty="0" err="1" smtClean="0"/>
              <a:t>at</a:t>
            </a:r>
            <a:r>
              <a:rPr lang="cs-CZ" dirty="0" smtClean="0"/>
              <a:t> r.t.</a:t>
            </a:r>
            <a:r>
              <a:rPr lang="en-US" dirty="0" smtClean="0"/>
              <a:t>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 smtClean="0"/>
              <a:t> </a:t>
            </a:r>
            <a:r>
              <a:rPr lang="cs-CZ" dirty="0" smtClean="0"/>
              <a:t>50°C in acetone/</a:t>
            </a:r>
            <a:r>
              <a:rPr lang="cs-CZ" dirty="0" err="1" smtClean="0"/>
              <a:t>water</a:t>
            </a:r>
            <a:r>
              <a:rPr lang="cs-CZ" dirty="0" smtClean="0"/>
              <a:t>: </a:t>
            </a:r>
            <a:r>
              <a:rPr lang="cs-CZ" b="1" dirty="0" smtClean="0"/>
              <a:t>2 </a:t>
            </a:r>
            <a:r>
              <a:rPr lang="cs-CZ" dirty="0" smtClean="0"/>
              <a:t>and </a:t>
            </a:r>
            <a:r>
              <a:rPr lang="cs-CZ" b="1" dirty="0" smtClean="0"/>
              <a:t>3</a:t>
            </a:r>
            <a:r>
              <a:rPr lang="cs-CZ" dirty="0" smtClean="0"/>
              <a:t> (</a:t>
            </a:r>
            <a:r>
              <a:rPr lang="cs-CZ" dirty="0" err="1" smtClean="0"/>
              <a:t>typically</a:t>
            </a:r>
            <a:r>
              <a:rPr lang="cs-CZ" dirty="0" smtClean="0"/>
              <a:t> 10-40</a:t>
            </a:r>
            <a:r>
              <a:rPr lang="en-US" dirty="0" smtClean="0"/>
              <a:t>% yields)</a:t>
            </a:r>
            <a:endParaRPr lang="cs-CZ" b="1" dirty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16</a:t>
            </a:fld>
            <a:endParaRPr lang="cs-CZ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2083343"/>
              </p:ext>
            </p:extLst>
          </p:nvPr>
        </p:nvGraphicFramePr>
        <p:xfrm>
          <a:off x="1855003" y="2312739"/>
          <a:ext cx="8483193" cy="2531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9" name="CS ChemDraw Drawing" r:id="rId4" imgW="7250592" imgH="2163939" progId="ChemDraw.Document.6.0">
                  <p:embed/>
                </p:oleObj>
              </mc:Choice>
              <mc:Fallback>
                <p:oleObj name="CS ChemDraw Drawing" r:id="rId4" imgW="7250592" imgH="216393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55003" y="2312739"/>
                        <a:ext cx="8483193" cy="2531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bdĺžnik 4"/>
          <p:cNvSpPr>
            <a:spLocks noChangeArrowheads="1"/>
          </p:cNvSpPr>
          <p:nvPr/>
        </p:nvSpPr>
        <p:spPr bwMode="auto">
          <a:xfrm>
            <a:off x="847724" y="6153481"/>
            <a:ext cx="7858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667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67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67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67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67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de-DE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Capozzi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M.A.M., </a:t>
            </a:r>
            <a:r>
              <a:rPr lang="en-US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Punzi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A., </a:t>
            </a:r>
            <a:r>
              <a:rPr lang="en-US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Babudri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F., </a:t>
            </a:r>
            <a:r>
              <a:rPr lang="en-US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Musio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R., </a:t>
            </a:r>
            <a:r>
              <a:rPr lang="en-US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Farinola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G.M.: </a:t>
            </a:r>
            <a:r>
              <a:rPr lang="en-US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J. Org. </a:t>
            </a:r>
            <a:r>
              <a:rPr lang="en-US" sz="1000" b="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(23), 14396</a:t>
            </a:r>
            <a:r>
              <a:rPr lang="en-US" sz="1000" b="0" dirty="0" smtClean="0">
                <a:latin typeface="+mn-lt"/>
                <a:cs typeface="Calibri" panose="020F0502020204030204" pitchFamily="34" charset="0"/>
              </a:rPr>
              <a:t>–14405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; 2.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Encinas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C.,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Otazo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E., Rivera L.,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Miltsov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S., Alonso J.: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Tet. Lett.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2002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(46), 8391-8393.</a:t>
            </a:r>
            <a:r>
              <a:rPr lang="en-US" sz="10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 b="0" dirty="0" smtClean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184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</a:t>
            </a:r>
            <a:r>
              <a:rPr lang="en-US" dirty="0" err="1" smtClean="0"/>
              <a:t>pectroscopic</a:t>
            </a:r>
            <a:r>
              <a:rPr lang="en-US" dirty="0" smtClean="0"/>
              <a:t> properties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en-US" dirty="0" smtClean="0"/>
              <a:t>c</a:t>
            </a:r>
            <a:r>
              <a:rPr lang="cs-CZ" dirty="0" err="1" smtClean="0"/>
              <a:t>roconaine</a:t>
            </a:r>
            <a:r>
              <a:rPr lang="cs-CZ" dirty="0" smtClean="0"/>
              <a:t> </a:t>
            </a:r>
            <a:r>
              <a:rPr lang="cs-CZ" dirty="0" err="1" smtClean="0"/>
              <a:t>dyes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719999" y="996675"/>
            <a:ext cx="10865750" cy="5689875"/>
          </a:xfrm>
        </p:spPr>
        <p:txBody>
          <a:bodyPr>
            <a:normAutofit/>
          </a:bodyPr>
          <a:lstStyle/>
          <a:p>
            <a:r>
              <a:rPr lang="en-US" dirty="0" smtClean="0"/>
              <a:t>In methanol - a model of biologically relevant/aqueous environment</a:t>
            </a:r>
            <a:endParaRPr lang="cs-CZ" dirty="0" smtClean="0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17</a:t>
            </a:fld>
            <a:endParaRPr lang="cs-CZ"/>
          </a:p>
        </p:txBody>
      </p:sp>
      <p:sp>
        <p:nvSpPr>
          <p:cNvPr id="11" name="Obdĺžnik 4"/>
          <p:cNvSpPr>
            <a:spLocks noChangeArrowheads="1"/>
          </p:cNvSpPr>
          <p:nvPr/>
        </p:nvSpPr>
        <p:spPr bwMode="auto">
          <a:xfrm>
            <a:off x="847724" y="6153481"/>
            <a:ext cx="7858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667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67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67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67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67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de-DE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Capozzi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M.A.M., </a:t>
            </a:r>
            <a:r>
              <a:rPr lang="en-US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Punzi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A., </a:t>
            </a:r>
            <a:r>
              <a:rPr lang="en-US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Babudri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F., </a:t>
            </a:r>
            <a:r>
              <a:rPr lang="en-US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Musio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R., </a:t>
            </a:r>
            <a:r>
              <a:rPr lang="en-US" sz="1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Farinola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G.M.: </a:t>
            </a:r>
            <a:r>
              <a:rPr lang="en-US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J. Org. </a:t>
            </a:r>
            <a:r>
              <a:rPr lang="en-US" sz="1000" b="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(23), 14396</a:t>
            </a:r>
            <a:r>
              <a:rPr lang="en-US" sz="1000" b="0" dirty="0" smtClean="0">
                <a:latin typeface="+mn-lt"/>
                <a:cs typeface="Calibri" panose="020F0502020204030204" pitchFamily="34" charset="0"/>
              </a:rPr>
              <a:t>–14405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; 2.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Encinas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C.,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Otazo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E., Rivera L., </a:t>
            </a:r>
            <a:r>
              <a:rPr lang="en-US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Miltsov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S., Alonso J.: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Tet. Lett.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2002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(46), 8391-8393.</a:t>
            </a:r>
            <a:r>
              <a:rPr lang="en-US" sz="10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 b="0" dirty="0" smtClean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4038828"/>
              </p:ext>
            </p:extLst>
          </p:nvPr>
        </p:nvGraphicFramePr>
        <p:xfrm>
          <a:off x="9604392" y="2001576"/>
          <a:ext cx="2415626" cy="2254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7" name="CS ChemDraw Drawing" r:id="rId4" imgW="2064638" imgH="1927225" progId="ChemDraw.Document.6.0">
                  <p:embed/>
                </p:oleObj>
              </mc:Choice>
              <mc:Fallback>
                <p:oleObj name="CS ChemDraw Drawing" r:id="rId4" imgW="2064638" imgH="192722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604392" y="2001576"/>
                        <a:ext cx="2415626" cy="22548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768863"/>
              </p:ext>
            </p:extLst>
          </p:nvPr>
        </p:nvGraphicFramePr>
        <p:xfrm>
          <a:off x="2973948" y="1989609"/>
          <a:ext cx="6245304" cy="3603577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79187">
                  <a:extLst>
                    <a:ext uri="{9D8B030D-6E8A-4147-A177-3AD203B41FA5}">
                      <a16:colId xmlns:a16="http://schemas.microsoft.com/office/drawing/2014/main" val="4038421971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1095237196"/>
                    </a:ext>
                  </a:extLst>
                </a:gridCol>
                <a:gridCol w="644434">
                  <a:extLst>
                    <a:ext uri="{9D8B030D-6E8A-4147-A177-3AD203B41FA5}">
                      <a16:colId xmlns:a16="http://schemas.microsoft.com/office/drawing/2014/main" val="1275282191"/>
                    </a:ext>
                  </a:extLst>
                </a:gridCol>
                <a:gridCol w="1027612">
                  <a:extLst>
                    <a:ext uri="{9D8B030D-6E8A-4147-A177-3AD203B41FA5}">
                      <a16:colId xmlns:a16="http://schemas.microsoft.com/office/drawing/2014/main" val="17047581"/>
                    </a:ext>
                  </a:extLst>
                </a:gridCol>
                <a:gridCol w="881076">
                  <a:extLst>
                    <a:ext uri="{9D8B030D-6E8A-4147-A177-3AD203B41FA5}">
                      <a16:colId xmlns:a16="http://schemas.microsoft.com/office/drawing/2014/main" val="4254341640"/>
                    </a:ext>
                  </a:extLst>
                </a:gridCol>
                <a:gridCol w="1309798">
                  <a:extLst>
                    <a:ext uri="{9D8B030D-6E8A-4147-A177-3AD203B41FA5}">
                      <a16:colId xmlns:a16="http://schemas.microsoft.com/office/drawing/2014/main" val="501957955"/>
                    </a:ext>
                  </a:extLst>
                </a:gridCol>
                <a:gridCol w="666877">
                  <a:extLst>
                    <a:ext uri="{9D8B030D-6E8A-4147-A177-3AD203B41FA5}">
                      <a16:colId xmlns:a16="http://schemas.microsoft.com/office/drawing/2014/main" val="2270231646"/>
                    </a:ext>
                  </a:extLst>
                </a:gridCol>
              </a:tblGrid>
              <a:tr h="3898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+mn-lt"/>
                        </a:rPr>
                        <a:t>Cmpd</a:t>
                      </a:r>
                      <a:r>
                        <a:rPr lang="en-US" sz="1200" dirty="0">
                          <a:effectLst/>
                          <a:latin typeface="+mn-lt"/>
                        </a:rPr>
                        <a:t>.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 i="1" dirty="0" smtClean="0">
                          <a:effectLst/>
                          <a:latin typeface="+mn-lt"/>
                          <a:cs typeface="Calibri" panose="020F0502020204030204" pitchFamily="34" charset="0"/>
                        </a:rPr>
                        <a:t>λ</a:t>
                      </a:r>
                      <a:r>
                        <a:rPr lang="en-US" sz="1200" baseline="-25000" dirty="0" smtClean="0">
                          <a:effectLst/>
                          <a:latin typeface="+mn-lt"/>
                          <a:cs typeface="Calibri" panose="020F0502020204030204" pitchFamily="34" charset="0"/>
                        </a:rPr>
                        <a:t>abs</a:t>
                      </a:r>
                      <a:r>
                        <a:rPr lang="en-US" sz="1200" dirty="0" smtClean="0">
                          <a:effectLst/>
                          <a:latin typeface="+mn-lt"/>
                          <a:cs typeface="Calibri" panose="020F0502020204030204" pitchFamily="34" charset="0"/>
                        </a:rPr>
                        <a:t>(max)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/nm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log </a:t>
                      </a:r>
                      <a:r>
                        <a:rPr lang="en-US" sz="1200" i="1" dirty="0" smtClean="0">
                          <a:effectLst/>
                          <a:latin typeface="+mn-lt"/>
                        </a:rPr>
                        <a:t>ε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 i="1" dirty="0" smtClean="0">
                          <a:effectLst/>
                          <a:latin typeface="+mn-lt"/>
                          <a:cs typeface="Calibri" panose="020F0502020204030204" pitchFamily="34" charset="0"/>
                        </a:rPr>
                        <a:t>λ</a:t>
                      </a:r>
                      <a:r>
                        <a:rPr lang="en-US" sz="1200" baseline="-25000" dirty="0" err="1" smtClean="0">
                          <a:effectLst/>
                          <a:latin typeface="+mn-lt"/>
                          <a:cs typeface="Calibri" panose="020F0502020204030204" pitchFamily="34" charset="0"/>
                        </a:rPr>
                        <a:t>em</a:t>
                      </a:r>
                      <a:r>
                        <a:rPr lang="en-US" sz="1200" dirty="0" smtClean="0">
                          <a:effectLst/>
                          <a:latin typeface="+mn-lt"/>
                          <a:cs typeface="Calibri" panose="020F0502020204030204" pitchFamily="34" charset="0"/>
                        </a:rPr>
                        <a:t>(max)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/nm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 i="1" dirty="0" smtClean="0">
                          <a:effectLst/>
                          <a:latin typeface="+mn-lt"/>
                          <a:cs typeface="Calibri" panose="020F0502020204030204" pitchFamily="34" charset="0"/>
                        </a:rPr>
                        <a:t>ν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/cm</a:t>
                      </a:r>
                      <a:r>
                        <a:rPr lang="en-US" sz="1200" baseline="30000" dirty="0" smtClean="0">
                          <a:effectLst/>
                          <a:latin typeface="+mn-lt"/>
                        </a:rPr>
                        <a:t>–1 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 dirty="0" err="1">
                          <a:effectLst/>
                          <a:latin typeface="+mn-lt"/>
                        </a:rPr>
                        <a:t>Φ</a:t>
                      </a:r>
                      <a:r>
                        <a:rPr lang="en-US" sz="1200" baseline="-25000" dirty="0" err="1">
                          <a:effectLst/>
                          <a:latin typeface="+mn-lt"/>
                        </a:rPr>
                        <a:t>f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 dirty="0" err="1" smtClean="0">
                          <a:effectLst/>
                          <a:latin typeface="+mn-lt"/>
                        </a:rPr>
                        <a:t>εΦ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6653591"/>
                  </a:ext>
                </a:extLst>
              </a:tr>
              <a:tr h="3898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2a</a:t>
                      </a:r>
                      <a:r>
                        <a:rPr lang="en-US" sz="800" b="1" dirty="0">
                          <a:effectLst/>
                          <a:latin typeface="+mn-lt"/>
                        </a:rPr>
                        <a:t> </a:t>
                      </a:r>
                      <a:endParaRPr lang="cs-CZ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567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4.52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607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1162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0.00013±0.0001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4.3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63371081"/>
                  </a:ext>
                </a:extLst>
              </a:tr>
              <a:tr h="313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2b</a:t>
                      </a:r>
                      <a:endParaRPr lang="cs-CZ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565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n.d.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605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n.d.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n.d.</a:t>
                      </a:r>
                      <a:endParaRPr lang="cs-CZ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n.d.</a:t>
                      </a:r>
                      <a:endParaRPr lang="cs-CZ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5276603"/>
                  </a:ext>
                </a:extLst>
              </a:tr>
              <a:tr h="313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2c</a:t>
                      </a:r>
                      <a:endParaRPr lang="cs-CZ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565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4.62</a:t>
                      </a:r>
                      <a:endParaRPr lang="cs-CZ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614</a:t>
                      </a:r>
                      <a:endParaRPr lang="cs-CZ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1412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0.0004±0.0001</a:t>
                      </a:r>
                      <a:endParaRPr lang="cs-CZ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17</a:t>
                      </a:r>
                      <a:endParaRPr lang="cs-CZ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242438"/>
                  </a:ext>
                </a:extLst>
              </a:tr>
              <a:tr h="313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2d</a:t>
                      </a:r>
                      <a:endParaRPr lang="cs-CZ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571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3.18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649 </a:t>
                      </a:r>
                      <a:endParaRPr lang="cs-CZ" sz="12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2105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n.d.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+mn-lt"/>
                        </a:rPr>
                        <a:t>n.d</a:t>
                      </a:r>
                      <a:r>
                        <a:rPr lang="en-US" sz="1200" dirty="0" err="1" smtClean="0">
                          <a:effectLst/>
                          <a:latin typeface="+mn-lt"/>
                        </a:rPr>
                        <a:t>.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6825011"/>
                  </a:ext>
                </a:extLst>
              </a:tr>
              <a:tr h="313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2e</a:t>
                      </a:r>
                      <a:endParaRPr lang="cs-CZ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565</a:t>
                      </a:r>
                      <a:endParaRPr lang="cs-CZ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4.69</a:t>
                      </a:r>
                      <a:endParaRPr lang="cs-CZ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607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1225</a:t>
                      </a:r>
                      <a:endParaRPr lang="cs-CZ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0.0009±0.0001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44</a:t>
                      </a:r>
                      <a:endParaRPr lang="cs-CZ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5722159"/>
                  </a:ext>
                </a:extLst>
              </a:tr>
              <a:tr h="313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3a</a:t>
                      </a:r>
                      <a:endParaRPr lang="cs-CZ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755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5.01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787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538</a:t>
                      </a:r>
                      <a:endParaRPr lang="cs-CZ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0.0027±0.0002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276</a:t>
                      </a:r>
                      <a:endParaRPr lang="cs-CZ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7302392"/>
                  </a:ext>
                </a:extLst>
              </a:tr>
              <a:tr h="313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3b</a:t>
                      </a:r>
                      <a:endParaRPr lang="cs-CZ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756</a:t>
                      </a:r>
                      <a:endParaRPr lang="cs-CZ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4.88</a:t>
                      </a:r>
                      <a:endParaRPr lang="cs-CZ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794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633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0.0023±0.0002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174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8751983"/>
                  </a:ext>
                </a:extLst>
              </a:tr>
              <a:tr h="313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3c</a:t>
                      </a:r>
                      <a:endParaRPr lang="cs-CZ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773</a:t>
                      </a:r>
                      <a:endParaRPr lang="cs-CZ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4.23</a:t>
                      </a:r>
                      <a:endParaRPr lang="cs-CZ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803</a:t>
                      </a:r>
                      <a:endParaRPr lang="cs-CZ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483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0.0024±0.0002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41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6569428"/>
                  </a:ext>
                </a:extLst>
              </a:tr>
              <a:tr h="313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3d</a:t>
                      </a:r>
                      <a:endParaRPr lang="cs-CZ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792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4.88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828</a:t>
                      </a:r>
                      <a:endParaRPr lang="cs-CZ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549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+mn-lt"/>
                        </a:rPr>
                        <a:t>n.d</a:t>
                      </a:r>
                      <a:r>
                        <a:rPr lang="en-US" sz="1200" dirty="0" err="1" smtClean="0">
                          <a:effectLst/>
                          <a:latin typeface="+mn-lt"/>
                        </a:rPr>
                        <a:t>.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n.d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6960406"/>
                  </a:ext>
                </a:extLst>
              </a:tr>
              <a:tr h="313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</a:rPr>
                        <a:t>3e</a:t>
                      </a:r>
                      <a:endParaRPr lang="cs-CZ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766</a:t>
                      </a:r>
                      <a:endParaRPr lang="cs-CZ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4.66</a:t>
                      </a:r>
                      <a:endParaRPr lang="cs-CZ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799</a:t>
                      </a:r>
                      <a:endParaRPr lang="cs-CZ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539</a:t>
                      </a:r>
                      <a:endParaRPr lang="cs-CZ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0.0037±0.0001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169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7220585"/>
                  </a:ext>
                </a:extLst>
              </a:tr>
            </a:tbl>
          </a:graphicData>
        </a:graphic>
      </p:graphicFrame>
      <p:sp>
        <p:nvSpPr>
          <p:cNvPr id="6" name="Rectangle 62"/>
          <p:cNvSpPr>
            <a:spLocks noChangeArrowheads="1"/>
          </p:cNvSpPr>
          <p:nvPr/>
        </p:nvSpPr>
        <p:spPr bwMode="auto">
          <a:xfrm>
            <a:off x="-927421" y="110640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601056"/>
              </p:ext>
            </p:extLst>
          </p:nvPr>
        </p:nvGraphicFramePr>
        <p:xfrm>
          <a:off x="-555043" y="1302199"/>
          <a:ext cx="6934200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8" name="Graph" r:id="rId6" imgW="3845070" imgH="2940756" progId="Origin50.Graph">
                  <p:embed/>
                </p:oleObj>
              </mc:Choice>
              <mc:Fallback>
                <p:oleObj name="Graph" r:id="rId6" imgW="3845070" imgH="2940756" progId="Origin50.Graph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55043" y="1302199"/>
                        <a:ext cx="6934200" cy="533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907884"/>
              </p:ext>
            </p:extLst>
          </p:nvPr>
        </p:nvGraphicFramePr>
        <p:xfrm>
          <a:off x="1147576" y="3258173"/>
          <a:ext cx="2005325" cy="1066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89" name="CS ChemDraw Drawing" r:id="rId8" imgW="2005325" imgH="1066447" progId="ChemDraw.Document.6.0">
                  <p:embed/>
                </p:oleObj>
              </mc:Choice>
              <mc:Fallback>
                <p:oleObj name="CS ChemDraw Drawing" r:id="rId8" imgW="2005325" imgH="1066447" progId="ChemDraw.Document.6.0">
                  <p:embed/>
                  <p:pic>
                    <p:nvPicPr>
                      <p:cNvPr id="19" name="Objekt 1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47576" y="3258173"/>
                        <a:ext cx="2005325" cy="10664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32759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Acid-base </a:t>
            </a:r>
            <a:r>
              <a:rPr lang="cs-CZ" dirty="0" err="1" smtClean="0"/>
              <a:t>properties</a:t>
            </a:r>
            <a:endParaRPr lang="cs-CZ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18</a:t>
            </a:fld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719999" y="996675"/>
            <a:ext cx="10753202" cy="5689875"/>
          </a:xfrm>
        </p:spPr>
        <p:txBody>
          <a:bodyPr>
            <a:normAutofit/>
          </a:bodyPr>
          <a:lstStyle/>
          <a:p>
            <a:r>
              <a:rPr lang="en-US" dirty="0" smtClean="0"/>
              <a:t>Some similar dyes</a:t>
            </a:r>
            <a:r>
              <a:rPr lang="cs-CZ" dirty="0" smtClean="0"/>
              <a:t> </a:t>
            </a:r>
            <a:r>
              <a:rPr lang="cs-CZ" dirty="0" err="1" smtClean="0"/>
              <a:t>were</a:t>
            </a:r>
            <a:r>
              <a:rPr lang="cs-CZ" dirty="0" smtClean="0"/>
              <a:t> </a:t>
            </a:r>
            <a:r>
              <a:rPr lang="cs-CZ" dirty="0" err="1" smtClean="0"/>
              <a:t>reported</a:t>
            </a:r>
            <a:r>
              <a:rPr lang="cs-CZ" dirty="0" smtClean="0"/>
              <a:t> to </a:t>
            </a:r>
            <a:r>
              <a:rPr lang="cs-CZ" dirty="0" err="1" smtClean="0"/>
              <a:t>possess</a:t>
            </a:r>
            <a:r>
              <a:rPr lang="cs-CZ" dirty="0" smtClean="0"/>
              <a:t> </a:t>
            </a:r>
            <a:r>
              <a:rPr lang="cs-CZ" dirty="0" err="1" smtClean="0"/>
              <a:t>two</a:t>
            </a:r>
            <a:r>
              <a:rPr lang="cs-CZ" dirty="0" smtClean="0"/>
              <a:t> acid-base </a:t>
            </a:r>
            <a:r>
              <a:rPr lang="cs-CZ" dirty="0" err="1" smtClean="0"/>
              <a:t>forms</a:t>
            </a:r>
            <a:r>
              <a:rPr lang="en-US" baseline="30000" dirty="0" smtClean="0"/>
              <a:t>1</a:t>
            </a:r>
            <a:endParaRPr lang="cs-CZ" dirty="0" smtClean="0"/>
          </a:p>
          <a:p>
            <a:r>
              <a:rPr lang="en-US" dirty="0" smtClean="0"/>
              <a:t>Both </a:t>
            </a:r>
            <a:r>
              <a:rPr lang="en-US" b="1" dirty="0" smtClean="0"/>
              <a:t>2</a:t>
            </a:r>
            <a:r>
              <a:rPr lang="en-US" dirty="0" smtClean="0"/>
              <a:t> and </a:t>
            </a:r>
            <a:r>
              <a:rPr lang="en-US" b="1" dirty="0" smtClean="0"/>
              <a:t>3</a:t>
            </a:r>
            <a:r>
              <a:rPr lang="en-US" dirty="0" smtClean="0"/>
              <a:t> possess </a:t>
            </a:r>
            <a:r>
              <a:rPr lang="en-US" dirty="0" err="1" smtClean="0"/>
              <a:t>p</a:t>
            </a:r>
            <a:r>
              <a:rPr lang="en-US" i="1" dirty="0" err="1" smtClean="0"/>
              <a:t>K</a:t>
            </a:r>
            <a:r>
              <a:rPr lang="en-US" baseline="-25000" dirty="0" err="1" smtClean="0"/>
              <a:t>a</a:t>
            </a:r>
            <a:r>
              <a:rPr lang="en-US" dirty="0" smtClean="0"/>
              <a:t> values in </a:t>
            </a:r>
            <a:r>
              <a:rPr lang="en-US" dirty="0"/>
              <a:t>the ~ </a:t>
            </a:r>
            <a:r>
              <a:rPr lang="en-US" dirty="0" smtClean="0"/>
              <a:t>8</a:t>
            </a:r>
            <a:r>
              <a:rPr lang="en-US" dirty="0" smtClean="0">
                <a:cs typeface="Calibri" panose="020F0502020204030204" pitchFamily="34" charset="0"/>
              </a:rPr>
              <a:t>–11 range (</a:t>
            </a:r>
            <a:r>
              <a:rPr lang="en-US" dirty="0" err="1" smtClean="0">
                <a:cs typeface="Calibri" panose="020F0502020204030204" pitchFamily="34" charset="0"/>
              </a:rPr>
              <a:t>aq</a:t>
            </a:r>
            <a:r>
              <a:rPr lang="en-US" dirty="0" smtClean="0">
                <a:cs typeface="Calibri" panose="020F0502020204030204" pitchFamily="34" charset="0"/>
              </a:rPr>
              <a:t> media)</a:t>
            </a:r>
            <a:endParaRPr lang="cs-CZ" baseline="30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96216" y="6549149"/>
            <a:ext cx="10443259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Encinas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C.,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Otazo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E., Rivera L.,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Miltsov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S., Alonso J.: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Tet. Lett.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2002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(46), 8391-8393.</a:t>
            </a:r>
            <a:r>
              <a:rPr lang="en-US" sz="1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971737"/>
              </p:ext>
            </p:extLst>
          </p:nvPr>
        </p:nvGraphicFramePr>
        <p:xfrm>
          <a:off x="2122382" y="5132383"/>
          <a:ext cx="6220815" cy="152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7" name="CS ChemDraw Drawing" r:id="rId4" imgW="5316936" imgH="1305631" progId="ChemDraw.Document.6.0">
                  <p:embed/>
                </p:oleObj>
              </mc:Choice>
              <mc:Fallback>
                <p:oleObj name="CS ChemDraw Drawing" r:id="rId4" imgW="5316936" imgH="1305631" progId="ChemDraw.Document.6.0">
                  <p:embed/>
                  <p:pic>
                    <p:nvPicPr>
                      <p:cNvPr id="15" name="Objekt 1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2382" y="5132383"/>
                        <a:ext cx="6220815" cy="1527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286938"/>
              </p:ext>
            </p:extLst>
          </p:nvPr>
        </p:nvGraphicFramePr>
        <p:xfrm>
          <a:off x="-26092" y="2169473"/>
          <a:ext cx="4092476" cy="3130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8" name="Graph" r:id="rId6" imgW="4448344" imgH="3402874" progId="Origin50.Graph">
                  <p:embed/>
                </p:oleObj>
              </mc:Choice>
              <mc:Fallback>
                <p:oleObj name="Graph" r:id="rId6" imgW="4448344" imgH="3402874" progId="Origin50.Graph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540" r="11996" b="5153"/>
                      <a:stretch>
                        <a:fillRect/>
                      </a:stretch>
                    </p:blipFill>
                    <p:spPr bwMode="auto">
                      <a:xfrm>
                        <a:off x="-26092" y="2169473"/>
                        <a:ext cx="4092476" cy="31306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6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330725"/>
              </p:ext>
            </p:extLst>
          </p:nvPr>
        </p:nvGraphicFramePr>
        <p:xfrm>
          <a:off x="4014558" y="2169473"/>
          <a:ext cx="4092476" cy="3130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9" name="Graph" r:id="rId8" imgW="4448344" imgH="3402874" progId="Origin50.Graph">
                  <p:embed/>
                </p:oleObj>
              </mc:Choice>
              <mc:Fallback>
                <p:oleObj name="Graph" r:id="rId8" imgW="4448344" imgH="3402874" progId="Origin50.Graph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545" t="5888" r="11839" b="5600"/>
                      <a:stretch>
                        <a:fillRect/>
                      </a:stretch>
                    </p:blipFill>
                    <p:spPr bwMode="auto">
                      <a:xfrm>
                        <a:off x="4014558" y="2169473"/>
                        <a:ext cx="4092476" cy="31306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Tabulk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041764"/>
              </p:ext>
            </p:extLst>
          </p:nvPr>
        </p:nvGraphicFramePr>
        <p:xfrm>
          <a:off x="8107033" y="2697553"/>
          <a:ext cx="4011461" cy="2263385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27051">
                  <a:extLst>
                    <a:ext uri="{9D8B030D-6E8A-4147-A177-3AD203B41FA5}">
                      <a16:colId xmlns:a16="http://schemas.microsoft.com/office/drawing/2014/main" val="2785277170"/>
                    </a:ext>
                  </a:extLst>
                </a:gridCol>
                <a:gridCol w="218035">
                  <a:extLst>
                    <a:ext uri="{9D8B030D-6E8A-4147-A177-3AD203B41FA5}">
                      <a16:colId xmlns:a16="http://schemas.microsoft.com/office/drawing/2014/main" val="474159557"/>
                    </a:ext>
                  </a:extLst>
                </a:gridCol>
                <a:gridCol w="727012">
                  <a:extLst>
                    <a:ext uri="{9D8B030D-6E8A-4147-A177-3AD203B41FA5}">
                      <a16:colId xmlns:a16="http://schemas.microsoft.com/office/drawing/2014/main" val="109780475"/>
                    </a:ext>
                  </a:extLst>
                </a:gridCol>
                <a:gridCol w="435214">
                  <a:extLst>
                    <a:ext uri="{9D8B030D-6E8A-4147-A177-3AD203B41FA5}">
                      <a16:colId xmlns:a16="http://schemas.microsoft.com/office/drawing/2014/main" val="1268351634"/>
                    </a:ext>
                  </a:extLst>
                </a:gridCol>
                <a:gridCol w="601106">
                  <a:extLst>
                    <a:ext uri="{9D8B030D-6E8A-4147-A177-3AD203B41FA5}">
                      <a16:colId xmlns:a16="http://schemas.microsoft.com/office/drawing/2014/main" val="2260483220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9337752"/>
                    </a:ext>
                  </a:extLst>
                </a:gridCol>
                <a:gridCol w="661852">
                  <a:extLst>
                    <a:ext uri="{9D8B030D-6E8A-4147-A177-3AD203B41FA5}">
                      <a16:colId xmlns:a16="http://schemas.microsoft.com/office/drawing/2014/main" val="1142050767"/>
                    </a:ext>
                  </a:extLst>
                </a:gridCol>
                <a:gridCol w="388048">
                  <a:extLst>
                    <a:ext uri="{9D8B030D-6E8A-4147-A177-3AD203B41FA5}">
                      <a16:colId xmlns:a16="http://schemas.microsoft.com/office/drawing/2014/main" val="994808117"/>
                    </a:ext>
                  </a:extLst>
                </a:gridCol>
              </a:tblGrid>
              <a:tr h="43458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Cmpd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 i="1" dirty="0" smtClean="0">
                          <a:effectLst/>
                          <a:latin typeface="+mn-lt"/>
                          <a:cs typeface="Calibri" panose="020F0502020204030204" pitchFamily="34" charset="0"/>
                        </a:rPr>
                        <a:t>λ</a:t>
                      </a:r>
                      <a:r>
                        <a:rPr lang="en-US" sz="1200" baseline="-25000" dirty="0" smtClean="0">
                          <a:effectLst/>
                          <a:latin typeface="+mn-lt"/>
                          <a:cs typeface="Calibri" panose="020F0502020204030204" pitchFamily="34" charset="0"/>
                        </a:rPr>
                        <a:t>abs</a:t>
                      </a:r>
                      <a:r>
                        <a:rPr lang="en-US" sz="1200" dirty="0" smtClean="0">
                          <a:effectLst/>
                          <a:latin typeface="+mn-lt"/>
                          <a:cs typeface="Calibri" panose="020F0502020204030204" pitchFamily="34" charset="0"/>
                        </a:rPr>
                        <a:t>(max)</a:t>
                      </a:r>
                      <a:r>
                        <a:rPr lang="en-US" sz="1200" dirty="0" smtClean="0">
                          <a:effectLst/>
                        </a:rPr>
                        <a:t>/</a:t>
                      </a:r>
                      <a:r>
                        <a:rPr lang="en-US" sz="1200" dirty="0">
                          <a:effectLst/>
                        </a:rPr>
                        <a:t>nm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log </a:t>
                      </a:r>
                      <a:r>
                        <a:rPr lang="en-US" sz="1200" i="1" dirty="0" smtClean="0">
                          <a:effectLst/>
                        </a:rPr>
                        <a:t>ε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 i="1" dirty="0" smtClean="0">
                          <a:effectLst/>
                          <a:latin typeface="+mn-lt"/>
                          <a:cs typeface="Calibri" panose="020F0502020204030204" pitchFamily="34" charset="0"/>
                        </a:rPr>
                        <a:t>λ</a:t>
                      </a:r>
                      <a:r>
                        <a:rPr lang="cs-CZ" sz="1200" baseline="-25000" dirty="0" err="1" smtClean="0">
                          <a:effectLst/>
                          <a:latin typeface="+mn-lt"/>
                          <a:cs typeface="Calibri" panose="020F0502020204030204" pitchFamily="34" charset="0"/>
                        </a:rPr>
                        <a:t>em</a:t>
                      </a:r>
                      <a:r>
                        <a:rPr lang="en-US" sz="1200" dirty="0" smtClean="0">
                          <a:effectLst/>
                          <a:latin typeface="+mn-lt"/>
                          <a:cs typeface="Calibri" panose="020F0502020204030204" pitchFamily="34" charset="0"/>
                        </a:rPr>
                        <a:t>(max)</a:t>
                      </a:r>
                      <a:r>
                        <a:rPr lang="en-US" sz="1200" dirty="0" smtClean="0">
                          <a:effectLst/>
                        </a:rPr>
                        <a:t>/</a:t>
                      </a:r>
                      <a:r>
                        <a:rPr lang="en-US" sz="1200" dirty="0">
                          <a:effectLst/>
                        </a:rPr>
                        <a:t>nm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 i="1" dirty="0" smtClean="0">
                          <a:effectLst/>
                          <a:latin typeface="+mn-lt"/>
                          <a:cs typeface="Calibri" panose="020F0502020204030204" pitchFamily="34" charset="0"/>
                        </a:rPr>
                        <a:t>ν</a:t>
                      </a:r>
                      <a:r>
                        <a:rPr lang="en-US" sz="1200" dirty="0" smtClean="0">
                          <a:effectLst/>
                          <a:latin typeface="+mn-lt"/>
                          <a:cs typeface="Calibri" panose="020F0502020204030204" pitchFamily="34" charset="0"/>
                        </a:rPr>
                        <a:t>(max)</a:t>
                      </a:r>
                      <a:r>
                        <a:rPr lang="en-US" sz="1200" dirty="0" smtClean="0">
                          <a:effectLst/>
                        </a:rPr>
                        <a:t>/cm</a:t>
                      </a:r>
                      <a:r>
                        <a:rPr lang="en-US" sz="1200" baseline="30000" dirty="0" smtClean="0">
                          <a:effectLst/>
                        </a:rPr>
                        <a:t>–1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 dirty="0" err="1">
                          <a:effectLst/>
                        </a:rPr>
                        <a:t>Φ</a:t>
                      </a:r>
                      <a:r>
                        <a:rPr lang="en-US" sz="1200" baseline="-25000" dirty="0" err="1">
                          <a:effectLst/>
                        </a:rPr>
                        <a:t>f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p</a:t>
                      </a:r>
                      <a:r>
                        <a:rPr lang="en-US" sz="1200" i="1" dirty="0" err="1" smtClean="0">
                          <a:effectLst/>
                        </a:rPr>
                        <a:t>K</a:t>
                      </a:r>
                      <a:r>
                        <a:rPr lang="en-US" sz="1200" baseline="-25000" dirty="0" err="1" smtClean="0">
                          <a:effectLst/>
                        </a:rPr>
                        <a:t>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 anchor="ctr"/>
                </a:tc>
                <a:extLst>
                  <a:ext uri="{0D108BD9-81ED-4DB2-BD59-A6C34878D82A}">
                    <a16:rowId xmlns:a16="http://schemas.microsoft.com/office/drawing/2014/main" val="1184806757"/>
                  </a:ext>
                </a:extLst>
              </a:tr>
              <a:tr h="14486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2a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548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4.62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596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 smtClean="0">
                          <a:cs typeface="Calibri" panose="020F0502020204030204" pitchFamily="34" charset="0"/>
                        </a:rPr>
                        <a:t>1470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 smtClean="0">
                          <a:cs typeface="Calibri" panose="020F0502020204030204" pitchFamily="34" charset="0"/>
                        </a:rPr>
                        <a:t>–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11.2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 anchor="ctr"/>
                </a:tc>
                <a:extLst>
                  <a:ext uri="{0D108BD9-81ED-4DB2-BD59-A6C34878D82A}">
                    <a16:rowId xmlns:a16="http://schemas.microsoft.com/office/drawing/2014/main" val="3534363745"/>
                  </a:ext>
                </a:extLst>
              </a:tr>
              <a:tr h="14486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B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467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 smtClean="0">
                          <a:cs typeface="Calibri" panose="020F0502020204030204" pitchFamily="34" charset="0"/>
                        </a:rPr>
                        <a:t>–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r>
                        <a:rPr lang="en-US" sz="1200" dirty="0" smtClean="0">
                          <a:effectLst/>
                        </a:rPr>
                        <a:t>538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2826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 smtClean="0">
                          <a:cs typeface="Calibri" panose="020F0502020204030204" pitchFamily="34" charset="0"/>
                        </a:rPr>
                        <a:t>–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895372"/>
                  </a:ext>
                </a:extLst>
              </a:tr>
              <a:tr h="14486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3a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739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 smtClean="0">
                          <a:cs typeface="Calibri" panose="020F0502020204030204" pitchFamily="34" charset="0"/>
                        </a:rPr>
                        <a:t>–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786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809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 smtClean="0">
                          <a:cs typeface="Calibri" panose="020F0502020204030204" pitchFamily="34" charset="0"/>
                        </a:rPr>
                        <a:t>–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9.7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 anchor="ctr"/>
                </a:tc>
                <a:extLst>
                  <a:ext uri="{0D108BD9-81ED-4DB2-BD59-A6C34878D82A}">
                    <a16:rowId xmlns:a16="http://schemas.microsoft.com/office/drawing/2014/main" val="1691924273"/>
                  </a:ext>
                </a:extLst>
              </a:tr>
              <a:tr h="14486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B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626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 smtClean="0"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 smtClean="0">
                          <a:cs typeface="Calibri" panose="020F0502020204030204" pitchFamily="34" charset="0"/>
                        </a:rPr>
                        <a:t>–</a:t>
                      </a: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r>
                        <a:rPr lang="en-US" dirty="0" smtClean="0">
                          <a:cs typeface="Calibri" panose="020F0502020204030204" pitchFamily="34" charset="0"/>
                        </a:rPr>
                        <a:t>–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 smtClean="0">
                          <a:cs typeface="Calibri" panose="020F0502020204030204" pitchFamily="34" charset="0"/>
                        </a:rPr>
                        <a:t>–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984335"/>
                  </a:ext>
                </a:extLst>
              </a:tr>
              <a:tr h="15412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3d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740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 smtClean="0">
                          <a:cs typeface="Calibri" panose="020F0502020204030204" pitchFamily="34" charset="0"/>
                        </a:rPr>
                        <a:t>–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795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935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 smtClean="0">
                          <a:cs typeface="Calibri" panose="020F0502020204030204" pitchFamily="34" charset="0"/>
                        </a:rPr>
                        <a:t>–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9.6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 anchor="ctr"/>
                </a:tc>
                <a:extLst>
                  <a:ext uri="{0D108BD9-81ED-4DB2-BD59-A6C34878D82A}">
                    <a16:rowId xmlns:a16="http://schemas.microsoft.com/office/drawing/2014/main" val="1576668009"/>
                  </a:ext>
                </a:extLst>
              </a:tr>
              <a:tr h="1541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B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639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 smtClean="0">
                          <a:cs typeface="Calibri" panose="020F0502020204030204" pitchFamily="34" charset="0"/>
                        </a:rPr>
                        <a:t>–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 smtClean="0">
                          <a:cs typeface="Calibri" panose="020F0502020204030204" pitchFamily="34" charset="0"/>
                        </a:rPr>
                        <a:t>–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 smtClean="0">
                          <a:cs typeface="Calibri" panose="020F0502020204030204" pitchFamily="34" charset="0"/>
                        </a:rPr>
                        <a:t>–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 smtClean="0">
                          <a:cs typeface="Calibri" panose="020F0502020204030204" pitchFamily="34" charset="0"/>
                        </a:rPr>
                        <a:t>–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427578"/>
                  </a:ext>
                </a:extLst>
              </a:tr>
              <a:tr h="28972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3e</a:t>
                      </a:r>
                      <a:endParaRPr lang="cs-CZ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A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752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4.71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788</a:t>
                      </a:r>
                      <a:endParaRPr lang="cs-CZ" sz="1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607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0.0024±0.0003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8.4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 anchor="ctr"/>
                </a:tc>
                <a:extLst>
                  <a:ext uri="{0D108BD9-81ED-4DB2-BD59-A6C34878D82A}">
                    <a16:rowId xmlns:a16="http://schemas.microsoft.com/office/drawing/2014/main" val="2745276437"/>
                  </a:ext>
                </a:extLst>
              </a:tr>
              <a:tr h="28972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7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B</a:t>
                      </a:r>
                      <a:endParaRPr lang="cs-CZ" sz="1200" dirty="0" smtClean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641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4.02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723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2323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0.0042±0.0009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7868" marR="37868" marT="0" marB="0" anchor="ctr"/>
                </a:tc>
                <a:extLst>
                  <a:ext uri="{0D108BD9-81ED-4DB2-BD59-A6C34878D82A}">
                    <a16:rowId xmlns:a16="http://schemas.microsoft.com/office/drawing/2014/main" val="3351559077"/>
                  </a:ext>
                </a:extLst>
              </a:tr>
            </a:tbl>
          </a:graphicData>
        </a:graphic>
      </p:graphicFrame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609471"/>
              </p:ext>
            </p:extLst>
          </p:nvPr>
        </p:nvGraphicFramePr>
        <p:xfrm>
          <a:off x="2988311" y="2631032"/>
          <a:ext cx="869690" cy="681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0" name="CS ChemDraw Drawing" r:id="rId10" imgW="1358890" imgH="1064683" progId="ChemDraw.Document.6.0">
                  <p:embed/>
                </p:oleObj>
              </mc:Choice>
              <mc:Fallback>
                <p:oleObj name="CS ChemDraw Drawing" r:id="rId10" imgW="1358890" imgH="106468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88311" y="2631032"/>
                        <a:ext cx="869690" cy="681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6399279"/>
              </p:ext>
            </p:extLst>
          </p:nvPr>
        </p:nvGraphicFramePr>
        <p:xfrm>
          <a:off x="76144" y="2173215"/>
          <a:ext cx="4092476" cy="3130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1" name="Graph" r:id="rId12" imgW="4448344" imgH="3402874" progId="Origin50.Graph">
                  <p:embed/>
                </p:oleObj>
              </mc:Choice>
              <mc:Fallback>
                <p:oleObj name="Graph" r:id="rId12" imgW="4448344" imgH="3402874" progId="Origin50.Graph">
                  <p:embed/>
                  <p:pic>
                    <p:nvPicPr>
                      <p:cNvPr id="0" name="Object 2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149" r="4156" b="4533"/>
                      <a:stretch>
                        <a:fillRect/>
                      </a:stretch>
                    </p:blipFill>
                    <p:spPr bwMode="auto">
                      <a:xfrm>
                        <a:off x="76144" y="2173215"/>
                        <a:ext cx="4092476" cy="31306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655802"/>
              </p:ext>
            </p:extLst>
          </p:nvPr>
        </p:nvGraphicFramePr>
        <p:xfrm>
          <a:off x="4028256" y="2173215"/>
          <a:ext cx="4092476" cy="3130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2" name="Graph" r:id="rId14" imgW="4448344" imgH="3402874" progId="Origin50.Graph">
                  <p:embed/>
                </p:oleObj>
              </mc:Choice>
              <mc:Fallback>
                <p:oleObj name="Graph" r:id="rId14" imgW="4448344" imgH="3402874" progId="Origin50.Graph">
                  <p:embed/>
                  <p:pic>
                    <p:nvPicPr>
                      <p:cNvPr id="0" name="Object 2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509" r="4343" b="3712"/>
                      <a:stretch>
                        <a:fillRect/>
                      </a:stretch>
                    </p:blipFill>
                    <p:spPr bwMode="auto">
                      <a:xfrm>
                        <a:off x="4028256" y="2173215"/>
                        <a:ext cx="4092476" cy="31306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2512380"/>
              </p:ext>
            </p:extLst>
          </p:nvPr>
        </p:nvGraphicFramePr>
        <p:xfrm>
          <a:off x="981322" y="3078513"/>
          <a:ext cx="1283408" cy="682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3" name="CS ChemDraw Drawing" r:id="rId16" imgW="2005325" imgH="1066447" progId="ChemDraw.Document.6.0">
                  <p:embed/>
                </p:oleObj>
              </mc:Choice>
              <mc:Fallback>
                <p:oleObj name="CS ChemDraw Drawing" r:id="rId16" imgW="2005325" imgH="1066447" progId="ChemDraw.Document.6.0">
                  <p:embed/>
                  <p:pic>
                    <p:nvPicPr>
                      <p:cNvPr id="17" name="Objekt 16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81322" y="3078513"/>
                        <a:ext cx="1283408" cy="6825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03961"/>
              </p:ext>
            </p:extLst>
          </p:nvPr>
        </p:nvGraphicFramePr>
        <p:xfrm>
          <a:off x="8044363" y="2190244"/>
          <a:ext cx="4092476" cy="3130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4" name="Graph" r:id="rId18" imgW="4448344" imgH="3402874" progId="Origin50.Graph">
                  <p:embed/>
                </p:oleObj>
              </mc:Choice>
              <mc:Fallback>
                <p:oleObj name="Graph" r:id="rId18" imgW="4448344" imgH="3402874" progId="Origin50.Graph">
                  <p:embed/>
                  <p:pic>
                    <p:nvPicPr>
                      <p:cNvPr id="0" name="Object 2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555" t="8221" r="12534" b="4913"/>
                      <a:stretch>
                        <a:fillRect/>
                      </a:stretch>
                    </p:blipFill>
                    <p:spPr bwMode="auto">
                      <a:xfrm>
                        <a:off x="8044363" y="2190244"/>
                        <a:ext cx="4092476" cy="31306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Obdélník 20"/>
          <p:cNvSpPr/>
          <p:nvPr/>
        </p:nvSpPr>
        <p:spPr>
          <a:xfrm>
            <a:off x="36578" y="2276303"/>
            <a:ext cx="339294" cy="260777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4142144" y="2224475"/>
            <a:ext cx="339294" cy="260777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67538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Aggregation</a:t>
            </a:r>
            <a:endParaRPr lang="cs-CZ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19</a:t>
            </a:fld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719999" y="996675"/>
            <a:ext cx="10753202" cy="5689875"/>
          </a:xfrm>
        </p:spPr>
        <p:txBody>
          <a:bodyPr>
            <a:normAutofit/>
          </a:bodyPr>
          <a:lstStyle/>
          <a:p>
            <a:r>
              <a:rPr lang="en-US" dirty="0" smtClean="0"/>
              <a:t>Organic (hydrophobic) dyes are typically aggregating in </a:t>
            </a:r>
            <a:r>
              <a:rPr lang="en-US" dirty="0" err="1" smtClean="0"/>
              <a:t>aq</a:t>
            </a:r>
            <a:r>
              <a:rPr lang="en-US" dirty="0" smtClean="0"/>
              <a:t> soln.</a:t>
            </a:r>
            <a:endParaRPr lang="cs-CZ" dirty="0" smtClean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7096125" y="600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17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295039"/>
              </p:ext>
            </p:extLst>
          </p:nvPr>
        </p:nvGraphicFramePr>
        <p:xfrm>
          <a:off x="5033519" y="2219178"/>
          <a:ext cx="7158481" cy="3969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0" name="CS ChemDraw Drawing" r:id="rId4" imgW="6118360" imgH="3392311" progId="ChemDraw.Document.6.0">
                  <p:embed/>
                </p:oleObj>
              </mc:Choice>
              <mc:Fallback>
                <p:oleObj name="CS ChemDraw Drawing" r:id="rId4" imgW="6118360" imgH="339231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33519" y="2219178"/>
                        <a:ext cx="7158481" cy="39690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76"/>
          <p:cNvSpPr>
            <a:spLocks noChangeArrowheads="1"/>
          </p:cNvSpPr>
          <p:nvPr/>
        </p:nvSpPr>
        <p:spPr bwMode="auto">
          <a:xfrm>
            <a:off x="331595" y="19113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1" name="Rectangle 180"/>
          <p:cNvSpPr>
            <a:spLocks noChangeArrowheads="1"/>
          </p:cNvSpPr>
          <p:nvPr/>
        </p:nvSpPr>
        <p:spPr bwMode="auto">
          <a:xfrm>
            <a:off x="231279" y="18639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2" name="Objek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7900300"/>
              </p:ext>
            </p:extLst>
          </p:nvPr>
        </p:nvGraphicFramePr>
        <p:xfrm>
          <a:off x="231271" y="1863948"/>
          <a:ext cx="4083449" cy="3402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1" name="Graph" r:id="rId6" imgW="4448344" imgH="3402874" progId="Origin50.Graph">
                  <p:embed/>
                </p:oleObj>
              </mc:Choice>
              <mc:Fallback>
                <p:oleObj name="Graph" r:id="rId6" imgW="4448344" imgH="3402874" progId="Origin50.Graph">
                  <p:embed/>
                  <p:pic>
                    <p:nvPicPr>
                      <p:cNvPr id="0" name="Object 1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995" t="4356" r="11777" b="4482"/>
                      <a:stretch>
                        <a:fillRect/>
                      </a:stretch>
                    </p:blipFill>
                    <p:spPr bwMode="auto">
                      <a:xfrm>
                        <a:off x="231271" y="1863948"/>
                        <a:ext cx="4083449" cy="34028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Obdélník 22"/>
          <p:cNvSpPr/>
          <p:nvPr/>
        </p:nvSpPr>
        <p:spPr>
          <a:xfrm>
            <a:off x="414000" y="1788607"/>
            <a:ext cx="450158" cy="281353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4" name="Rectangle 184"/>
          <p:cNvSpPr>
            <a:spLocks noChangeArrowheads="1"/>
          </p:cNvSpPr>
          <p:nvPr/>
        </p:nvSpPr>
        <p:spPr bwMode="auto">
          <a:xfrm>
            <a:off x="231279" y="18600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5" name="Objek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5953472"/>
              </p:ext>
            </p:extLst>
          </p:nvPr>
        </p:nvGraphicFramePr>
        <p:xfrm>
          <a:off x="231271" y="1860048"/>
          <a:ext cx="4083449" cy="3402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2" name="Graph" r:id="rId8" imgW="4448344" imgH="3402874" progId="Origin50.Graph">
                  <p:embed/>
                </p:oleObj>
              </mc:Choice>
              <mc:Fallback>
                <p:oleObj name="Graph" r:id="rId8" imgW="4448344" imgH="3402874" progId="Origin50.Graph">
                  <p:embed/>
                  <p:pic>
                    <p:nvPicPr>
                      <p:cNvPr id="0" name="Object 1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497" t="3824" r="12206" b="4202"/>
                      <a:stretch>
                        <a:fillRect/>
                      </a:stretch>
                    </p:blipFill>
                    <p:spPr bwMode="auto">
                      <a:xfrm>
                        <a:off x="231271" y="1860048"/>
                        <a:ext cx="4083449" cy="340287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Obdélník 25"/>
          <p:cNvSpPr/>
          <p:nvPr/>
        </p:nvSpPr>
        <p:spPr>
          <a:xfrm>
            <a:off x="414000" y="1800330"/>
            <a:ext cx="450158" cy="281353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aphicFrame>
        <p:nvGraphicFramePr>
          <p:cNvPr id="27" name="Objek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1132408"/>
              </p:ext>
            </p:extLst>
          </p:nvPr>
        </p:nvGraphicFramePr>
        <p:xfrm>
          <a:off x="951647" y="5041076"/>
          <a:ext cx="1283408" cy="682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3" name="CS ChemDraw Drawing" r:id="rId10" imgW="2005325" imgH="1066447" progId="ChemDraw.Document.6.0">
                  <p:embed/>
                </p:oleObj>
              </mc:Choice>
              <mc:Fallback>
                <p:oleObj name="CS ChemDraw Drawing" r:id="rId10" imgW="2005325" imgH="106644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51647" y="5041076"/>
                        <a:ext cx="1283408" cy="6825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49891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Indocyaninová</a:t>
            </a:r>
            <a:r>
              <a:rPr lang="cs-CZ" dirty="0" smtClean="0"/>
              <a:t> zeleň (ICG)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719999" y="996675"/>
            <a:ext cx="10753202" cy="5566050"/>
          </a:xfrm>
        </p:spPr>
        <p:txBody>
          <a:bodyPr>
            <a:normAutofit/>
          </a:bodyPr>
          <a:lstStyle/>
          <a:p>
            <a:r>
              <a:rPr lang="cs-CZ" dirty="0" smtClean="0"/>
              <a:t>A další </a:t>
            </a:r>
            <a:r>
              <a:rPr lang="cs-CZ" u="sng" dirty="0" smtClean="0"/>
              <a:t>chromo</a:t>
            </a:r>
            <a:r>
              <a:rPr lang="cs-CZ" dirty="0" smtClean="0"/>
              <a:t>fory – proč jsou pro nás zajímavé?</a:t>
            </a:r>
            <a:endParaRPr lang="cs-CZ" dirty="0" smtClean="0"/>
          </a:p>
          <a:p>
            <a:pPr lvl="1"/>
            <a:r>
              <a:rPr lang="cs-CZ" dirty="0" smtClean="0"/>
              <a:t>Dokáží interagovat se světlem</a:t>
            </a:r>
            <a:endParaRPr lang="en-US" dirty="0" smtClean="0"/>
          </a:p>
          <a:p>
            <a:pPr lvl="1"/>
            <a:r>
              <a:rPr lang="en-US" dirty="0" err="1" smtClean="0"/>
              <a:t>Chromofor</a:t>
            </a:r>
            <a:r>
              <a:rPr lang="en-US" dirty="0" smtClean="0"/>
              <a:t> × </a:t>
            </a:r>
            <a:r>
              <a:rPr lang="en-US" dirty="0" err="1" smtClean="0"/>
              <a:t>fluorofor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0021080"/>
              </p:ext>
            </p:extLst>
          </p:nvPr>
        </p:nvGraphicFramePr>
        <p:xfrm>
          <a:off x="1278802" y="3036096"/>
          <a:ext cx="7427047" cy="2125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5" name="CS ChemDraw Drawing" r:id="rId3" imgW="6347416" imgH="1816696" progId="ChemDraw.Document.6.0">
                  <p:embed/>
                </p:oleObj>
              </mc:Choice>
              <mc:Fallback>
                <p:oleObj name="CS ChemDraw Drawing" r:id="rId3" imgW="6347416" imgH="1816696" progId="ChemDraw.Document.6.0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78802" y="3036096"/>
                        <a:ext cx="7427047" cy="21251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3904898"/>
              </p:ext>
            </p:extLst>
          </p:nvPr>
        </p:nvGraphicFramePr>
        <p:xfrm>
          <a:off x="8289218" y="4071770"/>
          <a:ext cx="2111167" cy="1169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6" name="CS ChemDraw Drawing" r:id="rId5" imgW="1804416" imgH="999444" progId="ChemDraw.Document.6.0">
                  <p:embed/>
                </p:oleObj>
              </mc:Choice>
              <mc:Fallback>
                <p:oleObj name="CS ChemDraw Drawing" r:id="rId5" imgW="1804416" imgH="999444" progId="ChemDraw.Document.6.0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89218" y="4071770"/>
                        <a:ext cx="2111167" cy="11693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632" y="2804083"/>
            <a:ext cx="1629601" cy="1222201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7022132" y="2890141"/>
            <a:ext cx="1799051" cy="1222533"/>
          </a:xfrm>
          <a:prstGeom prst="ellipse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2</a:t>
            </a:fld>
            <a:endParaRPr lang="cs-CZ"/>
          </a:p>
        </p:txBody>
      </p:sp>
      <p:sp>
        <p:nvSpPr>
          <p:cNvPr id="10" name="Obdĺžnik 4"/>
          <p:cNvSpPr>
            <a:spLocks noChangeArrowheads="1"/>
          </p:cNvSpPr>
          <p:nvPr/>
        </p:nvSpPr>
        <p:spPr bwMode="auto">
          <a:xfrm>
            <a:off x="847724" y="7100417"/>
            <a:ext cx="78581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667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67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67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67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67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Šolomek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Wirz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J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., Klán 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P.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000" b="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cs-CZ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Chem. </a:t>
            </a:r>
            <a:r>
              <a:rPr lang="cs-CZ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Res</a:t>
            </a:r>
            <a:r>
              <a:rPr lang="en-US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2), 3064</a:t>
            </a:r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141111"/>
              </p:ext>
            </p:extLst>
          </p:nvPr>
        </p:nvGraphicFramePr>
        <p:xfrm>
          <a:off x="4898220" y="4751165"/>
          <a:ext cx="3540825" cy="1811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7" name="CS ChemDraw Drawing" r:id="rId8" imgW="3026346" imgH="1548342" progId="ChemDraw.Document.6.0">
                  <p:embed/>
                </p:oleObj>
              </mc:Choice>
              <mc:Fallback>
                <p:oleObj name="CS ChemDraw Drawing" r:id="rId8" imgW="3026346" imgH="1548342" progId="ChemDraw.Document.6.0">
                  <p:embed/>
                  <p:pic>
                    <p:nvPicPr>
                      <p:cNvPr id="7" name="Objekt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98220" y="4751165"/>
                        <a:ext cx="3540825" cy="1811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Přímá spojnice se šipkou 11"/>
          <p:cNvCxnSpPr/>
          <p:nvPr/>
        </p:nvCxnSpPr>
        <p:spPr>
          <a:xfrm flipH="1">
            <a:off x="6709155" y="4001494"/>
            <a:ext cx="687623" cy="1305755"/>
          </a:xfrm>
          <a:prstGeom prst="straightConnector1">
            <a:avLst/>
          </a:prstGeom>
          <a:ln w="2222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281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Dyes stability</a:t>
            </a:r>
            <a:endParaRPr lang="cs-CZ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20</a:t>
            </a:fld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719999" y="996675"/>
            <a:ext cx="10753202" cy="5689875"/>
          </a:xfrm>
        </p:spPr>
        <p:txBody>
          <a:bodyPr>
            <a:normAutofit/>
          </a:bodyPr>
          <a:lstStyle/>
          <a:p>
            <a:r>
              <a:rPr lang="en-US" dirty="0" smtClean="0"/>
              <a:t>Thermal and photochemical stability is important for consideration of potential applications</a:t>
            </a:r>
          </a:p>
          <a:p>
            <a:r>
              <a:rPr lang="en-US" dirty="0" smtClean="0"/>
              <a:t>Role of oxygen?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196646" y="23990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8550547" y="1455174"/>
            <a:ext cx="661681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053022"/>
              </p:ext>
            </p:extLst>
          </p:nvPr>
        </p:nvGraphicFramePr>
        <p:xfrm>
          <a:off x="6438838" y="1748634"/>
          <a:ext cx="4644965" cy="293869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92385">
                  <a:extLst>
                    <a:ext uri="{9D8B030D-6E8A-4147-A177-3AD203B41FA5}">
                      <a16:colId xmlns:a16="http://schemas.microsoft.com/office/drawing/2014/main" val="2651231745"/>
                    </a:ext>
                  </a:extLst>
                </a:gridCol>
                <a:gridCol w="1069777">
                  <a:extLst>
                    <a:ext uri="{9D8B030D-6E8A-4147-A177-3AD203B41FA5}">
                      <a16:colId xmlns:a16="http://schemas.microsoft.com/office/drawing/2014/main" val="3604804364"/>
                    </a:ext>
                  </a:extLst>
                </a:gridCol>
                <a:gridCol w="718294">
                  <a:extLst>
                    <a:ext uri="{9D8B030D-6E8A-4147-A177-3AD203B41FA5}">
                      <a16:colId xmlns:a16="http://schemas.microsoft.com/office/drawing/2014/main" val="2004333425"/>
                    </a:ext>
                  </a:extLst>
                </a:gridCol>
                <a:gridCol w="674254">
                  <a:extLst>
                    <a:ext uri="{9D8B030D-6E8A-4147-A177-3AD203B41FA5}">
                      <a16:colId xmlns:a16="http://schemas.microsoft.com/office/drawing/2014/main" val="4102004621"/>
                    </a:ext>
                  </a:extLst>
                </a:gridCol>
                <a:gridCol w="618836">
                  <a:extLst>
                    <a:ext uri="{9D8B030D-6E8A-4147-A177-3AD203B41FA5}">
                      <a16:colId xmlns:a16="http://schemas.microsoft.com/office/drawing/2014/main" val="2964985796"/>
                    </a:ext>
                  </a:extLst>
                </a:gridCol>
                <a:gridCol w="1071419">
                  <a:extLst>
                    <a:ext uri="{9D8B030D-6E8A-4147-A177-3AD203B41FA5}">
                      <a16:colId xmlns:a16="http://schemas.microsoft.com/office/drawing/2014/main" val="3838916642"/>
                    </a:ext>
                  </a:extLst>
                </a:gridCol>
              </a:tblGrid>
              <a:tr h="80228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</a:rPr>
                        <a:t>Cmpd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Solvent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effectLst/>
                        </a:rPr>
                        <a:t>Ph</a:t>
                      </a:r>
                      <a:r>
                        <a:rPr lang="cs-CZ" sz="1000" dirty="0" err="1" smtClean="0">
                          <a:effectLst/>
                        </a:rPr>
                        <a:t>otostabilit</a:t>
                      </a:r>
                      <a:r>
                        <a:rPr lang="en-US" sz="1000" dirty="0" smtClean="0">
                          <a:effectLst/>
                        </a:rPr>
                        <a:t>y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Thermal stability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extLst>
                  <a:ext uri="{0D108BD9-81ED-4DB2-BD59-A6C34878D82A}">
                    <a16:rowId xmlns:a16="http://schemas.microsoft.com/office/drawing/2014/main" val="2629583870"/>
                  </a:ext>
                </a:extLst>
              </a:tr>
              <a:tr h="8022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i="1" dirty="0" smtClean="0">
                          <a:effectLst/>
                        </a:rPr>
                        <a:t>λ</a:t>
                      </a:r>
                      <a:r>
                        <a:rPr lang="en-US" sz="1000" baseline="-25000" dirty="0" err="1" smtClean="0">
                          <a:effectLst/>
                        </a:rPr>
                        <a:t>irr</a:t>
                      </a:r>
                      <a:r>
                        <a:rPr lang="cs-CZ" sz="1000" dirty="0" smtClean="0">
                          <a:effectLst/>
                        </a:rPr>
                        <a:t>/</a:t>
                      </a:r>
                      <a:r>
                        <a:rPr lang="cs-CZ" sz="1000" dirty="0" err="1" smtClean="0">
                          <a:effectLst/>
                        </a:rPr>
                        <a:t>nm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i="1" dirty="0" smtClean="0">
                          <a:effectLst/>
                        </a:rPr>
                        <a:t>t</a:t>
                      </a:r>
                      <a:r>
                        <a:rPr lang="cs-CZ" sz="900" baseline="-25000" dirty="0" smtClean="0">
                          <a:effectLst/>
                        </a:rPr>
                        <a:t>1/2</a:t>
                      </a:r>
                      <a:r>
                        <a:rPr lang="cs-CZ" sz="900" dirty="0" smtClean="0">
                          <a:effectLst/>
                        </a:rPr>
                        <a:t> </a:t>
                      </a:r>
                      <a:r>
                        <a:rPr lang="cs-CZ" sz="1000" dirty="0">
                          <a:effectLst/>
                        </a:rPr>
                        <a:t>/ h </a:t>
                      </a:r>
                      <a:r>
                        <a:rPr lang="cs-CZ" sz="900" baseline="30000" dirty="0">
                          <a:effectLst/>
                        </a:rPr>
                        <a:t>b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000" i="1" dirty="0" smtClean="0">
                          <a:effectLst/>
                        </a:rPr>
                        <a:t>t</a:t>
                      </a:r>
                      <a:r>
                        <a:rPr lang="cs-CZ" sz="900" baseline="-25000" dirty="0" smtClean="0">
                          <a:effectLst/>
                        </a:rPr>
                        <a:t>1/2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extLst>
                  <a:ext uri="{0D108BD9-81ED-4DB2-BD59-A6C34878D82A}">
                    <a16:rowId xmlns:a16="http://schemas.microsoft.com/office/drawing/2014/main" val="694841213"/>
                  </a:ext>
                </a:extLst>
              </a:tr>
              <a:tr h="8022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Aerated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N</a:t>
                      </a:r>
                      <a:r>
                        <a:rPr lang="cs-CZ" sz="900" baseline="-25000" dirty="0" smtClean="0">
                          <a:effectLst/>
                        </a:rPr>
                        <a:t>2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925431"/>
                  </a:ext>
                </a:extLst>
              </a:tr>
              <a:tr h="7220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b="1" dirty="0">
                          <a:effectLst/>
                        </a:rPr>
                        <a:t>2a</a:t>
                      </a:r>
                      <a:endParaRPr lang="cs-CZ" sz="10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dirty="0" err="1">
                          <a:effectLst/>
                        </a:rPr>
                        <a:t>MeOH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572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24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59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59 d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extLst>
                  <a:ext uri="{0D108BD9-81ED-4DB2-BD59-A6C34878D82A}">
                    <a16:rowId xmlns:a16="http://schemas.microsoft.com/office/drawing/2014/main" val="1147572411"/>
                  </a:ext>
                </a:extLst>
              </a:tr>
              <a:tr h="16501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PBS</a:t>
                      </a:r>
                      <a:r>
                        <a:rPr lang="en-US" sz="900" dirty="0" smtClean="0">
                          <a:effectLst/>
                        </a:rPr>
                        <a:t>/</a:t>
                      </a:r>
                      <a:r>
                        <a:rPr lang="cs-CZ" sz="900" dirty="0" smtClean="0">
                          <a:effectLst/>
                        </a:rPr>
                        <a:t>DMSO</a:t>
                      </a:r>
                      <a:r>
                        <a:rPr lang="en-US" sz="900" dirty="0" smtClean="0">
                          <a:effectLst/>
                        </a:rPr>
                        <a:t>, 99:1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572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35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69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2</a:t>
                      </a:r>
                      <a:r>
                        <a:rPr lang="en-US" sz="900" dirty="0" smtClean="0">
                          <a:effectLst/>
                        </a:rPr>
                        <a:t>.</a:t>
                      </a:r>
                      <a:r>
                        <a:rPr lang="cs-CZ" sz="900" dirty="0" smtClean="0">
                          <a:effectLst/>
                        </a:rPr>
                        <a:t>8 </a:t>
                      </a:r>
                      <a:r>
                        <a:rPr lang="cs-CZ" sz="900" dirty="0">
                          <a:effectLst/>
                        </a:rPr>
                        <a:t>d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extLst>
                  <a:ext uri="{0D108BD9-81ED-4DB2-BD59-A6C34878D82A}">
                    <a16:rowId xmlns:a16="http://schemas.microsoft.com/office/drawing/2014/main" val="388133621"/>
                  </a:ext>
                </a:extLst>
              </a:tr>
              <a:tr h="7220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b="1" dirty="0">
                          <a:effectLst/>
                        </a:rPr>
                        <a:t>2b</a:t>
                      </a:r>
                      <a:endParaRPr lang="cs-CZ" sz="10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MeOH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572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11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14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&gt; 53 </a:t>
                      </a:r>
                      <a:r>
                        <a:rPr lang="cs-CZ" sz="900" dirty="0" smtClean="0">
                          <a:effectLst/>
                        </a:rPr>
                        <a:t>d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extLst>
                  <a:ext uri="{0D108BD9-81ED-4DB2-BD59-A6C34878D82A}">
                    <a16:rowId xmlns:a16="http://schemas.microsoft.com/office/drawing/2014/main" val="2934021919"/>
                  </a:ext>
                </a:extLst>
              </a:tr>
              <a:tr h="11407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PBS</a:t>
                      </a:r>
                      <a:r>
                        <a:rPr lang="en-US" sz="900" dirty="0" smtClean="0">
                          <a:effectLst/>
                        </a:rPr>
                        <a:t>/</a:t>
                      </a:r>
                      <a:r>
                        <a:rPr lang="cs-CZ" sz="900" dirty="0" smtClean="0">
                          <a:effectLst/>
                        </a:rPr>
                        <a:t>DMSO</a:t>
                      </a:r>
                      <a:r>
                        <a:rPr lang="en-US" sz="900" dirty="0" smtClean="0">
                          <a:effectLst/>
                        </a:rPr>
                        <a:t>, 99:1</a:t>
                      </a:r>
                      <a:r>
                        <a:rPr lang="cs-CZ" sz="900" dirty="0" smtClean="0">
                          <a:effectLst/>
                        </a:rPr>
                        <a:t> 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572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2</a:t>
                      </a:r>
                      <a:r>
                        <a:rPr lang="en-US" sz="900" dirty="0" smtClean="0">
                          <a:effectLst/>
                        </a:rPr>
                        <a:t>3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27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2</a:t>
                      </a:r>
                      <a:r>
                        <a:rPr lang="en-US" sz="900" dirty="0" smtClean="0">
                          <a:effectLst/>
                        </a:rPr>
                        <a:t>.</a:t>
                      </a:r>
                      <a:r>
                        <a:rPr lang="cs-CZ" sz="900" dirty="0" smtClean="0">
                          <a:effectLst/>
                        </a:rPr>
                        <a:t>1 </a:t>
                      </a:r>
                      <a:r>
                        <a:rPr lang="cs-CZ" sz="900" dirty="0">
                          <a:effectLst/>
                        </a:rPr>
                        <a:t>d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extLst>
                  <a:ext uri="{0D108BD9-81ED-4DB2-BD59-A6C34878D82A}">
                    <a16:rowId xmlns:a16="http://schemas.microsoft.com/office/drawing/2014/main" val="2536992459"/>
                  </a:ext>
                </a:extLst>
              </a:tr>
              <a:tr h="7220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b="1" dirty="0">
                          <a:effectLst/>
                        </a:rPr>
                        <a:t>2d</a:t>
                      </a:r>
                      <a:endParaRPr lang="cs-CZ" sz="10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dirty="0" err="1">
                          <a:effectLst/>
                        </a:rPr>
                        <a:t>MeOH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572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17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48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&gt; 28 d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extLst>
                  <a:ext uri="{0D108BD9-81ED-4DB2-BD59-A6C34878D82A}">
                    <a16:rowId xmlns:a16="http://schemas.microsoft.com/office/drawing/2014/main" val="773037370"/>
                  </a:ext>
                </a:extLst>
              </a:tr>
              <a:tr h="11407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PBS</a:t>
                      </a:r>
                      <a:r>
                        <a:rPr lang="en-US" sz="900" dirty="0" smtClean="0">
                          <a:effectLst/>
                        </a:rPr>
                        <a:t>/</a:t>
                      </a:r>
                      <a:r>
                        <a:rPr lang="cs-CZ" sz="900" dirty="0" smtClean="0">
                          <a:effectLst/>
                        </a:rPr>
                        <a:t>DMSO</a:t>
                      </a:r>
                      <a:r>
                        <a:rPr lang="en-US" sz="900" dirty="0" smtClean="0">
                          <a:effectLst/>
                        </a:rPr>
                        <a:t>, 99:1</a:t>
                      </a:r>
                      <a:r>
                        <a:rPr lang="cs-CZ" sz="900" dirty="0" smtClean="0">
                          <a:effectLst/>
                        </a:rPr>
                        <a:t> 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572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25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76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1</a:t>
                      </a:r>
                      <a:r>
                        <a:rPr lang="en-US" sz="900" dirty="0" smtClean="0">
                          <a:effectLst/>
                        </a:rPr>
                        <a:t>.</a:t>
                      </a:r>
                      <a:r>
                        <a:rPr lang="cs-CZ" sz="900" dirty="0" smtClean="0">
                          <a:effectLst/>
                        </a:rPr>
                        <a:t>5 </a:t>
                      </a:r>
                      <a:r>
                        <a:rPr lang="cs-CZ" sz="900" dirty="0">
                          <a:effectLst/>
                        </a:rPr>
                        <a:t>d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extLst>
                  <a:ext uri="{0D108BD9-81ED-4DB2-BD59-A6C34878D82A}">
                    <a16:rowId xmlns:a16="http://schemas.microsoft.com/office/drawing/2014/main" val="3707067824"/>
                  </a:ext>
                </a:extLst>
              </a:tr>
              <a:tr h="7220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b="1" dirty="0">
                          <a:effectLst/>
                        </a:rPr>
                        <a:t>2e</a:t>
                      </a:r>
                      <a:endParaRPr lang="cs-CZ" sz="10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MeOH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572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27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53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&gt; 23 d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extLst>
                  <a:ext uri="{0D108BD9-81ED-4DB2-BD59-A6C34878D82A}">
                    <a16:rowId xmlns:a16="http://schemas.microsoft.com/office/drawing/2014/main" val="3093046441"/>
                  </a:ext>
                </a:extLst>
              </a:tr>
              <a:tr h="11407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PBS</a:t>
                      </a:r>
                      <a:r>
                        <a:rPr lang="en-US" sz="900" dirty="0" smtClean="0">
                          <a:effectLst/>
                        </a:rPr>
                        <a:t>/</a:t>
                      </a:r>
                      <a:r>
                        <a:rPr lang="cs-CZ" sz="900" dirty="0" smtClean="0">
                          <a:effectLst/>
                        </a:rPr>
                        <a:t>DMSO</a:t>
                      </a:r>
                      <a:r>
                        <a:rPr lang="en-US" sz="900" dirty="0" smtClean="0">
                          <a:effectLst/>
                        </a:rPr>
                        <a:t>, 99:1</a:t>
                      </a:r>
                      <a:r>
                        <a:rPr lang="cs-CZ" sz="900" dirty="0" smtClean="0">
                          <a:effectLst/>
                        </a:rPr>
                        <a:t> 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572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26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41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3</a:t>
                      </a:r>
                      <a:r>
                        <a:rPr lang="en-US" sz="900" dirty="0" smtClean="0">
                          <a:effectLst/>
                        </a:rPr>
                        <a:t>.</a:t>
                      </a:r>
                      <a:r>
                        <a:rPr lang="cs-CZ" sz="900" dirty="0" smtClean="0">
                          <a:effectLst/>
                        </a:rPr>
                        <a:t>1 </a:t>
                      </a:r>
                      <a:r>
                        <a:rPr lang="cs-CZ" sz="900" dirty="0">
                          <a:effectLst/>
                        </a:rPr>
                        <a:t>d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extLst>
                  <a:ext uri="{0D108BD9-81ED-4DB2-BD59-A6C34878D82A}">
                    <a16:rowId xmlns:a16="http://schemas.microsoft.com/office/drawing/2014/main" val="4211875316"/>
                  </a:ext>
                </a:extLst>
              </a:tr>
              <a:tr h="7220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b="1" dirty="0">
                          <a:effectLst/>
                        </a:rPr>
                        <a:t>3a</a:t>
                      </a:r>
                      <a:endParaRPr lang="cs-CZ" sz="10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MeOH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770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4</a:t>
                      </a:r>
                      <a:r>
                        <a:rPr lang="en-US" sz="900" dirty="0" smtClean="0">
                          <a:effectLst/>
                        </a:rPr>
                        <a:t>.</a:t>
                      </a:r>
                      <a:r>
                        <a:rPr lang="cs-CZ" sz="900" dirty="0" smtClean="0">
                          <a:effectLst/>
                        </a:rPr>
                        <a:t>9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11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&gt; 27 d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extLst>
                  <a:ext uri="{0D108BD9-81ED-4DB2-BD59-A6C34878D82A}">
                    <a16:rowId xmlns:a16="http://schemas.microsoft.com/office/drawing/2014/main" val="3847507652"/>
                  </a:ext>
                </a:extLst>
              </a:tr>
              <a:tr h="11407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PBS</a:t>
                      </a:r>
                      <a:r>
                        <a:rPr lang="en-US" sz="900" dirty="0" smtClean="0">
                          <a:effectLst/>
                        </a:rPr>
                        <a:t>/</a:t>
                      </a:r>
                      <a:r>
                        <a:rPr lang="cs-CZ" sz="900" dirty="0" smtClean="0">
                          <a:effectLst/>
                        </a:rPr>
                        <a:t>DMSO</a:t>
                      </a:r>
                      <a:r>
                        <a:rPr lang="en-US" sz="900" dirty="0" smtClean="0">
                          <a:effectLst/>
                        </a:rPr>
                        <a:t>, 9:1</a:t>
                      </a:r>
                      <a:r>
                        <a:rPr lang="cs-CZ" sz="900" dirty="0" smtClean="0">
                          <a:effectLst/>
                        </a:rPr>
                        <a:t> 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-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-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1</a:t>
                      </a:r>
                      <a:r>
                        <a:rPr lang="en-US" sz="900" dirty="0" smtClean="0">
                          <a:effectLst/>
                        </a:rPr>
                        <a:t>.</a:t>
                      </a:r>
                      <a:r>
                        <a:rPr lang="cs-CZ" sz="900" dirty="0" smtClean="0">
                          <a:effectLst/>
                        </a:rPr>
                        <a:t>75 </a:t>
                      </a:r>
                      <a:r>
                        <a:rPr lang="cs-CZ" sz="900" dirty="0">
                          <a:effectLst/>
                        </a:rPr>
                        <a:t>h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extLst>
                  <a:ext uri="{0D108BD9-81ED-4DB2-BD59-A6C34878D82A}">
                    <a16:rowId xmlns:a16="http://schemas.microsoft.com/office/drawing/2014/main" val="2737375436"/>
                  </a:ext>
                </a:extLst>
              </a:tr>
              <a:tr h="7220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b="1" dirty="0">
                          <a:effectLst/>
                        </a:rPr>
                        <a:t>3b</a:t>
                      </a:r>
                      <a:endParaRPr lang="cs-CZ" sz="10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MeOH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770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11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&gt;</a:t>
                      </a:r>
                      <a:r>
                        <a:rPr lang="cs-CZ" sz="900" dirty="0" smtClean="0">
                          <a:effectLst/>
                        </a:rPr>
                        <a:t>24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39 d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extLst>
                  <a:ext uri="{0D108BD9-81ED-4DB2-BD59-A6C34878D82A}">
                    <a16:rowId xmlns:a16="http://schemas.microsoft.com/office/drawing/2014/main" val="2365308349"/>
                  </a:ext>
                </a:extLst>
              </a:tr>
              <a:tr h="11407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PBS</a:t>
                      </a:r>
                      <a:r>
                        <a:rPr lang="en-US" sz="900" dirty="0" smtClean="0">
                          <a:effectLst/>
                        </a:rPr>
                        <a:t>/</a:t>
                      </a:r>
                      <a:r>
                        <a:rPr lang="cs-CZ" sz="900" dirty="0" smtClean="0">
                          <a:effectLst/>
                        </a:rPr>
                        <a:t>DMSO</a:t>
                      </a:r>
                      <a:r>
                        <a:rPr lang="en-US" sz="900" dirty="0" smtClean="0">
                          <a:effectLst/>
                        </a:rPr>
                        <a:t>, 9:1</a:t>
                      </a:r>
                      <a:r>
                        <a:rPr lang="cs-CZ" sz="900" dirty="0" smtClean="0">
                          <a:effectLst/>
                        </a:rPr>
                        <a:t> 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-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-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1</a:t>
                      </a:r>
                      <a:r>
                        <a:rPr lang="en-US" sz="900" dirty="0" smtClean="0">
                          <a:effectLst/>
                        </a:rPr>
                        <a:t>.</a:t>
                      </a:r>
                      <a:r>
                        <a:rPr lang="cs-CZ" sz="900" dirty="0" smtClean="0">
                          <a:effectLst/>
                        </a:rPr>
                        <a:t>75 </a:t>
                      </a:r>
                      <a:r>
                        <a:rPr lang="cs-CZ" sz="900" dirty="0">
                          <a:effectLst/>
                        </a:rPr>
                        <a:t>h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extLst>
                  <a:ext uri="{0D108BD9-81ED-4DB2-BD59-A6C34878D82A}">
                    <a16:rowId xmlns:a16="http://schemas.microsoft.com/office/drawing/2014/main" val="3209211723"/>
                  </a:ext>
                </a:extLst>
              </a:tr>
              <a:tr h="7220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b="1" dirty="0">
                          <a:effectLst/>
                        </a:rPr>
                        <a:t>3c</a:t>
                      </a:r>
                      <a:endParaRPr lang="cs-CZ" sz="10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MeOH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770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5</a:t>
                      </a:r>
                      <a:r>
                        <a:rPr lang="en-US" sz="900" dirty="0" smtClean="0">
                          <a:effectLst/>
                        </a:rPr>
                        <a:t>.</a:t>
                      </a:r>
                      <a:r>
                        <a:rPr lang="cs-CZ" sz="900" dirty="0" smtClean="0">
                          <a:effectLst/>
                        </a:rPr>
                        <a:t>3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8</a:t>
                      </a:r>
                      <a:r>
                        <a:rPr lang="en-US" sz="900" dirty="0" smtClean="0">
                          <a:effectLst/>
                        </a:rPr>
                        <a:t>.</a:t>
                      </a:r>
                      <a:r>
                        <a:rPr lang="cs-CZ" sz="900" dirty="0" smtClean="0">
                          <a:effectLst/>
                        </a:rPr>
                        <a:t>0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&gt; 48 d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extLst>
                  <a:ext uri="{0D108BD9-81ED-4DB2-BD59-A6C34878D82A}">
                    <a16:rowId xmlns:a16="http://schemas.microsoft.com/office/drawing/2014/main" val="2117929658"/>
                  </a:ext>
                </a:extLst>
              </a:tr>
              <a:tr h="11407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PBS</a:t>
                      </a:r>
                      <a:r>
                        <a:rPr lang="en-US" sz="900" dirty="0" smtClean="0">
                          <a:effectLst/>
                        </a:rPr>
                        <a:t>/</a:t>
                      </a:r>
                      <a:r>
                        <a:rPr lang="cs-CZ" sz="900" dirty="0" smtClean="0">
                          <a:effectLst/>
                        </a:rPr>
                        <a:t>DMSO</a:t>
                      </a:r>
                      <a:r>
                        <a:rPr lang="en-US" sz="900" dirty="0" smtClean="0">
                          <a:effectLst/>
                        </a:rPr>
                        <a:t>, 9:1</a:t>
                      </a:r>
                      <a:r>
                        <a:rPr lang="cs-CZ" sz="900" dirty="0" smtClean="0">
                          <a:effectLst/>
                        </a:rPr>
                        <a:t> 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-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2</a:t>
                      </a:r>
                      <a:r>
                        <a:rPr lang="en-US" sz="900" dirty="0" smtClean="0">
                          <a:effectLst/>
                        </a:rPr>
                        <a:t>.</a:t>
                      </a:r>
                      <a:r>
                        <a:rPr lang="cs-CZ" sz="900" dirty="0" smtClean="0">
                          <a:effectLst/>
                        </a:rPr>
                        <a:t>75 </a:t>
                      </a:r>
                      <a:r>
                        <a:rPr lang="cs-CZ" sz="900" dirty="0">
                          <a:effectLst/>
                        </a:rPr>
                        <a:t>h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extLst>
                  <a:ext uri="{0D108BD9-81ED-4DB2-BD59-A6C34878D82A}">
                    <a16:rowId xmlns:a16="http://schemas.microsoft.com/office/drawing/2014/main" val="2383080446"/>
                  </a:ext>
                </a:extLst>
              </a:tr>
              <a:tr h="7220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b="1" dirty="0">
                          <a:effectLst/>
                        </a:rPr>
                        <a:t>3d</a:t>
                      </a:r>
                      <a:endParaRPr lang="cs-CZ" sz="10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MeOH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770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11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22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&gt; 13 d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extLst>
                  <a:ext uri="{0D108BD9-81ED-4DB2-BD59-A6C34878D82A}">
                    <a16:rowId xmlns:a16="http://schemas.microsoft.com/office/drawing/2014/main" val="2606710623"/>
                  </a:ext>
                </a:extLst>
              </a:tr>
              <a:tr h="11407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PBS</a:t>
                      </a:r>
                      <a:r>
                        <a:rPr lang="en-US" sz="900" dirty="0" smtClean="0">
                          <a:effectLst/>
                        </a:rPr>
                        <a:t>/</a:t>
                      </a:r>
                      <a:r>
                        <a:rPr lang="cs-CZ" sz="900" dirty="0" smtClean="0">
                          <a:effectLst/>
                        </a:rPr>
                        <a:t>DMSO</a:t>
                      </a:r>
                      <a:r>
                        <a:rPr lang="en-US" sz="900" dirty="0" smtClean="0">
                          <a:effectLst/>
                        </a:rPr>
                        <a:t>, 9:1</a:t>
                      </a:r>
                      <a:r>
                        <a:rPr lang="cs-CZ" sz="900" dirty="0" smtClean="0">
                          <a:effectLst/>
                        </a:rPr>
                        <a:t> 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-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-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2</a:t>
                      </a:r>
                      <a:r>
                        <a:rPr lang="en-US" sz="900" dirty="0" smtClean="0">
                          <a:effectLst/>
                        </a:rPr>
                        <a:t>.</a:t>
                      </a:r>
                      <a:r>
                        <a:rPr lang="cs-CZ" sz="900" dirty="0" smtClean="0">
                          <a:effectLst/>
                        </a:rPr>
                        <a:t>5 </a:t>
                      </a:r>
                      <a:r>
                        <a:rPr lang="cs-CZ" sz="900" dirty="0">
                          <a:effectLst/>
                        </a:rPr>
                        <a:t>h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extLst>
                  <a:ext uri="{0D108BD9-81ED-4DB2-BD59-A6C34878D82A}">
                    <a16:rowId xmlns:a16="http://schemas.microsoft.com/office/drawing/2014/main" val="3222231837"/>
                  </a:ext>
                </a:extLst>
              </a:tr>
              <a:tr h="7220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b="1" dirty="0">
                          <a:effectLst/>
                        </a:rPr>
                        <a:t>3e</a:t>
                      </a:r>
                      <a:endParaRPr lang="cs-CZ" sz="10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MeOH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770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14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18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&gt; 75 d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extLst>
                  <a:ext uri="{0D108BD9-81ED-4DB2-BD59-A6C34878D82A}">
                    <a16:rowId xmlns:a16="http://schemas.microsoft.com/office/drawing/2014/main" val="2949069342"/>
                  </a:ext>
                </a:extLst>
              </a:tr>
              <a:tr h="11407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PBS</a:t>
                      </a:r>
                      <a:r>
                        <a:rPr lang="en-US" sz="900" dirty="0" smtClean="0">
                          <a:effectLst/>
                        </a:rPr>
                        <a:t>/</a:t>
                      </a:r>
                      <a:r>
                        <a:rPr lang="cs-CZ" sz="900" dirty="0" smtClean="0">
                          <a:effectLst/>
                        </a:rPr>
                        <a:t>DMSO</a:t>
                      </a:r>
                      <a:r>
                        <a:rPr lang="en-US" sz="900" dirty="0" smtClean="0">
                          <a:effectLst/>
                        </a:rPr>
                        <a:t>, 9:1</a:t>
                      </a:r>
                      <a:r>
                        <a:rPr lang="cs-CZ" sz="900" dirty="0" smtClean="0">
                          <a:effectLst/>
                        </a:rPr>
                        <a:t> 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735</a:t>
                      </a:r>
                      <a:endParaRPr lang="cs-CZ" sz="10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0</a:t>
                      </a:r>
                      <a:r>
                        <a:rPr lang="en-US" sz="900" dirty="0" smtClean="0">
                          <a:effectLst/>
                        </a:rPr>
                        <a:t>.</a:t>
                      </a:r>
                      <a:r>
                        <a:rPr lang="cs-CZ" sz="900" dirty="0" smtClean="0">
                          <a:effectLst/>
                        </a:rPr>
                        <a:t>47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2</a:t>
                      </a:r>
                      <a:r>
                        <a:rPr lang="en-US" sz="900" dirty="0" smtClean="0">
                          <a:effectLst/>
                        </a:rPr>
                        <a:t>.</a:t>
                      </a:r>
                      <a:r>
                        <a:rPr lang="cs-CZ" sz="900" dirty="0" smtClean="0">
                          <a:effectLst/>
                        </a:rPr>
                        <a:t>4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900" dirty="0" smtClean="0">
                          <a:effectLst/>
                        </a:rPr>
                        <a:t>2</a:t>
                      </a:r>
                      <a:r>
                        <a:rPr lang="en-US" sz="900" dirty="0" smtClean="0">
                          <a:effectLst/>
                        </a:rPr>
                        <a:t>.</a:t>
                      </a:r>
                      <a:r>
                        <a:rPr lang="cs-CZ" sz="900" dirty="0" smtClean="0">
                          <a:effectLst/>
                        </a:rPr>
                        <a:t>0 </a:t>
                      </a:r>
                      <a:r>
                        <a:rPr lang="cs-CZ" sz="900" dirty="0">
                          <a:effectLst/>
                        </a:rPr>
                        <a:t>h</a:t>
                      </a:r>
                      <a:endParaRPr lang="cs-CZ" sz="10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8" marR="59524" marT="0" marB="0" anchor="ctr"/>
                </a:tc>
                <a:extLst>
                  <a:ext uri="{0D108BD9-81ED-4DB2-BD59-A6C34878D82A}">
                    <a16:rowId xmlns:a16="http://schemas.microsoft.com/office/drawing/2014/main" val="2715713732"/>
                  </a:ext>
                </a:extLst>
              </a:tr>
            </a:tbl>
          </a:graphicData>
        </a:graphic>
      </p:graphicFrame>
      <p:pic>
        <p:nvPicPr>
          <p:cNvPr id="14" name="Obrázek 13" descr="Obsah obrázku zeď, interiér, špinavé&#10;&#10;Popis byl vytvořen automaticky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455" y="3342968"/>
            <a:ext cx="931545" cy="25711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6246607"/>
              </p:ext>
            </p:extLst>
          </p:nvPr>
        </p:nvGraphicFramePr>
        <p:xfrm>
          <a:off x="-126817" y="3128337"/>
          <a:ext cx="3921125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5" name="Graph" r:id="rId5" imgW="3920760" imgH="3000960" progId="Origin50.Graph">
                  <p:embed/>
                </p:oleObj>
              </mc:Choice>
              <mc:Fallback>
                <p:oleObj name="Graph" r:id="rId5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26817" y="3128337"/>
                        <a:ext cx="3921125" cy="300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6531063"/>
              </p:ext>
            </p:extLst>
          </p:nvPr>
        </p:nvGraphicFramePr>
        <p:xfrm>
          <a:off x="2919468" y="3139764"/>
          <a:ext cx="3921125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6" name="Graph" r:id="rId7" imgW="3920760" imgH="3000960" progId="Origin50.Graph">
                  <p:embed/>
                </p:oleObj>
              </mc:Choice>
              <mc:Fallback>
                <p:oleObj name="Graph" r:id="rId7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19468" y="3139764"/>
                        <a:ext cx="3921125" cy="300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3511134"/>
              </p:ext>
            </p:extLst>
          </p:nvPr>
        </p:nvGraphicFramePr>
        <p:xfrm>
          <a:off x="735906" y="3575242"/>
          <a:ext cx="1390509" cy="671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7" name="CS ChemDraw Drawing" r:id="rId9" imgW="2172671" imgH="1049514" progId="ChemDraw.Document.6.0">
                  <p:embed/>
                </p:oleObj>
              </mc:Choice>
              <mc:Fallback>
                <p:oleObj name="CS ChemDraw Drawing" r:id="rId9" imgW="2172671" imgH="104951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5906" y="3575242"/>
                        <a:ext cx="1390509" cy="6716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ovéPole 10"/>
          <p:cNvSpPr txBox="1"/>
          <p:nvPr/>
        </p:nvSpPr>
        <p:spPr>
          <a:xfrm>
            <a:off x="2911935" y="3524471"/>
            <a:ext cx="26224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air</a:t>
            </a:r>
            <a:endParaRPr kumimoji="0" lang="cs-CZ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916685" y="3564615"/>
            <a:ext cx="377130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</a:t>
            </a:r>
            <a:r>
              <a:rPr kumimoji="0" lang="cs-CZ" sz="1200" b="0" i="0" u="none" strike="noStrike" cap="none" spc="0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2</a:t>
            </a:r>
            <a:endParaRPr kumimoji="0" lang="cs-CZ" sz="1200" b="0" i="0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87396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Photochemical degradation</a:t>
            </a:r>
            <a:endParaRPr lang="cs-CZ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21</a:t>
            </a:fld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719999" y="996675"/>
            <a:ext cx="10753202" cy="5689875"/>
          </a:xfrm>
        </p:spPr>
        <p:txBody>
          <a:bodyPr>
            <a:normAutofit/>
          </a:bodyPr>
          <a:lstStyle/>
          <a:p>
            <a:r>
              <a:rPr lang="en-US" dirty="0" smtClean="0"/>
              <a:t>Which are relevant </a:t>
            </a:r>
            <a:r>
              <a:rPr lang="en-US" dirty="0" err="1" smtClean="0"/>
              <a:t>deexcitation</a:t>
            </a:r>
            <a:r>
              <a:rPr lang="en-US" dirty="0" smtClean="0"/>
              <a:t> pathways?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196646" y="23990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596216" y="6531731"/>
            <a:ext cx="10443259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000" b="0" dirty="0" err="1" smtClean="0">
                <a:cs typeface="Times New Roman" pitchFamily="18" charset="0"/>
              </a:rPr>
              <a:t>Vorba</a:t>
            </a:r>
            <a:r>
              <a:rPr lang="en-US" sz="1000" b="0" dirty="0" smtClean="0">
                <a:cs typeface="Times New Roman" pitchFamily="18" charset="0"/>
              </a:rPr>
              <a:t> M., </a:t>
            </a:r>
            <a:r>
              <a:rPr lang="en-US" sz="1000" b="0" dirty="0" err="1" smtClean="0">
                <a:cs typeface="Times New Roman" pitchFamily="18" charset="0"/>
              </a:rPr>
              <a:t>Strada</a:t>
            </a:r>
            <a:r>
              <a:rPr lang="en-US" sz="1000" b="0" dirty="0" smtClean="0">
                <a:cs typeface="Times New Roman" pitchFamily="18" charset="0"/>
              </a:rPr>
              <a:t> R., Šebej P.</a:t>
            </a:r>
            <a:r>
              <a:rPr lang="sk-SK" sz="1000" b="0" dirty="0" smtClean="0">
                <a:cs typeface="Times New Roman" pitchFamily="18" charset="0"/>
              </a:rPr>
              <a:t>: </a:t>
            </a:r>
            <a:r>
              <a:rPr lang="en-US" sz="1000" b="0" dirty="0" smtClean="0">
                <a:cs typeface="Times New Roman" pitchFamily="18" charset="0"/>
              </a:rPr>
              <a:t>unpublished results</a:t>
            </a:r>
            <a:endParaRPr kumimoji="0" lang="cs-CZ" sz="1000" b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6740467"/>
              </p:ext>
            </p:extLst>
          </p:nvPr>
        </p:nvGraphicFramePr>
        <p:xfrm>
          <a:off x="414000" y="1806548"/>
          <a:ext cx="6850331" cy="4070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33" name="CS ChemDraw Drawing" r:id="rId4" imgW="5854984" imgH="3478742" progId="ChemDraw.Document.6.0">
                  <p:embed/>
                </p:oleObj>
              </mc:Choice>
              <mc:Fallback>
                <p:oleObj name="CS ChemDraw Drawing" r:id="rId4" imgW="5854984" imgH="347874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4000" y="1806548"/>
                        <a:ext cx="6850331" cy="4070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t="5741" r="11053" b="10759"/>
          <a:stretch/>
        </p:blipFill>
        <p:spPr>
          <a:xfrm>
            <a:off x="8406654" y="125823"/>
            <a:ext cx="3698331" cy="300706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8" t="5863" r="12833" b="11598"/>
          <a:stretch/>
        </p:blipFill>
        <p:spPr>
          <a:xfrm>
            <a:off x="8450020" y="3258179"/>
            <a:ext cx="3594677" cy="2972455"/>
          </a:xfrm>
          <a:prstGeom prst="rect">
            <a:avLst/>
          </a:prstGeom>
        </p:spPr>
      </p:pic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2473759"/>
              </p:ext>
            </p:extLst>
          </p:nvPr>
        </p:nvGraphicFramePr>
        <p:xfrm>
          <a:off x="10756130" y="4948206"/>
          <a:ext cx="978147" cy="681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34" name="CS ChemDraw Drawing" r:id="rId8" imgW="1528354" imgH="1064683" progId="ChemDraw.Document.6.0">
                  <p:embed/>
                </p:oleObj>
              </mc:Choice>
              <mc:Fallback>
                <p:oleObj name="CS ChemDraw Drawing" r:id="rId8" imgW="1528354" imgH="106468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756130" y="4948206"/>
                        <a:ext cx="978147" cy="681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423976"/>
              </p:ext>
            </p:extLst>
          </p:nvPr>
        </p:nvGraphicFramePr>
        <p:xfrm>
          <a:off x="9144160" y="797274"/>
          <a:ext cx="869916" cy="681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35" name="CS ChemDraw Drawing" r:id="rId10" imgW="1359243" imgH="1064683" progId="ChemDraw.Document.6.0">
                  <p:embed/>
                </p:oleObj>
              </mc:Choice>
              <mc:Fallback>
                <p:oleObj name="CS ChemDraw Drawing" r:id="rId10" imgW="1359243" imgH="106468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144160" y="797274"/>
                        <a:ext cx="869916" cy="681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Tabulk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199450"/>
              </p:ext>
            </p:extLst>
          </p:nvPr>
        </p:nvGraphicFramePr>
        <p:xfrm>
          <a:off x="4033803" y="4381501"/>
          <a:ext cx="4372851" cy="116040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330884">
                  <a:extLst>
                    <a:ext uri="{9D8B030D-6E8A-4147-A177-3AD203B41FA5}">
                      <a16:colId xmlns:a16="http://schemas.microsoft.com/office/drawing/2014/main" val="256897654"/>
                    </a:ext>
                  </a:extLst>
                </a:gridCol>
                <a:gridCol w="999682">
                  <a:extLst>
                    <a:ext uri="{9D8B030D-6E8A-4147-A177-3AD203B41FA5}">
                      <a16:colId xmlns:a16="http://schemas.microsoft.com/office/drawing/2014/main" val="35888247"/>
                    </a:ext>
                  </a:extLst>
                </a:gridCol>
                <a:gridCol w="1064514">
                  <a:extLst>
                    <a:ext uri="{9D8B030D-6E8A-4147-A177-3AD203B41FA5}">
                      <a16:colId xmlns:a16="http://schemas.microsoft.com/office/drawing/2014/main" val="2581873274"/>
                    </a:ext>
                  </a:extLst>
                </a:gridCol>
                <a:gridCol w="977771">
                  <a:extLst>
                    <a:ext uri="{9D8B030D-6E8A-4147-A177-3AD203B41FA5}">
                      <a16:colId xmlns:a16="http://schemas.microsoft.com/office/drawing/2014/main" val="3797620688"/>
                    </a:ext>
                  </a:extLst>
                </a:gridCol>
              </a:tblGrid>
              <a:tr h="2901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</a:rPr>
                        <a:t>Cmpd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 dirty="0" err="1" smtClean="0">
                          <a:effectLst/>
                          <a:latin typeface="+mn-lt"/>
                        </a:rPr>
                        <a:t>k</a:t>
                      </a:r>
                      <a:r>
                        <a:rPr lang="en-US" sz="1200" baseline="-25000" dirty="0" err="1" smtClean="0">
                          <a:effectLst/>
                          <a:latin typeface="+mn-lt"/>
                        </a:rPr>
                        <a:t>decay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/10</a:t>
                      </a:r>
                      <a:r>
                        <a:rPr lang="en-US" sz="1200" baseline="30000" dirty="0" smtClean="0">
                          <a:effectLst/>
                          <a:latin typeface="+mn-lt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 s</a:t>
                      </a:r>
                      <a:r>
                        <a:rPr lang="en-US" sz="1200" baseline="30000" dirty="0" smtClean="0">
                          <a:effectLst/>
                          <a:latin typeface="+mn-lt"/>
                          <a:cs typeface="Calibri" panose="020F0502020204030204" pitchFamily="34" charset="0"/>
                        </a:rPr>
                        <a:t>–1</a:t>
                      </a:r>
                      <a:endParaRPr lang="cs-CZ" sz="1200" baseline="30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 dirty="0" smtClean="0">
                          <a:effectLst/>
                          <a:latin typeface="+mn-lt"/>
                        </a:rPr>
                        <a:t>Φ</a:t>
                      </a:r>
                      <a:r>
                        <a:rPr lang="en-US" sz="1200" baseline="-25000" dirty="0" smtClean="0">
                          <a:effectLst/>
                          <a:latin typeface="+mn-lt"/>
                        </a:rPr>
                        <a:t>Δ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CO yield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/%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3298653"/>
                  </a:ext>
                </a:extLst>
              </a:tr>
              <a:tr h="2901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1200" b="1" dirty="0" smtClean="0">
                          <a:effectLst/>
                          <a:latin typeface="+mn-lt"/>
                        </a:rPr>
                        <a:t>2a </a:t>
                      </a:r>
                      <a:r>
                        <a:rPr lang="cs-CZ" sz="1200" dirty="0" smtClean="0">
                          <a:effectLst/>
                          <a:latin typeface="+mn-lt"/>
                        </a:rPr>
                        <a:t>(CH</a:t>
                      </a:r>
                      <a:r>
                        <a:rPr lang="cs-CZ" sz="1200" baseline="-25000" dirty="0" smtClean="0">
                          <a:effectLst/>
                          <a:latin typeface="+mn-lt"/>
                        </a:rPr>
                        <a:t>3</a:t>
                      </a:r>
                      <a:r>
                        <a:rPr lang="cs-CZ" sz="1200" dirty="0" smtClean="0">
                          <a:effectLst/>
                          <a:latin typeface="+mn-lt"/>
                        </a:rPr>
                        <a:t>OH, air)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5.36±0.07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below LOQ</a:t>
                      </a:r>
                      <a:endParaRPr lang="cs-CZ" sz="1200" dirty="0" smtClean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&lt;1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8722663"/>
                  </a:ext>
                </a:extLst>
              </a:tr>
              <a:tr h="2901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</a:rPr>
                        <a:t>2a </a:t>
                      </a:r>
                      <a:r>
                        <a:rPr lang="cs-CZ" sz="1200" dirty="0" smtClean="0">
                          <a:effectLst/>
                          <a:latin typeface="+mn-lt"/>
                        </a:rPr>
                        <a:t>(CH</a:t>
                      </a:r>
                      <a:r>
                        <a:rPr lang="cs-CZ" sz="1200" baseline="-25000" dirty="0" smtClean="0">
                          <a:effectLst/>
                          <a:latin typeface="+mn-lt"/>
                        </a:rPr>
                        <a:t>3</a:t>
                      </a:r>
                      <a:r>
                        <a:rPr lang="cs-CZ" sz="1200" dirty="0" smtClean="0">
                          <a:effectLst/>
                          <a:latin typeface="+mn-lt"/>
                        </a:rPr>
                        <a:t>OH, N</a:t>
                      </a:r>
                      <a:r>
                        <a:rPr lang="cs-CZ" sz="1200" baseline="-25000" dirty="0" smtClean="0">
                          <a:effectLst/>
                          <a:latin typeface="+mn-lt"/>
                        </a:rPr>
                        <a:t>2</a:t>
                      </a:r>
                      <a:r>
                        <a:rPr lang="cs-CZ" sz="1200" dirty="0" smtClean="0">
                          <a:effectLst/>
                          <a:latin typeface="+mn-lt"/>
                        </a:rPr>
                        <a:t>)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0.5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cs-CZ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±0.01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n.d.</a:t>
                      </a:r>
                      <a:endParaRPr lang="cs-CZ" sz="1200" dirty="0" smtClean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20</a:t>
                      </a:r>
                      <a:endParaRPr lang="cs-CZ" sz="1200" dirty="0" smtClean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3844105"/>
                  </a:ext>
                </a:extLst>
              </a:tr>
              <a:tr h="2901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+mn-lt"/>
                        </a:rPr>
                        <a:t>2c </a:t>
                      </a:r>
                      <a:r>
                        <a:rPr lang="cs-CZ" sz="1200" dirty="0" smtClean="0">
                          <a:effectLst/>
                          <a:latin typeface="+mn-lt"/>
                        </a:rPr>
                        <a:t>(CH</a:t>
                      </a:r>
                      <a:r>
                        <a:rPr lang="cs-CZ" sz="1200" baseline="-25000" dirty="0" smtClean="0">
                          <a:effectLst/>
                          <a:latin typeface="+mn-lt"/>
                        </a:rPr>
                        <a:t>3</a:t>
                      </a:r>
                      <a:r>
                        <a:rPr lang="cs-CZ" sz="1200" dirty="0" smtClean="0">
                          <a:effectLst/>
                          <a:latin typeface="+mn-lt"/>
                        </a:rPr>
                        <a:t>OH, air)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n.d.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018</a:t>
                      </a:r>
                      <a:r>
                        <a:rPr lang="cs-CZ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±0.0</a:t>
                      </a:r>
                      <a:r>
                        <a:rPr lang="en-US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</a:t>
                      </a:r>
                      <a:r>
                        <a:rPr lang="cs-CZ" sz="1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n.d.</a:t>
                      </a:r>
                      <a:endParaRPr lang="cs-CZ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93306732"/>
                  </a:ext>
                </a:extLst>
              </a:tr>
            </a:tbl>
          </a:graphicData>
        </a:graphic>
      </p:graphicFrame>
      <p:pic>
        <p:nvPicPr>
          <p:cNvPr id="16" name="Obrázek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051" y="64007"/>
            <a:ext cx="1481331" cy="1073965"/>
          </a:xfrm>
          <a:prstGeom prst="rect">
            <a:avLst/>
          </a:prstGeom>
        </p:spPr>
      </p:pic>
      <p:sp>
        <p:nvSpPr>
          <p:cNvPr id="17" name="Ovál 16"/>
          <p:cNvSpPr/>
          <p:nvPr/>
        </p:nvSpPr>
        <p:spPr>
          <a:xfrm>
            <a:off x="1435873" y="4762919"/>
            <a:ext cx="1105539" cy="1069082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617868" y="5845653"/>
            <a:ext cx="74154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(</a:t>
            </a: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CO)</a:t>
            </a:r>
            <a:r>
              <a:rPr kumimoji="0" lang="en-US" sz="2000" b="0" i="0" u="none" strike="noStrike" cap="none" spc="0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n</a:t>
            </a:r>
            <a:endParaRPr kumimoji="0" lang="cs-CZ" sz="2000" b="0" i="0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8945217" y="459040"/>
            <a:ext cx="1381540" cy="24663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8945217" y="3621008"/>
            <a:ext cx="1381540" cy="24663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521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More insights by calculations?</a:t>
            </a:r>
            <a:endParaRPr lang="cs-CZ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22</a:t>
            </a:fld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719999" y="996675"/>
            <a:ext cx="10753202" cy="5689875"/>
          </a:xfrm>
        </p:spPr>
        <p:txBody>
          <a:bodyPr>
            <a:normAutofit/>
          </a:bodyPr>
          <a:lstStyle/>
          <a:p>
            <a:r>
              <a:rPr lang="en-US" dirty="0" smtClean="0"/>
              <a:t>TD-DFT characterization of electronic transitions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40D97328-0AAB-4234-A6DF-FB5A2764E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814" y="1578795"/>
            <a:ext cx="2777538" cy="1483678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C1AAB3EE-50B0-4AC0-A007-57E218551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411" y="1578795"/>
            <a:ext cx="2719428" cy="1483677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B973DF68-C5E4-4EAC-A833-814ACBD67252}"/>
              </a:ext>
            </a:extLst>
          </p:cNvPr>
          <p:cNvSpPr txBox="1"/>
          <p:nvPr/>
        </p:nvSpPr>
        <p:spPr>
          <a:xfrm flipH="1">
            <a:off x="3128572" y="3198166"/>
            <a:ext cx="3337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/>
              <a:t>2a</a:t>
            </a:r>
            <a:r>
              <a:rPr lang="cs-CZ" sz="1200" dirty="0"/>
              <a:t> HOMO (</a:t>
            </a:r>
            <a:r>
              <a:rPr lang="cs-CZ" sz="1200" dirty="0" err="1"/>
              <a:t>left</a:t>
            </a:r>
            <a:r>
              <a:rPr lang="cs-CZ" sz="1200" dirty="0"/>
              <a:t>) → LUMO (</a:t>
            </a:r>
            <a:r>
              <a:rPr lang="cs-CZ" sz="1200" dirty="0" err="1"/>
              <a:t>right</a:t>
            </a:r>
            <a:r>
              <a:rPr lang="cs-CZ" sz="1200" dirty="0"/>
              <a:t>)</a:t>
            </a:r>
          </a:p>
          <a:p>
            <a:pPr algn="ctr"/>
            <a:r>
              <a:rPr lang="cs-CZ" sz="1200" dirty="0" err="1"/>
              <a:t>calc</a:t>
            </a:r>
            <a:r>
              <a:rPr lang="cs-CZ" sz="1200" dirty="0"/>
              <a:t>. 539 </a:t>
            </a:r>
            <a:r>
              <a:rPr lang="cs-CZ" sz="1200" dirty="0" err="1"/>
              <a:t>nm</a:t>
            </a:r>
            <a:endParaRPr lang="en-US" sz="1200" dirty="0"/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id="{EC66A303-2F43-48A8-BD4B-6F6D0AF73A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360" y="3623924"/>
            <a:ext cx="4235268" cy="18459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E3357E-0EC7-4953-A512-1999F604F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628" y="3654146"/>
            <a:ext cx="4194969" cy="18469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AA2024D-B7B5-4591-ABA9-3BCA59348742}"/>
              </a:ext>
            </a:extLst>
          </p:cNvPr>
          <p:cNvSpPr/>
          <p:nvPr/>
        </p:nvSpPr>
        <p:spPr>
          <a:xfrm>
            <a:off x="4754549" y="553226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1200" b="1" dirty="0"/>
              <a:t>3a</a:t>
            </a:r>
            <a:r>
              <a:rPr lang="cs-CZ" sz="1200" dirty="0"/>
              <a:t> HOMO (</a:t>
            </a:r>
            <a:r>
              <a:rPr lang="cs-CZ" sz="1200" dirty="0" err="1"/>
              <a:t>left</a:t>
            </a:r>
            <a:r>
              <a:rPr lang="cs-CZ" sz="1200" dirty="0"/>
              <a:t>) → LUMO (</a:t>
            </a:r>
            <a:r>
              <a:rPr lang="cs-CZ" sz="1200" dirty="0" err="1"/>
              <a:t>right</a:t>
            </a:r>
            <a:r>
              <a:rPr lang="cs-CZ" sz="1200" dirty="0"/>
              <a:t>)</a:t>
            </a:r>
          </a:p>
          <a:p>
            <a:pPr algn="ctr"/>
            <a:r>
              <a:rPr lang="cs-CZ" sz="1200" dirty="0" err="1"/>
              <a:t>calc</a:t>
            </a:r>
            <a:r>
              <a:rPr lang="cs-CZ" sz="1200" dirty="0"/>
              <a:t>. 710 </a:t>
            </a:r>
            <a:r>
              <a:rPr lang="cs-CZ" sz="1200" dirty="0" err="1"/>
              <a:t>nm</a:t>
            </a:r>
            <a:endParaRPr lang="en-US" sz="1200" dirty="0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31605D87-3526-4664-84E8-F6BD827E5928}"/>
              </a:ext>
            </a:extLst>
          </p:cNvPr>
          <p:cNvSpPr txBox="1"/>
          <p:nvPr/>
        </p:nvSpPr>
        <p:spPr>
          <a:xfrm>
            <a:off x="719999" y="6140120"/>
            <a:ext cx="8075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Geometries</a:t>
            </a:r>
            <a:r>
              <a:rPr lang="cs-CZ" sz="1200" dirty="0"/>
              <a:t> </a:t>
            </a:r>
            <a:r>
              <a:rPr lang="cs-CZ" sz="1200" dirty="0" err="1"/>
              <a:t>optimized</a:t>
            </a:r>
            <a:r>
              <a:rPr lang="cs-CZ" sz="1200" dirty="0"/>
              <a:t> @B3LYP/def2TZVP+D3BJ </a:t>
            </a:r>
            <a:r>
              <a:rPr lang="cs-CZ" sz="1200" dirty="0" err="1"/>
              <a:t>level</a:t>
            </a:r>
            <a:r>
              <a:rPr lang="cs-CZ" sz="1200" dirty="0"/>
              <a:t>; </a:t>
            </a:r>
            <a:r>
              <a:rPr lang="cs-CZ" sz="1200" dirty="0" err="1"/>
              <a:t>Transitions</a:t>
            </a:r>
            <a:r>
              <a:rPr lang="cs-CZ" sz="1200" dirty="0"/>
              <a:t> </a:t>
            </a:r>
            <a:r>
              <a:rPr lang="cs-CZ" sz="1200" dirty="0" err="1"/>
              <a:t>calculated</a:t>
            </a:r>
            <a:r>
              <a:rPr lang="cs-CZ" sz="1200" dirty="0"/>
              <a:t> @B2PLYP/def2TZVP+D3BJ </a:t>
            </a:r>
            <a:r>
              <a:rPr lang="cs-CZ" sz="1200" dirty="0" err="1"/>
              <a:t>level</a:t>
            </a:r>
            <a:r>
              <a:rPr lang="cs-CZ" sz="1200" dirty="0"/>
              <a:t>,* </a:t>
            </a:r>
            <a:r>
              <a:rPr lang="cs-CZ" sz="1200" dirty="0" err="1"/>
              <a:t>solvation</a:t>
            </a:r>
            <a:r>
              <a:rPr lang="cs-CZ" sz="1200" dirty="0"/>
              <a:t> </a:t>
            </a:r>
            <a:r>
              <a:rPr lang="cs-CZ" sz="1200" dirty="0" err="1"/>
              <a:t>accounted</a:t>
            </a:r>
            <a:r>
              <a:rPr lang="cs-CZ" sz="1200" dirty="0"/>
              <a:t> </a:t>
            </a:r>
            <a:r>
              <a:rPr lang="cs-CZ" sz="1200" dirty="0" err="1"/>
              <a:t>for</a:t>
            </a:r>
            <a:r>
              <a:rPr lang="cs-CZ" sz="1200" dirty="0"/>
              <a:t> </a:t>
            </a:r>
            <a:r>
              <a:rPr lang="cs-CZ" sz="1200" dirty="0" err="1"/>
              <a:t>implicitly</a:t>
            </a:r>
            <a:r>
              <a:rPr lang="cs-CZ" sz="1200" dirty="0"/>
              <a:t> by C-PCM </a:t>
            </a:r>
            <a:r>
              <a:rPr lang="cs-CZ" sz="1200" dirty="0" err="1"/>
              <a:t>scheme</a:t>
            </a:r>
            <a:endParaRPr lang="cs-CZ" sz="1200" dirty="0"/>
          </a:p>
          <a:p>
            <a:r>
              <a:rPr lang="cs-CZ" sz="1200" dirty="0"/>
              <a:t>*Double-hybrid </a:t>
            </a:r>
            <a:r>
              <a:rPr lang="cs-CZ" sz="1200" dirty="0" err="1"/>
              <a:t>functionals</a:t>
            </a:r>
            <a:r>
              <a:rPr lang="cs-CZ" sz="1200" dirty="0"/>
              <a:t> are </a:t>
            </a:r>
            <a:r>
              <a:rPr lang="cs-CZ" sz="1200" dirty="0" err="1"/>
              <a:t>required</a:t>
            </a:r>
            <a:r>
              <a:rPr lang="cs-CZ" sz="1200" dirty="0"/>
              <a:t> to </a:t>
            </a:r>
            <a:r>
              <a:rPr lang="cs-CZ" sz="1200" dirty="0" err="1"/>
              <a:t>account</a:t>
            </a:r>
            <a:r>
              <a:rPr lang="cs-CZ" sz="1200" dirty="0"/>
              <a:t> </a:t>
            </a:r>
            <a:r>
              <a:rPr lang="cs-CZ" sz="1200" dirty="0" err="1"/>
              <a:t>for</a:t>
            </a:r>
            <a:r>
              <a:rPr lang="cs-CZ" sz="1200" dirty="0"/>
              <a:t> </a:t>
            </a:r>
            <a:r>
              <a:rPr lang="cs-CZ" sz="1200" dirty="0" smtClean="0"/>
              <a:t>n</a:t>
            </a:r>
            <a:r>
              <a:rPr lang="en-US" sz="1200" dirty="0" smtClean="0"/>
              <a:t> </a:t>
            </a:r>
            <a:r>
              <a:rPr lang="cs-CZ" sz="1200" dirty="0" smtClean="0"/>
              <a:t>→</a:t>
            </a:r>
            <a:r>
              <a:rPr lang="en-US" sz="1200" dirty="0" smtClean="0"/>
              <a:t> </a:t>
            </a:r>
            <a:r>
              <a:rPr lang="el-GR" sz="1200" dirty="0" smtClean="0"/>
              <a:t>π</a:t>
            </a:r>
            <a:r>
              <a:rPr lang="cs-CZ" sz="1200" dirty="0" smtClean="0"/>
              <a:t>*/</a:t>
            </a:r>
            <a:r>
              <a:rPr lang="el-GR" sz="1200" dirty="0"/>
              <a:t> π </a:t>
            </a:r>
            <a:r>
              <a:rPr lang="cs-CZ" sz="1200" dirty="0" smtClean="0"/>
              <a:t>→</a:t>
            </a:r>
            <a:r>
              <a:rPr lang="el-GR" sz="1200" dirty="0" smtClean="0"/>
              <a:t> </a:t>
            </a:r>
            <a:r>
              <a:rPr lang="el-GR" sz="1200" dirty="0"/>
              <a:t>π </a:t>
            </a:r>
            <a:r>
              <a:rPr lang="cs-CZ" sz="1200" dirty="0" smtClean="0"/>
              <a:t>* </a:t>
            </a:r>
            <a:r>
              <a:rPr lang="cs-CZ" sz="1200" dirty="0" err="1"/>
              <a:t>mixed</a:t>
            </a:r>
            <a:r>
              <a:rPr lang="cs-CZ" sz="1200" dirty="0"/>
              <a:t> </a:t>
            </a:r>
            <a:r>
              <a:rPr lang="cs-CZ" sz="1200" dirty="0" err="1"/>
              <a:t>character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first</a:t>
            </a:r>
            <a:r>
              <a:rPr lang="cs-CZ" sz="1200" dirty="0"/>
              <a:t> </a:t>
            </a:r>
            <a:r>
              <a:rPr lang="cs-CZ" sz="1200" dirty="0" err="1"/>
              <a:t>transition</a:t>
            </a:r>
            <a:endParaRPr lang="en-US" sz="1200" dirty="0"/>
          </a:p>
        </p:txBody>
      </p:sp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8573502"/>
              </p:ext>
            </p:extLst>
          </p:nvPr>
        </p:nvGraphicFramePr>
        <p:xfrm>
          <a:off x="9440638" y="5091102"/>
          <a:ext cx="1283408" cy="682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54" name="CS ChemDraw Drawing" r:id="rId8" imgW="2005325" imgH="1066447" progId="ChemDraw.Document.6.0">
                  <p:embed/>
                </p:oleObj>
              </mc:Choice>
              <mc:Fallback>
                <p:oleObj name="CS ChemDraw Drawing" r:id="rId8" imgW="2005325" imgH="1066447" progId="ChemDraw.Document.6.0">
                  <p:embed/>
                  <p:pic>
                    <p:nvPicPr>
                      <p:cNvPr id="16" name="Objekt 1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440638" y="5091102"/>
                        <a:ext cx="1283408" cy="6825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185735"/>
              </p:ext>
            </p:extLst>
          </p:nvPr>
        </p:nvGraphicFramePr>
        <p:xfrm>
          <a:off x="7802549" y="1644013"/>
          <a:ext cx="869690" cy="681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55" name="CS ChemDraw Drawing" r:id="rId10" imgW="1358890" imgH="1064683" progId="ChemDraw.Document.6.0">
                  <p:embed/>
                </p:oleObj>
              </mc:Choice>
              <mc:Fallback>
                <p:oleObj name="CS ChemDraw Drawing" r:id="rId10" imgW="1358890" imgH="1064683" progId="ChemDraw.Document.6.0">
                  <p:embed/>
                  <p:pic>
                    <p:nvPicPr>
                      <p:cNvPr id="17" name="Objekt 1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02549" y="1644013"/>
                        <a:ext cx="869690" cy="681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28343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More insights by calculations?</a:t>
            </a:r>
            <a:endParaRPr lang="cs-CZ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23</a:t>
            </a:fld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719999" y="996675"/>
            <a:ext cx="10753202" cy="5689875"/>
          </a:xfrm>
        </p:spPr>
        <p:txBody>
          <a:bodyPr>
            <a:normAutofit/>
          </a:bodyPr>
          <a:lstStyle/>
          <a:p>
            <a:r>
              <a:rPr lang="en-US" dirty="0" err="1" smtClean="0"/>
              <a:t>Tautomers</a:t>
            </a:r>
            <a:r>
              <a:rPr lang="en-US" dirty="0" smtClean="0"/>
              <a:t> has to be considered</a:t>
            </a:r>
          </a:p>
          <a:p>
            <a:pPr lvl="1"/>
            <a:r>
              <a:rPr lang="en-US" dirty="0" smtClean="0"/>
              <a:t>Zwitterions are favorable		 					     in ground state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And in excited state?</a:t>
            </a:r>
          </a:p>
          <a:p>
            <a:pPr lvl="1"/>
            <a:r>
              <a:rPr lang="el-GR" i="1" dirty="0" smtClean="0"/>
              <a:t>Φ</a:t>
            </a:r>
            <a:r>
              <a:rPr lang="en-US" baseline="-25000" dirty="0" smtClean="0"/>
              <a:t>f</a:t>
            </a:r>
            <a:r>
              <a:rPr lang="en-US" dirty="0" smtClean="0"/>
              <a:t> are low, and </a:t>
            </a:r>
            <a:r>
              <a:rPr lang="el-GR" i="1" dirty="0" smtClean="0"/>
              <a:t>ν</a:t>
            </a:r>
            <a:r>
              <a:rPr lang="en-US" dirty="0" smtClean="0"/>
              <a:t> relatively large → ESIPT?</a:t>
            </a:r>
          </a:p>
          <a:p>
            <a:pPr lvl="1"/>
            <a:endParaRPr lang="en-US" dirty="0"/>
          </a:p>
        </p:txBody>
      </p:sp>
      <p:graphicFrame>
        <p:nvGraphicFramePr>
          <p:cNvPr id="19" name="Object 3">
            <a:extLst>
              <a:ext uri="{FF2B5EF4-FFF2-40B4-BE49-F238E27FC236}">
                <a16:creationId xmlns:a16="http://schemas.microsoft.com/office/drawing/2014/main" id="{5B7E132C-AE7A-4E29-804B-054B9A8E8E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2397667"/>
              </p:ext>
            </p:extLst>
          </p:nvPr>
        </p:nvGraphicFramePr>
        <p:xfrm>
          <a:off x="5718808" y="1208492"/>
          <a:ext cx="6333299" cy="278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6" name="CS ChemDraw Drawing" r:id="rId4" imgW="5516781" imgH="2398723" progId="ChemDraw.Document.6.0">
                  <p:embed/>
                </p:oleObj>
              </mc:Choice>
              <mc:Fallback>
                <p:oleObj name="CS ChemDraw Drawing" r:id="rId4" imgW="5516781" imgH="2398723" progId="ChemDraw.Document.6.0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B7E132C-AE7A-4E29-804B-054B9A8E8E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8808" y="1208492"/>
                        <a:ext cx="6333299" cy="2786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3752850" y="4829175"/>
            <a:ext cx="27186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~</a:t>
            </a:r>
            <a:endParaRPr kumimoji="0" lang="cs-CZ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56280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Conclusion</a:t>
            </a:r>
            <a:r>
              <a:rPr lang="cs-CZ" dirty="0" smtClean="0"/>
              <a:t> – And </a:t>
            </a:r>
            <a:r>
              <a:rPr lang="cs-CZ" dirty="0" err="1" smtClean="0"/>
              <a:t>what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beyond</a:t>
            </a:r>
            <a:r>
              <a:rPr lang="cs-CZ" dirty="0"/>
              <a:t>?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719999" y="996675"/>
            <a:ext cx="10753202" cy="5070749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We</a:t>
            </a:r>
            <a:r>
              <a:rPr lang="cs-CZ" dirty="0" smtClean="0"/>
              <a:t> </a:t>
            </a:r>
            <a:r>
              <a:rPr lang="cs-CZ" dirty="0" err="1" smtClean="0"/>
              <a:t>could</a:t>
            </a:r>
            <a:r>
              <a:rPr lang="cs-CZ" dirty="0" smtClean="0"/>
              <a:t> </a:t>
            </a:r>
            <a:r>
              <a:rPr lang="cs-CZ" dirty="0" err="1" smtClean="0"/>
              <a:t>teach</a:t>
            </a:r>
            <a:r>
              <a:rPr lang="cs-CZ" dirty="0" smtClean="0"/>
              <a:t> </a:t>
            </a:r>
            <a:r>
              <a:rPr lang="cs-CZ" dirty="0" err="1" smtClean="0"/>
              <a:t>old</a:t>
            </a:r>
            <a:r>
              <a:rPr lang="cs-CZ" dirty="0" smtClean="0"/>
              <a:t> </a:t>
            </a:r>
            <a:r>
              <a:rPr lang="cs-CZ" dirty="0" err="1" smtClean="0"/>
              <a:t>dyes</a:t>
            </a:r>
            <a:r>
              <a:rPr lang="cs-CZ" dirty="0" smtClean="0"/>
              <a:t> </a:t>
            </a:r>
            <a:r>
              <a:rPr lang="cs-CZ" dirty="0" err="1" smtClean="0"/>
              <a:t>new</a:t>
            </a:r>
            <a:r>
              <a:rPr lang="cs-CZ" dirty="0" smtClean="0"/>
              <a:t> </a:t>
            </a:r>
            <a:r>
              <a:rPr lang="cs-CZ" dirty="0" err="1" smtClean="0"/>
              <a:t>tricks</a:t>
            </a:r>
            <a:endParaRPr lang="cs-CZ" dirty="0" smtClean="0"/>
          </a:p>
          <a:p>
            <a:r>
              <a:rPr lang="en-US" dirty="0" smtClean="0"/>
              <a:t>The </a:t>
            </a:r>
            <a:r>
              <a:rPr lang="cs-CZ" dirty="0" err="1" smtClean="0"/>
              <a:t>chemical</a:t>
            </a:r>
            <a:r>
              <a:rPr lang="cs-CZ" dirty="0" smtClean="0"/>
              <a:t> </a:t>
            </a:r>
            <a:r>
              <a:rPr lang="cs-CZ" dirty="0" err="1" smtClean="0"/>
              <a:t>space</a:t>
            </a:r>
            <a:r>
              <a:rPr lang="cs-CZ" dirty="0" smtClean="0"/>
              <a:t> </a:t>
            </a:r>
            <a:r>
              <a:rPr lang="cs-CZ" dirty="0" err="1" smtClean="0"/>
              <a:t>available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small</a:t>
            </a:r>
            <a:r>
              <a:rPr lang="cs-CZ" dirty="0" smtClean="0"/>
              <a:t> </a:t>
            </a:r>
            <a:r>
              <a:rPr lang="cs-CZ" dirty="0" err="1" smtClean="0"/>
              <a:t>molecules</a:t>
            </a:r>
            <a:r>
              <a:rPr lang="cs-CZ" dirty="0" smtClean="0"/>
              <a:t> (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certain</a:t>
            </a:r>
            <a:r>
              <a:rPr lang="cs-CZ" dirty="0" smtClean="0"/>
              <a:t> </a:t>
            </a:r>
            <a:r>
              <a:rPr lang="cs-CZ" dirty="0" err="1" smtClean="0"/>
              <a:t>structural</a:t>
            </a:r>
            <a:r>
              <a:rPr lang="cs-CZ" dirty="0" smtClean="0"/>
              <a:t> </a:t>
            </a:r>
            <a:r>
              <a:rPr lang="cs-CZ" dirty="0" err="1" smtClean="0"/>
              <a:t>backbone</a:t>
            </a:r>
            <a:r>
              <a:rPr lang="cs-CZ" dirty="0" smtClean="0"/>
              <a:t>) </a:t>
            </a:r>
            <a:r>
              <a:rPr lang="cs-CZ" dirty="0" err="1" smtClean="0"/>
              <a:t>offers</a:t>
            </a:r>
            <a:r>
              <a:rPr lang="cs-CZ" dirty="0" smtClean="0"/>
              <a:t> many </a:t>
            </a:r>
            <a:r>
              <a:rPr lang="cs-CZ" dirty="0" err="1" smtClean="0"/>
              <a:t>options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exploration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err="1" smtClean="0"/>
              <a:t>Future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bright</a:t>
            </a:r>
            <a:endParaRPr lang="cs-CZ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24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2" t="11635" r="20561" b="7624"/>
          <a:stretch/>
        </p:blipFill>
        <p:spPr>
          <a:xfrm>
            <a:off x="3643239" y="4106487"/>
            <a:ext cx="2453361" cy="2751513"/>
          </a:xfrm>
          <a:prstGeom prst="rect">
            <a:avLst/>
          </a:prstGeom>
        </p:spPr>
      </p:pic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289842"/>
              </p:ext>
            </p:extLst>
          </p:nvPr>
        </p:nvGraphicFramePr>
        <p:xfrm>
          <a:off x="7708772" y="3047993"/>
          <a:ext cx="3139736" cy="88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8" name="CS ChemDraw Drawing" r:id="rId5" imgW="2683535" imgH="759883" progId="ChemDraw.Document.6.0">
                  <p:embed/>
                </p:oleObj>
              </mc:Choice>
              <mc:Fallback>
                <p:oleObj name="CS ChemDraw Drawing" r:id="rId5" imgW="2683535" imgH="75988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08772" y="3047993"/>
                        <a:ext cx="3139736" cy="889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384897"/>
              </p:ext>
            </p:extLst>
          </p:nvPr>
        </p:nvGraphicFramePr>
        <p:xfrm>
          <a:off x="6793205" y="4234937"/>
          <a:ext cx="4970869" cy="1534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9" name="CS ChemDraw Drawing" r:id="rId7" imgW="4248606" imgH="1311628" progId="ChemDraw.Document.6.0">
                  <p:embed/>
                </p:oleObj>
              </mc:Choice>
              <mc:Fallback>
                <p:oleObj name="CS ChemDraw Drawing" r:id="rId7" imgW="4248606" imgH="131162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93205" y="4234937"/>
                        <a:ext cx="4970869" cy="15346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aoblený obdélník 7"/>
          <p:cNvSpPr/>
          <p:nvPr/>
        </p:nvSpPr>
        <p:spPr>
          <a:xfrm>
            <a:off x="9566031" y="4234937"/>
            <a:ext cx="1065125" cy="1534605"/>
          </a:xfrm>
          <a:prstGeom prst="roundRect">
            <a:avLst/>
          </a:prstGeom>
          <a:noFill/>
          <a:ln w="25400" cap="flat">
            <a:solidFill>
              <a:schemeClr val="accent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9744075" y="2971800"/>
            <a:ext cx="1104433" cy="965256"/>
          </a:xfrm>
          <a:prstGeom prst="roundRect">
            <a:avLst/>
          </a:prstGeom>
          <a:noFill/>
          <a:ln w="25400" cap="flat">
            <a:solidFill>
              <a:schemeClr val="accent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58052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47500" lnSpcReduction="20000"/>
          </a:bodyPr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95987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47500" lnSpcReduction="20000"/>
          </a:bodyPr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01277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Structure-properties</a:t>
            </a:r>
            <a:r>
              <a:rPr lang="en-US" dirty="0"/>
              <a:t> </a:t>
            </a:r>
            <a:r>
              <a:rPr lang="cs-CZ" dirty="0" err="1"/>
              <a:t>relationships</a:t>
            </a:r>
            <a:endParaRPr lang="cs-CZ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27</a:t>
            </a:fld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719999" y="996675"/>
            <a:ext cx="10753202" cy="5689875"/>
          </a:xfrm>
        </p:spPr>
        <p:txBody>
          <a:bodyPr>
            <a:normAutofit/>
          </a:bodyPr>
          <a:lstStyle/>
          <a:p>
            <a:r>
              <a:rPr lang="en-US" dirty="0" smtClean="0"/>
              <a:t>Some text</a:t>
            </a:r>
            <a:r>
              <a:rPr lang="cs-CZ" dirty="0" smtClean="0"/>
              <a:t>:</a:t>
            </a:r>
          </a:p>
          <a:p>
            <a:pPr lvl="1"/>
            <a:r>
              <a:rPr lang="cs-CZ" dirty="0" err="1" smtClean="0"/>
              <a:t>Electronic</a:t>
            </a:r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r>
              <a:rPr lang="cs-CZ" dirty="0" err="1" smtClean="0"/>
              <a:t>Steric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49709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Excitované stavy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719999" y="996675"/>
            <a:ext cx="10753202" cy="5566050"/>
          </a:xfrm>
        </p:spPr>
        <p:txBody>
          <a:bodyPr>
            <a:normAutofit/>
          </a:bodyPr>
          <a:lstStyle/>
          <a:p>
            <a:r>
              <a:rPr lang="cs-CZ" dirty="0" smtClean="0"/>
              <a:t>Co je to excitovaný stav?</a:t>
            </a:r>
            <a:endParaRPr lang="cs-CZ" dirty="0" smtClean="0"/>
          </a:p>
          <a:p>
            <a:pPr>
              <a:lnSpc>
                <a:spcPct val="100000"/>
              </a:lnSpc>
            </a:pPr>
            <a:r>
              <a:rPr lang="cs-CZ" dirty="0"/>
              <a:t>Excitované stavy:</a:t>
            </a:r>
          </a:p>
          <a:p>
            <a:pPr lvl="1"/>
            <a:r>
              <a:rPr lang="cs-CZ" dirty="0"/>
              <a:t>Atomového jádra</a:t>
            </a:r>
          </a:p>
          <a:p>
            <a:pPr lvl="1"/>
            <a:r>
              <a:rPr lang="cs-CZ" dirty="0"/>
              <a:t>Atomu (elektron z valenční sféry)</a:t>
            </a:r>
          </a:p>
          <a:p>
            <a:pPr lvl="1"/>
            <a:r>
              <a:rPr lang="cs-CZ" dirty="0"/>
              <a:t>Molekuly</a:t>
            </a:r>
          </a:p>
          <a:p>
            <a:pPr lvl="1"/>
            <a:r>
              <a:rPr lang="cs-CZ" dirty="0"/>
              <a:t>Větších systémů</a:t>
            </a:r>
          </a:p>
          <a:p>
            <a:pPr marL="72001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3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815" y="202373"/>
            <a:ext cx="4130386" cy="3326380"/>
          </a:xfrm>
          <a:prstGeom prst="rect">
            <a:avLst/>
          </a:prstGeom>
        </p:spPr>
      </p:pic>
      <p:sp>
        <p:nvSpPr>
          <p:cNvPr id="8" name="Ovál 7"/>
          <p:cNvSpPr>
            <a:spLocks/>
          </p:cNvSpPr>
          <p:nvPr/>
        </p:nvSpPr>
        <p:spPr>
          <a:xfrm>
            <a:off x="9675921" y="1614459"/>
            <a:ext cx="1730730" cy="647942"/>
          </a:xfrm>
          <a:prstGeom prst="ellipse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13" name="Přímá spojnice se šipkou 12"/>
          <p:cNvCxnSpPr/>
          <p:nvPr/>
        </p:nvCxnSpPr>
        <p:spPr>
          <a:xfrm flipH="1" flipV="1">
            <a:off x="2773345" y="3707841"/>
            <a:ext cx="1055077" cy="100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846989"/>
              </p:ext>
            </p:extLst>
          </p:nvPr>
        </p:nvGraphicFramePr>
        <p:xfrm>
          <a:off x="4346550" y="3528753"/>
          <a:ext cx="3737976" cy="3270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1" name="CS ChemDraw Drawing" r:id="rId5" imgW="2348913" imgH="2055497" progId="ChemDraw.Document.6.0">
                  <p:embed/>
                </p:oleObj>
              </mc:Choice>
              <mc:Fallback>
                <p:oleObj name="CS ChemDraw Drawing" r:id="rId5" imgW="2348913" imgH="2055497" progId="ChemDraw.Document.6.0">
                  <p:embed/>
                  <p:pic>
                    <p:nvPicPr>
                      <p:cNvPr id="3" name="Objek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46550" y="3528753"/>
                        <a:ext cx="3737976" cy="3270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1271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Osud excitovaných stavů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719999" y="996675"/>
            <a:ext cx="10753202" cy="5566050"/>
          </a:xfrm>
        </p:spPr>
        <p:txBody>
          <a:bodyPr>
            <a:normAutofit/>
          </a:bodyPr>
          <a:lstStyle/>
          <a:p>
            <a:r>
              <a:rPr lang="cs-CZ" dirty="0" smtClean="0"/>
              <a:t>Jejich energie je vysoká, jejich život je rychlý!</a:t>
            </a:r>
          </a:p>
          <a:p>
            <a:pPr lvl="1"/>
            <a:r>
              <a:rPr lang="cs-CZ" dirty="0" smtClean="0"/>
              <a:t>Excitovaný stav má tendenci se co nejrychleji vrátit zpátky do základního stavu</a:t>
            </a:r>
          </a:p>
          <a:p>
            <a:pPr lvl="1"/>
            <a:endParaRPr lang="cs-CZ" dirty="0" smtClean="0"/>
          </a:p>
          <a:p>
            <a:pPr>
              <a:lnSpc>
                <a:spcPct val="100000"/>
              </a:lnSpc>
            </a:pPr>
            <a:r>
              <a:rPr lang="en-US" dirty="0" smtClean="0"/>
              <a:t>Co se </a:t>
            </a:r>
            <a:r>
              <a:rPr lang="en-US" dirty="0" err="1" smtClean="0"/>
              <a:t>vlastn</a:t>
            </a:r>
            <a:r>
              <a:rPr lang="cs-CZ" dirty="0" smtClean="0"/>
              <a:t>ě může stát 							      s excitovaným stavem?</a:t>
            </a:r>
            <a:endParaRPr lang="cs-CZ" dirty="0"/>
          </a:p>
          <a:p>
            <a:pPr marL="72001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4</a:t>
            </a:fld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EE75CAE-3786-F3EA-9AB1-4498AB5D4B5D}"/>
              </a:ext>
            </a:extLst>
          </p:cNvPr>
          <p:cNvSpPr txBox="1"/>
          <p:nvPr/>
        </p:nvSpPr>
        <p:spPr>
          <a:xfrm>
            <a:off x="7458993" y="6196164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/>
              <a:t>S</a:t>
            </a:r>
            <a:r>
              <a:rPr lang="cs-CZ" sz="1800" baseline="-25000"/>
              <a:t>0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6D853C2F-69D6-6B3C-CC0D-A576A1626727}"/>
              </a:ext>
            </a:extLst>
          </p:cNvPr>
          <p:cNvCxnSpPr/>
          <p:nvPr/>
        </p:nvCxnSpPr>
        <p:spPr bwMode="auto">
          <a:xfrm>
            <a:off x="7985454" y="3693510"/>
            <a:ext cx="16002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7678862-D348-DFFA-BD38-D93976AF8350}"/>
              </a:ext>
            </a:extLst>
          </p:cNvPr>
          <p:cNvSpPr txBox="1"/>
          <p:nvPr/>
        </p:nvSpPr>
        <p:spPr>
          <a:xfrm>
            <a:off x="7458993" y="3508844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/>
              <a:t>S</a:t>
            </a:r>
            <a:r>
              <a:rPr lang="cs-CZ" sz="1800" baseline="-25000"/>
              <a:t>1</a:t>
            </a: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B67ACC8E-158C-3DCE-B756-9E138F19A6B6}"/>
              </a:ext>
            </a:extLst>
          </p:cNvPr>
          <p:cNvCxnSpPr/>
          <p:nvPr/>
        </p:nvCxnSpPr>
        <p:spPr bwMode="auto">
          <a:xfrm>
            <a:off x="9996784" y="4161096"/>
            <a:ext cx="16002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AAEE250-635A-A32E-3949-228E5356AEFF}"/>
              </a:ext>
            </a:extLst>
          </p:cNvPr>
          <p:cNvSpPr txBox="1"/>
          <p:nvPr/>
        </p:nvSpPr>
        <p:spPr>
          <a:xfrm>
            <a:off x="11736003" y="396119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/>
              <a:t>T</a:t>
            </a:r>
            <a:r>
              <a:rPr lang="cs-CZ" sz="1800" baseline="-25000"/>
              <a:t>1</a:t>
            </a: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43FCCDF2-E697-FACB-B0A3-8CB4A80C1129}"/>
              </a:ext>
            </a:extLst>
          </p:cNvPr>
          <p:cNvCxnSpPr/>
          <p:nvPr/>
        </p:nvCxnSpPr>
        <p:spPr bwMode="auto">
          <a:xfrm flipV="1">
            <a:off x="8178494" y="3739230"/>
            <a:ext cx="0" cy="260604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242476B-539B-F544-1548-94B216F1D806}"/>
              </a:ext>
            </a:extLst>
          </p:cNvPr>
          <p:cNvSpPr txBox="1"/>
          <p:nvPr/>
        </p:nvSpPr>
        <p:spPr>
          <a:xfrm rot="16200000">
            <a:off x="7366839" y="4730952"/>
            <a:ext cx="1200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>
                <a:solidFill>
                  <a:srgbClr val="0000DC"/>
                </a:solidFill>
              </a:rPr>
              <a:t>absorbce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470BDBE-E584-8BF1-1531-21D2340BF27B}"/>
              </a:ext>
            </a:extLst>
          </p:cNvPr>
          <p:cNvSpPr txBox="1"/>
          <p:nvPr/>
        </p:nvSpPr>
        <p:spPr>
          <a:xfrm rot="16200000">
            <a:off x="7834249" y="4654752"/>
            <a:ext cx="159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>
                <a:solidFill>
                  <a:srgbClr val="F01928"/>
                </a:solidFill>
              </a:rPr>
              <a:t>fluorescence</a:t>
            </a:r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934C2C82-ABA2-4C7B-A21A-DC089B9FA2DD}"/>
              </a:ext>
            </a:extLst>
          </p:cNvPr>
          <p:cNvCxnSpPr/>
          <p:nvPr/>
        </p:nvCxnSpPr>
        <p:spPr bwMode="auto">
          <a:xfrm flipV="1">
            <a:off x="7203134" y="2591150"/>
            <a:ext cx="0" cy="38727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49C5C06-BCA1-1694-1809-7E91F536B230}"/>
              </a:ext>
            </a:extLst>
          </p:cNvPr>
          <p:cNvSpPr txBox="1"/>
          <p:nvPr/>
        </p:nvSpPr>
        <p:spPr>
          <a:xfrm rot="16200000">
            <a:off x="6362153" y="4331708"/>
            <a:ext cx="1202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Energie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3CA9B660-594A-C1B6-EBEB-BEF8CB4B2B15}"/>
              </a:ext>
            </a:extLst>
          </p:cNvPr>
          <p:cNvSpPr txBox="1"/>
          <p:nvPr/>
        </p:nvSpPr>
        <p:spPr>
          <a:xfrm rot="16200000">
            <a:off x="8271963" y="4721186"/>
            <a:ext cx="1984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>
                <a:solidFill>
                  <a:srgbClr val="00AF3F"/>
                </a:solidFill>
              </a:rPr>
              <a:t>vnitřní konverze</a:t>
            </a:r>
          </a:p>
        </p:txBody>
      </p: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DF57A7F8-0B07-C618-B799-8D8D01D3A2C8}"/>
              </a:ext>
            </a:extLst>
          </p:cNvPr>
          <p:cNvCxnSpPr/>
          <p:nvPr/>
        </p:nvCxnSpPr>
        <p:spPr bwMode="auto">
          <a:xfrm>
            <a:off x="9585654" y="3735786"/>
            <a:ext cx="411130" cy="35904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18F84EA7-29A2-E339-6CFE-0FC6D565F4E3}"/>
              </a:ext>
            </a:extLst>
          </p:cNvPr>
          <p:cNvSpPr txBox="1"/>
          <p:nvPr/>
        </p:nvSpPr>
        <p:spPr>
          <a:xfrm>
            <a:off x="9504267" y="3264911"/>
            <a:ext cx="2000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rgbClr val="FFC000"/>
                </a:solidFill>
              </a:rPr>
              <a:t>mezisystémový</a:t>
            </a:r>
            <a:r>
              <a:rPr lang="cs-CZ" sz="2000" dirty="0">
                <a:solidFill>
                  <a:srgbClr val="FFC000"/>
                </a:solidFill>
              </a:rPr>
              <a:t> přechod</a:t>
            </a:r>
          </a:p>
        </p:txBody>
      </p:sp>
      <p:sp>
        <p:nvSpPr>
          <p:cNvPr id="5" name="Obdélník 4"/>
          <p:cNvSpPr/>
          <p:nvPr/>
        </p:nvSpPr>
        <p:spPr>
          <a:xfrm>
            <a:off x="8732018" y="6119446"/>
            <a:ext cx="3145134" cy="522514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D270FDF5-2EB6-B361-8F5C-9EEAA902ECF0}"/>
              </a:ext>
            </a:extLst>
          </p:cNvPr>
          <p:cNvCxnSpPr/>
          <p:nvPr/>
        </p:nvCxnSpPr>
        <p:spPr bwMode="auto">
          <a:xfrm>
            <a:off x="7967324" y="6380830"/>
            <a:ext cx="362966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313C05F5-6C9A-3F43-0C5F-0AB72BFBA111}"/>
              </a:ext>
            </a:extLst>
          </p:cNvPr>
          <p:cNvCxnSpPr/>
          <p:nvPr/>
        </p:nvCxnSpPr>
        <p:spPr bwMode="auto">
          <a:xfrm>
            <a:off x="8864294" y="3739230"/>
            <a:ext cx="0" cy="260604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01928"/>
            </a:solidFill>
            <a:prstDash val="solid"/>
            <a:miter lim="800000"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23EE9DBB-C75B-9E9B-38ED-64F6FC62B761}"/>
              </a:ext>
            </a:extLst>
          </p:cNvPr>
          <p:cNvCxnSpPr/>
          <p:nvPr/>
        </p:nvCxnSpPr>
        <p:spPr bwMode="auto">
          <a:xfrm>
            <a:off x="9495394" y="3729071"/>
            <a:ext cx="0" cy="260604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AF3F"/>
            </a:solidFill>
            <a:prstDash val="solid"/>
            <a:miter lim="800000"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BF9B3804-57BF-130A-18AC-38CEC6559810}"/>
              </a:ext>
            </a:extLst>
          </p:cNvPr>
          <p:cNvCxnSpPr/>
          <p:nvPr/>
        </p:nvCxnSpPr>
        <p:spPr bwMode="auto">
          <a:xfrm>
            <a:off x="11067153" y="4206590"/>
            <a:ext cx="0" cy="2138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AF3F"/>
            </a:solidFill>
            <a:prstDash val="solid"/>
            <a:miter lim="800000"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4DEC8712-F67D-CB13-D2EA-C06B74D4EED2}"/>
              </a:ext>
            </a:extLst>
          </p:cNvPr>
          <p:cNvSpPr txBox="1"/>
          <p:nvPr/>
        </p:nvSpPr>
        <p:spPr>
          <a:xfrm rot="16200000">
            <a:off x="9843722" y="5034586"/>
            <a:ext cx="1984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>
                <a:solidFill>
                  <a:srgbClr val="00AF3F"/>
                </a:solidFill>
              </a:rPr>
              <a:t>vnitřní konverze</a:t>
            </a:r>
          </a:p>
        </p:txBody>
      </p:sp>
    </p:spTree>
    <p:extLst>
      <p:ext uri="{BB962C8B-B14F-4D97-AF65-F5344CB8AC3E}">
        <p14:creationId xmlns:p14="http://schemas.microsoft.com/office/powerpoint/2010/main" val="2626071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Osud excitovaných stavů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719999" y="996675"/>
            <a:ext cx="10753202" cy="5566050"/>
          </a:xfrm>
        </p:spPr>
        <p:txBody>
          <a:bodyPr>
            <a:normAutofit/>
          </a:bodyPr>
          <a:lstStyle/>
          <a:p>
            <a:r>
              <a:rPr lang="cs-CZ" dirty="0" smtClean="0"/>
              <a:t>Jejich energie je vysoká, jejich život je rychlý!</a:t>
            </a:r>
            <a:endParaRPr lang="cs-CZ" dirty="0" smtClean="0"/>
          </a:p>
          <a:p>
            <a:pPr>
              <a:lnSpc>
                <a:spcPct val="100000"/>
              </a:lnSpc>
            </a:pPr>
            <a:r>
              <a:rPr lang="en-US" dirty="0" smtClean="0"/>
              <a:t>Co se </a:t>
            </a:r>
            <a:r>
              <a:rPr lang="en-US" dirty="0" err="1" smtClean="0"/>
              <a:t>vlastn</a:t>
            </a:r>
            <a:r>
              <a:rPr lang="cs-CZ" dirty="0" smtClean="0"/>
              <a:t>ě může stát s excitovaným stavem?</a:t>
            </a:r>
            <a:endParaRPr lang="cs-CZ" dirty="0"/>
          </a:p>
          <a:p>
            <a:pPr lvl="1"/>
            <a:r>
              <a:rPr lang="cs-CZ" dirty="0"/>
              <a:t>Atomového jádra</a:t>
            </a:r>
          </a:p>
          <a:p>
            <a:pPr lvl="1"/>
            <a:r>
              <a:rPr lang="cs-CZ" dirty="0"/>
              <a:t>Atomu (elektron z valenční sféry)</a:t>
            </a:r>
          </a:p>
          <a:p>
            <a:pPr lvl="1"/>
            <a:r>
              <a:rPr lang="cs-CZ" dirty="0"/>
              <a:t>Molekuly</a:t>
            </a:r>
          </a:p>
          <a:p>
            <a:pPr lvl="1"/>
            <a:r>
              <a:rPr lang="cs-CZ" dirty="0"/>
              <a:t>Větších systémů</a:t>
            </a:r>
          </a:p>
          <a:p>
            <a:pPr marL="72001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5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" y="9525"/>
            <a:ext cx="11363325" cy="6848475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2378603" y="3258829"/>
            <a:ext cx="1799051" cy="1222533"/>
          </a:xfrm>
          <a:prstGeom prst="ellipse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Ovál 7"/>
          <p:cNvSpPr/>
          <p:nvPr/>
        </p:nvSpPr>
        <p:spPr>
          <a:xfrm>
            <a:off x="10102394" y="4022495"/>
            <a:ext cx="1799051" cy="1222533"/>
          </a:xfrm>
          <a:prstGeom prst="ellipse">
            <a:avLst/>
          </a:prstGeom>
          <a:noFill/>
          <a:ln w="190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313C05F5-6C9A-3F43-0C5F-0AB72BFBA111}"/>
              </a:ext>
            </a:extLst>
          </p:cNvPr>
          <p:cNvCxnSpPr/>
          <p:nvPr/>
        </p:nvCxnSpPr>
        <p:spPr bwMode="auto">
          <a:xfrm>
            <a:off x="4653936" y="2739128"/>
            <a:ext cx="0" cy="353577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ovéPole 10"/>
          <p:cNvSpPr txBox="1"/>
          <p:nvPr/>
        </p:nvSpPr>
        <p:spPr>
          <a:xfrm>
            <a:off x="4682511" y="4833342"/>
            <a:ext cx="105894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6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thermal</a:t>
            </a:r>
            <a:endParaRPr lang="cs-CZ" sz="1600" dirty="0"/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6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dissipation</a:t>
            </a:r>
            <a:endParaRPr kumimoji="0" lang="cs-CZ" sz="1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5410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188" y="1217969"/>
            <a:ext cx="7500296" cy="5279586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Osud excitovaných stavů 2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719999" y="996674"/>
            <a:ext cx="10753202" cy="572217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Co se </a:t>
            </a:r>
            <a:r>
              <a:rPr lang="cs-CZ" dirty="0" smtClean="0"/>
              <a:t>ještě může stát s excitovaným stavem?</a:t>
            </a:r>
            <a:endParaRPr lang="en-US" dirty="0" smtClean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 smtClean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 smtClean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 smtClean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 smtClean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 smtClean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 smtClean="0"/>
              <a:t>Co z </a:t>
            </a:r>
            <a:r>
              <a:rPr lang="en-US" dirty="0" err="1" smtClean="0"/>
              <a:t>toho</a:t>
            </a:r>
            <a:r>
              <a:rPr lang="en-US" dirty="0" smtClean="0"/>
              <a:t> a </a:t>
            </a:r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cs-CZ" dirty="0" smtClean="0"/>
              <a:t>využíváme?</a:t>
            </a:r>
            <a:endParaRPr lang="cs-CZ" dirty="0"/>
          </a:p>
          <a:p>
            <a:pPr marL="72001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77805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Indocyaninová</a:t>
            </a:r>
            <a:r>
              <a:rPr lang="cs-CZ" dirty="0" smtClean="0"/>
              <a:t> zeleň </a:t>
            </a:r>
            <a:r>
              <a:rPr lang="cs-CZ" dirty="0" smtClean="0"/>
              <a:t>v praxi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719999" y="996675"/>
            <a:ext cx="10753202" cy="5566050"/>
          </a:xfrm>
        </p:spPr>
        <p:txBody>
          <a:bodyPr>
            <a:normAutofit/>
          </a:bodyPr>
          <a:lstStyle/>
          <a:p>
            <a:r>
              <a:rPr lang="cs-CZ" dirty="0" smtClean="0"/>
              <a:t>A další </a:t>
            </a:r>
            <a:r>
              <a:rPr lang="cs-CZ" u="sng" dirty="0" smtClean="0"/>
              <a:t>chromo</a:t>
            </a:r>
            <a:r>
              <a:rPr lang="cs-CZ" dirty="0" smtClean="0"/>
              <a:t>fory – proč jsou pro nás zajímavé?</a:t>
            </a:r>
            <a:endParaRPr lang="cs-CZ" dirty="0" smtClean="0"/>
          </a:p>
          <a:p>
            <a:pPr lvl="1"/>
            <a:r>
              <a:rPr lang="cs-CZ" dirty="0" smtClean="0"/>
              <a:t>Dokáží interagovat se světlem</a:t>
            </a:r>
          </a:p>
          <a:p>
            <a:pPr lvl="1"/>
            <a:r>
              <a:rPr lang="cs-CZ" dirty="0" smtClean="0"/>
              <a:t>Schválená (od 1959) pro použití v humánní medicíně</a:t>
            </a:r>
          </a:p>
          <a:p>
            <a:pPr lvl="1"/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7</a:t>
            </a:fld>
            <a:endParaRPr lang="cs-CZ"/>
          </a:p>
        </p:txBody>
      </p:sp>
      <p:sp>
        <p:nvSpPr>
          <p:cNvPr id="10" name="Obdĺžnik 4"/>
          <p:cNvSpPr>
            <a:spLocks noChangeArrowheads="1"/>
          </p:cNvSpPr>
          <p:nvPr/>
        </p:nvSpPr>
        <p:spPr bwMode="auto">
          <a:xfrm>
            <a:off x="847724" y="7100417"/>
            <a:ext cx="78581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667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67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67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67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67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6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cs-CZ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Šolomek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Wirz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J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., Klán 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P.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000" b="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cs-CZ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Chem. </a:t>
            </a:r>
            <a:r>
              <a:rPr lang="cs-CZ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Res</a:t>
            </a:r>
            <a:r>
              <a:rPr lang="en-US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10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2), 3064</a:t>
            </a:r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968784"/>
              </p:ext>
            </p:extLst>
          </p:nvPr>
        </p:nvGraphicFramePr>
        <p:xfrm>
          <a:off x="773028" y="4344550"/>
          <a:ext cx="3540825" cy="1811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1" name="CS ChemDraw Drawing" r:id="rId3" imgW="3026346" imgH="1548342" progId="ChemDraw.Document.6.0">
                  <p:embed/>
                </p:oleObj>
              </mc:Choice>
              <mc:Fallback>
                <p:oleObj name="CS ChemDraw Drawing" r:id="rId3" imgW="3026346" imgH="1548342" progId="ChemDraw.Document.6.0">
                  <p:embed/>
                  <p:pic>
                    <p:nvPicPr>
                      <p:cNvPr id="11" name="Objek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3028" y="4344550"/>
                        <a:ext cx="3540825" cy="1811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69" y="3298728"/>
            <a:ext cx="2579512" cy="286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ovéPole 13"/>
          <p:cNvSpPr txBox="1"/>
          <p:nvPr/>
        </p:nvSpPr>
        <p:spPr>
          <a:xfrm>
            <a:off x="596216" y="6208782"/>
            <a:ext cx="82007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</a:t>
            </a:r>
            <a:r>
              <a:rPr lang="cs-CZ" sz="10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0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Natl</a:t>
            </a:r>
            <a:r>
              <a:rPr lang="cs-CZ" sz="10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0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Acad</a:t>
            </a:r>
            <a:r>
              <a:rPr lang="cs-CZ" sz="10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0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</a:t>
            </a:r>
            <a:r>
              <a:rPr lang="cs-CZ" sz="10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USA</a:t>
            </a:r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</a:t>
            </a:r>
            <a:r>
              <a:rPr lang="cs-CZ" sz="1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0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115</a:t>
            </a:r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17), 4465-4470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our </a:t>
            </a:r>
            <a:r>
              <a:rPr lang="en-US" sz="10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unpublished </a:t>
            </a:r>
            <a:r>
              <a:rPr lang="en-US" sz="10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1000" i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Theranostics</a:t>
            </a: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2013</a:t>
            </a:r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3 (9), </a:t>
            </a: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692–702</a:t>
            </a:r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i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Photodiagnosis</a:t>
            </a:r>
            <a:r>
              <a:rPr lang="en-US" sz="10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Photodynamic Therapy</a:t>
            </a:r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2018, 21, </a:t>
            </a: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334–343; </a:t>
            </a:r>
            <a:r>
              <a:rPr lang="en-US" sz="10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 </a:t>
            </a:r>
            <a:r>
              <a:rPr lang="en-US" sz="1000" i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Photochem</a:t>
            </a:r>
            <a:r>
              <a:rPr lang="en-US" sz="10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000" i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Photobiol</a:t>
            </a:r>
            <a:r>
              <a:rPr lang="en-US" sz="10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0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Biology </a:t>
            </a:r>
            <a:r>
              <a:rPr lang="en-US" sz="1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2006</a:t>
            </a:r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85 (2), </a:t>
            </a: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150–154; </a:t>
            </a:r>
            <a:r>
              <a:rPr lang="en-US" sz="10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 </a:t>
            </a:r>
            <a:r>
              <a:rPr lang="en-US" sz="1000" i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Photochem</a:t>
            </a:r>
            <a:r>
              <a:rPr lang="en-US" sz="10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000" i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Photobiol</a:t>
            </a:r>
            <a:r>
              <a:rPr lang="en-US" sz="10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0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Biology</a:t>
            </a:r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2009</a:t>
            </a:r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97 (3), </a:t>
            </a: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138–144; </a:t>
            </a:r>
            <a:r>
              <a:rPr lang="en-US" sz="1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Strekowski</a:t>
            </a:r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L. Heterocyclic </a:t>
            </a:r>
            <a:r>
              <a:rPr lang="en-US" sz="1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Polymethine</a:t>
            </a:r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Dyes: Synthesis, Properties and Applications; Springer, </a:t>
            </a:r>
            <a:r>
              <a:rPr lang="en-US" sz="1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2008</a:t>
            </a: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cs-CZ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Klin. </a:t>
            </a:r>
            <a:r>
              <a:rPr lang="cs-CZ" sz="1000" i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Farmakol</a:t>
            </a:r>
            <a:r>
              <a:rPr lang="cs-CZ" sz="10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000" i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Farm</a:t>
            </a:r>
            <a:r>
              <a:rPr lang="cs-CZ" sz="10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cs-CZ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2013</a:t>
            </a:r>
            <a:r>
              <a:rPr lang="cs-CZ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cs-CZ" sz="10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27</a:t>
            </a:r>
            <a:r>
              <a:rPr lang="cs-CZ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(2)</a:t>
            </a: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89-91. </a:t>
            </a:r>
            <a:r>
              <a:rPr lang="en-US" sz="10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Int. J. Biomed. Imaging</a:t>
            </a: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2012</a:t>
            </a: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article ID 940585.</a:t>
            </a:r>
            <a:endParaRPr lang="en-US" sz="1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Obrázek 14" descr="Obsah obrázku zeď, interiér, špinavé&#10;&#10;Popis byl vytvořen automaticky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8136" y="3203964"/>
            <a:ext cx="931545" cy="2571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9" t="18137" r="8696" b="17966"/>
          <a:stretch/>
        </p:blipFill>
        <p:spPr>
          <a:xfrm rot="5400000">
            <a:off x="10095620" y="2879210"/>
            <a:ext cx="2777373" cy="144703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2" t="11635" r="20561" b="7624"/>
          <a:stretch/>
        </p:blipFill>
        <p:spPr>
          <a:xfrm>
            <a:off x="10280472" y="4714169"/>
            <a:ext cx="1911527" cy="2143831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787" y="2904942"/>
            <a:ext cx="7352100" cy="1395573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10"/>
          <a:srcRect l="1" r="54190"/>
          <a:stretch/>
        </p:blipFill>
        <p:spPr>
          <a:xfrm>
            <a:off x="414338" y="9525"/>
            <a:ext cx="5205412" cy="6848475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773028" y="9525"/>
            <a:ext cx="3160797" cy="2600325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147788" y="1607606"/>
            <a:ext cx="3891418" cy="2600325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414337" y="4110037"/>
            <a:ext cx="3519487" cy="2600325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11"/>
          <a:srcRect t="3094"/>
          <a:stretch/>
        </p:blipFill>
        <p:spPr>
          <a:xfrm>
            <a:off x="2420636" y="5876925"/>
            <a:ext cx="1476375" cy="886108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5"/>
          <a:stretch/>
        </p:blipFill>
        <p:spPr>
          <a:xfrm>
            <a:off x="8880652" y="0"/>
            <a:ext cx="3311348" cy="250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491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/>
          <a:srcRect l="1" r="54190"/>
          <a:stretch/>
        </p:blipFill>
        <p:spPr>
          <a:xfrm>
            <a:off x="566738" y="161925"/>
            <a:ext cx="5205412" cy="6848475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Indocyaninová</a:t>
            </a:r>
            <a:r>
              <a:rPr lang="cs-CZ" dirty="0"/>
              <a:t> zeleň v </a:t>
            </a:r>
            <a:r>
              <a:rPr lang="cs-CZ" dirty="0" smtClean="0"/>
              <a:t>praxi</a:t>
            </a:r>
            <a:r>
              <a:rPr lang="en-US" dirty="0" smtClean="0"/>
              <a:t> 2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719999" y="996675"/>
            <a:ext cx="10753202" cy="5566050"/>
          </a:xfrm>
        </p:spPr>
        <p:txBody>
          <a:bodyPr>
            <a:normAutofit/>
          </a:bodyPr>
          <a:lstStyle/>
          <a:p>
            <a:r>
              <a:rPr lang="en-US" dirty="0" err="1" smtClean="0"/>
              <a:t>Fotoakustick</a:t>
            </a:r>
            <a:r>
              <a:rPr lang="cs-CZ" dirty="0" smtClean="0"/>
              <a:t>á</a:t>
            </a:r>
            <a:r>
              <a:rPr lang="en-US" dirty="0" smtClean="0"/>
              <a:t> </a:t>
            </a:r>
            <a:r>
              <a:rPr lang="en-US" dirty="0" err="1" smtClean="0"/>
              <a:t>tomografi</a:t>
            </a:r>
            <a:r>
              <a:rPr lang="cs-CZ" dirty="0" smtClean="0"/>
              <a:t>e</a:t>
            </a:r>
            <a:endParaRPr lang="cs-CZ" dirty="0" smtClean="0"/>
          </a:p>
          <a:p>
            <a:pPr lvl="1"/>
            <a:r>
              <a:rPr lang="cs-CZ" dirty="0" smtClean="0"/>
              <a:t>Excitace (viditelným) světlem</a:t>
            </a:r>
            <a:endParaRPr lang="cs-CZ" dirty="0" smtClean="0"/>
          </a:p>
          <a:p>
            <a:pPr lvl="1"/>
            <a:r>
              <a:rPr lang="cs-CZ" dirty="0" err="1" smtClean="0"/>
              <a:t>Deexcitace</a:t>
            </a:r>
            <a:r>
              <a:rPr lang="cs-CZ" dirty="0" smtClean="0"/>
              <a:t> termální disipací </a:t>
            </a:r>
            <a:r>
              <a:rPr lang="cs-CZ" dirty="0"/>
              <a:t>→ teplo </a:t>
            </a:r>
            <a:r>
              <a:rPr lang="cs-CZ" dirty="0" smtClean="0"/>
              <a:t>→ </a:t>
            </a:r>
            <a:r>
              <a:rPr lang="cs-CZ" dirty="0" err="1" smtClean="0"/>
              <a:t>termoelastická</a:t>
            </a:r>
            <a:r>
              <a:rPr lang="cs-CZ" dirty="0" smtClean="0"/>
              <a:t> expanze → širokospektrá emise ultrazvuku</a:t>
            </a:r>
            <a:endParaRPr lang="cs-CZ" dirty="0" smtClean="0"/>
          </a:p>
          <a:p>
            <a:pPr lvl="1"/>
            <a:r>
              <a:rPr lang="cs-CZ" dirty="0" smtClean="0"/>
              <a:t>Detekce UZ v tkáních je jednoduchá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  <p:sp>
        <p:nvSpPr>
          <p:cNvPr id="22" name="Obdélník 21"/>
          <p:cNvSpPr/>
          <p:nvPr/>
        </p:nvSpPr>
        <p:spPr>
          <a:xfrm>
            <a:off x="904875" y="95250"/>
            <a:ext cx="11106151" cy="6723197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8</a:t>
            </a:fld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96216" y="6208782"/>
            <a:ext cx="8200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 Biomed. </a:t>
            </a:r>
            <a:r>
              <a:rPr lang="en-US" sz="10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Optics</a:t>
            </a: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2013</a:t>
            </a: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0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0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(9), 096006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en-US" sz="1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376" y="960425"/>
            <a:ext cx="4476750" cy="25908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5126" y="605900"/>
            <a:ext cx="3648075" cy="29622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1138" y="3531925"/>
            <a:ext cx="6719888" cy="328652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3"/>
          <a:srcRect l="1" r="54190"/>
          <a:stretch/>
        </p:blipFill>
        <p:spPr>
          <a:xfrm>
            <a:off x="414338" y="9525"/>
            <a:ext cx="5205412" cy="6848475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773028" y="9525"/>
            <a:ext cx="3160797" cy="2600325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47788" y="1607606"/>
            <a:ext cx="3891418" cy="2600325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414337" y="4110037"/>
            <a:ext cx="3519487" cy="2600325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7"/>
          <a:srcRect t="3094"/>
          <a:stretch/>
        </p:blipFill>
        <p:spPr>
          <a:xfrm>
            <a:off x="2420636" y="5876925"/>
            <a:ext cx="1476375" cy="886108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3"/>
          <a:srcRect l="31373" r="54190"/>
          <a:stretch/>
        </p:blipFill>
        <p:spPr>
          <a:xfrm>
            <a:off x="6857819" y="9525"/>
            <a:ext cx="1640408" cy="6848475"/>
          </a:xfrm>
          <a:prstGeom prst="rect">
            <a:avLst/>
          </a:prstGeom>
        </p:spPr>
      </p:pic>
      <p:cxnSp>
        <p:nvCxnSpPr>
          <p:cNvPr id="21" name="Přímá spojnice se šipkou 20"/>
          <p:cNvCxnSpPr/>
          <p:nvPr/>
        </p:nvCxnSpPr>
        <p:spPr>
          <a:xfrm>
            <a:off x="5482920" y="2409825"/>
            <a:ext cx="1390313" cy="2857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313C05F5-6C9A-3F43-0C5F-0AB72BFBA111}"/>
              </a:ext>
            </a:extLst>
          </p:cNvPr>
          <p:cNvCxnSpPr/>
          <p:nvPr/>
        </p:nvCxnSpPr>
        <p:spPr bwMode="auto">
          <a:xfrm>
            <a:off x="7560075" y="2752820"/>
            <a:ext cx="0" cy="353577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ovéPole 23"/>
          <p:cNvSpPr txBox="1"/>
          <p:nvPr/>
        </p:nvSpPr>
        <p:spPr>
          <a:xfrm>
            <a:off x="7588650" y="4847034"/>
            <a:ext cx="105894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6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thermal</a:t>
            </a:r>
            <a:endParaRPr lang="cs-CZ" sz="1600" dirty="0"/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60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dissipation</a:t>
            </a:r>
            <a:endParaRPr kumimoji="0" lang="cs-CZ" sz="1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50948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9" grpId="0"/>
      <p:bldP spid="14" grpId="0" animBg="1"/>
      <p:bldP spid="15" grpId="0" animBg="1"/>
      <p:bldP spid="16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Využití termální disipace</a:t>
            </a:r>
            <a:r>
              <a:rPr lang="en-US" dirty="0" smtClean="0"/>
              <a:t> 2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719999" y="996675"/>
            <a:ext cx="10753202" cy="5566050"/>
          </a:xfrm>
        </p:spPr>
        <p:txBody>
          <a:bodyPr>
            <a:normAutofit/>
          </a:bodyPr>
          <a:lstStyle/>
          <a:p>
            <a:r>
              <a:rPr lang="cs-CZ" dirty="0" smtClean="0"/>
              <a:t>Lokální ohřev lze využít i „terapeuticky“</a:t>
            </a:r>
            <a:endParaRPr lang="cs-CZ" dirty="0" smtClean="0"/>
          </a:p>
          <a:p>
            <a:pPr lvl="1"/>
            <a:r>
              <a:rPr lang="en-US" dirty="0" smtClean="0"/>
              <a:t>My</a:t>
            </a:r>
            <a:r>
              <a:rPr lang="cs-CZ" dirty="0" err="1" smtClean="0"/>
              <a:t>ší</a:t>
            </a:r>
            <a:r>
              <a:rPr lang="cs-CZ" dirty="0" smtClean="0"/>
              <a:t>/potkaní</a:t>
            </a:r>
            <a:r>
              <a:rPr lang="cs-CZ" dirty="0" smtClean="0"/>
              <a:t> modely se solidními tumory 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9</a:t>
            </a:fld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7444691" y="6562725"/>
            <a:ext cx="47473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Nanotechnology</a:t>
            </a: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</a:t>
            </a:r>
            <a:r>
              <a:rPr lang="cs-CZ" sz="1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</a:t>
            </a: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035101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 Innovative Opt. Health </a:t>
            </a:r>
            <a:r>
              <a:rPr lang="en-US" sz="1000" i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</a:t>
            </a: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i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(4), 1550036; </a:t>
            </a:r>
            <a:endParaRPr lang="cs-CZ" sz="1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99" y="313830"/>
            <a:ext cx="5809967" cy="573311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r="44952"/>
          <a:stretch/>
        </p:blipFill>
        <p:spPr>
          <a:xfrm>
            <a:off x="6904387" y="0"/>
            <a:ext cx="5275831" cy="399745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/>
          <a:srcRect l="61472" t="14852" b="17782"/>
          <a:stretch/>
        </p:blipFill>
        <p:spPr>
          <a:xfrm>
            <a:off x="8499455" y="4162922"/>
            <a:ext cx="3692545" cy="269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08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Presentation_MU_EN">
  <a:themeElements>
    <a:clrScheme name="Presentation_MU_E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FF"/>
      </a:hlink>
      <a:folHlink>
        <a:srgbClr val="FF00FF"/>
      </a:folHlink>
    </a:clrScheme>
    <a:fontScheme name="Presentation_MU_E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resentation_MU_E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resentation_MU_EN">
  <a:themeElements>
    <a:clrScheme name="Presentation_MU_E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FF"/>
      </a:hlink>
      <a:folHlink>
        <a:srgbClr val="FF00FF"/>
      </a:folHlink>
    </a:clrScheme>
    <a:fontScheme name="Presentation_MU_E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resentation_MU_E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E53B5AE4822A745BE2CAFCD6BC9AABF" ma:contentTypeVersion="12" ma:contentTypeDescription="Vytvoří nový dokument" ma:contentTypeScope="" ma:versionID="db84e77311ef411763b75ee17f019aed">
  <xsd:schema xmlns:xsd="http://www.w3.org/2001/XMLSchema" xmlns:xs="http://www.w3.org/2001/XMLSchema" xmlns:p="http://schemas.microsoft.com/office/2006/metadata/properties" xmlns:ns2="0f16c7bc-751b-460a-a88d-f59477d76b1e" xmlns:ns3="42df3d61-c06d-4712-b65c-4c7e10498220" targetNamespace="http://schemas.microsoft.com/office/2006/metadata/properties" ma:root="true" ma:fieldsID="a6056e82e9cc930aeb58424005321d20" ns2:_="" ns3:_="">
    <xsd:import namespace="0f16c7bc-751b-460a-a88d-f59477d76b1e"/>
    <xsd:import namespace="42df3d61-c06d-4712-b65c-4c7e1049822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16c7bc-751b-460a-a88d-f59477d76b1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f3d61-c06d-4712-b65c-4c7e104982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5190B89-A361-4F57-948A-DA5136542A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302762-83EF-468E-A499-79E468E182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16c7bc-751b-460a-a88d-f59477d76b1e"/>
    <ds:schemaRef ds:uri="42df3d61-c06d-4712-b65c-4c7e104982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EBDA523-27A4-442D-AE75-2C31BA826228}">
  <ds:schemaRefs>
    <ds:schemaRef ds:uri="http://purl.org/dc/dcmitype/"/>
    <ds:schemaRef ds:uri="http://www.w3.org/XML/1998/namespace"/>
    <ds:schemaRef ds:uri="http://purl.org/dc/terms/"/>
    <ds:schemaRef ds:uri="http://purl.org/dc/elements/1.1/"/>
    <ds:schemaRef ds:uri="42df3d61-c06d-4712-b65c-4c7e10498220"/>
    <ds:schemaRef ds:uri="http://schemas.microsoft.com/office/2006/documentManagement/types"/>
    <ds:schemaRef ds:uri="http://schemas.microsoft.com/office/2006/metadata/properties"/>
    <ds:schemaRef ds:uri="0f16c7bc-751b-460a-a88d-f59477d76b1e"/>
    <ds:schemaRef ds:uri="http://schemas.openxmlformats.org/package/2006/metadata/core-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16163</TotalTime>
  <Words>2180</Words>
  <Application>Microsoft Office PowerPoint</Application>
  <PresentationFormat>Širokoúhlá obrazovka</PresentationFormat>
  <Paragraphs>511</Paragraphs>
  <Slides>27</Slides>
  <Notes>19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27</vt:i4>
      </vt:variant>
    </vt:vector>
  </HeadingPairs>
  <TitlesOfParts>
    <vt:vector size="36" baseType="lpstr">
      <vt:lpstr>Arial</vt:lpstr>
      <vt:lpstr>Calibri</vt:lpstr>
      <vt:lpstr>Cambria</vt:lpstr>
      <vt:lpstr>Helvetica Neue</vt:lpstr>
      <vt:lpstr>Helvetica Neue Medium</vt:lpstr>
      <vt:lpstr>Times New Roman</vt:lpstr>
      <vt:lpstr>Presentation_MU_EN</vt:lpstr>
      <vt:lpstr>CS ChemDraw Drawing</vt:lpstr>
      <vt:lpstr>Graph</vt:lpstr>
      <vt:lpstr>Interakce světla a molekul - příklad (nejen) Indocyaninové zeleně</vt:lpstr>
      <vt:lpstr>Indocyaninová zeleň (ICG)</vt:lpstr>
      <vt:lpstr>Excitované stavy</vt:lpstr>
      <vt:lpstr>Osud excitovaných stavů</vt:lpstr>
      <vt:lpstr>Osud excitovaných stavů</vt:lpstr>
      <vt:lpstr>Osud excitovaných stavů 2</vt:lpstr>
      <vt:lpstr>Indocyaninová zeleň v praxi</vt:lpstr>
      <vt:lpstr>Indocyaninová zeleň v praxi 2</vt:lpstr>
      <vt:lpstr>Využití termální disipace 2</vt:lpstr>
      <vt:lpstr>Ackowledgement</vt:lpstr>
      <vt:lpstr>Prezentace aplikace PowerPoint</vt:lpstr>
      <vt:lpstr>Fluorescent dyes</vt:lpstr>
      <vt:lpstr>Polymethine dyes - Introduction</vt:lpstr>
      <vt:lpstr>Polymethine dyes - Introduction</vt:lpstr>
      <vt:lpstr>Polymethine dyes - Introduction</vt:lpstr>
      <vt:lpstr>Synthesis of croconaine dyes</vt:lpstr>
      <vt:lpstr>Spectroscopic properties of croconaine dyes</vt:lpstr>
      <vt:lpstr>Acid-base properties</vt:lpstr>
      <vt:lpstr>Aggregation</vt:lpstr>
      <vt:lpstr>Dyes stability</vt:lpstr>
      <vt:lpstr>Photochemical degradation</vt:lpstr>
      <vt:lpstr>More insights by calculations?</vt:lpstr>
      <vt:lpstr>More insights by calculations?</vt:lpstr>
      <vt:lpstr>Conclusion – And what is beyond?</vt:lpstr>
      <vt:lpstr>Prezentace aplikace PowerPoint</vt:lpstr>
      <vt:lpstr>Prezentace aplikace PowerPoint</vt:lpstr>
      <vt:lpstr>Structure-properties relationships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melymuk</dc:creator>
  <cp:lastModifiedBy>Peter Šebej</cp:lastModifiedBy>
  <cp:revision>294</cp:revision>
  <dcterms:modified xsi:type="dcterms:W3CDTF">2023-01-20T08:20:10Z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0x0101007E53B5AE4822A745BE2CAFCD6BC9AABF</vt:lpwstr>
  </property>
</Properties>
</file>